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E Higgens" userId="1003000090E93DBA@LIVE.COM" providerId="AD" clId="Web-{7655C090-4E06-43DE-98D3-012AFAD60C0E}"/>
    <pc:docChg chg="modSld">
      <pc:chgData name="Sarah E Higgens" userId="1003000090E93DBA@LIVE.COM" providerId="AD" clId="Web-{7655C090-4E06-43DE-98D3-012AFAD60C0E}" dt="2017-12-12T05:13:57.759" v="9"/>
      <pc:docMkLst>
        <pc:docMk/>
      </pc:docMkLst>
      <pc:sldChg chg="modSp">
        <pc:chgData name="Sarah E Higgens" userId="1003000090E93DBA@LIVE.COM" providerId="AD" clId="Web-{7655C090-4E06-43DE-98D3-012AFAD60C0E}" dt="2017-12-12T05:13:57.759" v="8"/>
        <pc:sldMkLst>
          <pc:docMk/>
          <pc:sldMk cId="2599908309" sldId="260"/>
        </pc:sldMkLst>
        <pc:spChg chg="mod">
          <ac:chgData name="Sarah E Higgens" userId="1003000090E93DBA@LIVE.COM" providerId="AD" clId="Web-{7655C090-4E06-43DE-98D3-012AFAD60C0E}" dt="2017-12-12T05:13:57.759" v="8"/>
          <ac:spMkLst>
            <pc:docMk/>
            <pc:sldMk cId="2599908309" sldId="260"/>
            <ac:spMk id="7" creationId="{F1DBBF60-E38E-4820-8467-AC2773A6DE6F}"/>
          </ac:spMkLst>
        </pc:spChg>
      </pc:sldChg>
    </pc:docChg>
  </pc:docChgLst>
  <pc:docChgLst>
    <pc:chgData name="Sarah E Higgens" userId="1003000090E93DBA@LIVE.COM" providerId="AD" clId="Web-{6BA0BB56-CE92-44A0-B146-7716DEA2341F}"/>
    <pc:docChg chg="modSld">
      <pc:chgData name="Sarah E Higgens" userId="1003000090E93DBA@LIVE.COM" providerId="AD" clId="Web-{6BA0BB56-CE92-44A0-B146-7716DEA2341F}" dt="2017-12-12T05:06:25.391" v="11"/>
      <pc:docMkLst>
        <pc:docMk/>
      </pc:docMkLst>
      <pc:sldChg chg="modSp">
        <pc:chgData name="Sarah E Higgens" userId="1003000090E93DBA@LIVE.COM" providerId="AD" clId="Web-{6BA0BB56-CE92-44A0-B146-7716DEA2341F}" dt="2017-12-12T05:06:25.375" v="10"/>
        <pc:sldMkLst>
          <pc:docMk/>
          <pc:sldMk cId="2599908309" sldId="260"/>
        </pc:sldMkLst>
        <pc:spChg chg="mod">
          <ac:chgData name="Sarah E Higgens" userId="1003000090E93DBA@LIVE.COM" providerId="AD" clId="Web-{6BA0BB56-CE92-44A0-B146-7716DEA2341F}" dt="2017-12-12T05:06:25.375" v="10"/>
          <ac:spMkLst>
            <pc:docMk/>
            <pc:sldMk cId="2599908309" sldId="260"/>
            <ac:spMk id="7" creationId="{F1DBBF60-E38E-4820-8467-AC2773A6DE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12FE664-7AE1-4FD5-8D98-7169F9B2FD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4447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07FB68D8-E42A-45A3-85FF-A75B3E77B9F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0355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5">
            <a:extLst>
              <a:ext uri="{FF2B5EF4-FFF2-40B4-BE49-F238E27FC236}">
                <a16:creationId xmlns:a16="http://schemas.microsoft.com/office/drawing/2014/main" id="{378AFD60-F48C-4B53-86B2-50EA0728E28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144846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a:extLst>
              <a:ext uri="{FF2B5EF4-FFF2-40B4-BE49-F238E27FC236}">
                <a16:creationId xmlns:a16="http://schemas.microsoft.com/office/drawing/2014/main" id="{30F9039D-E63C-4CB3-B2FD-00C5D76B5914}"/>
              </a:ext>
            </a:extLst>
          </p:cNvPr>
          <p:cNvPicPr>
            <a:picLocks noChangeAspect="1"/>
          </p:cNvPicPr>
          <p:nvPr/>
        </p:nvPicPr>
        <p:blipFill>
          <a:blip r:embed="rId3"/>
          <a:stretch>
            <a:fillRect/>
          </a:stretch>
        </p:blipFill>
        <p:spPr>
          <a:xfrm>
            <a:off x="643854" y="2046758"/>
            <a:ext cx="3990829" cy="2764018"/>
          </a:xfrm>
          <a:prstGeom prst="rect">
            <a:avLst/>
          </a:prstGeom>
          <a:effectLst/>
        </p:spPr>
      </p:pic>
      <p:sp>
        <p:nvSpPr>
          <p:cNvPr id="2" name="Title 1">
            <a:extLst>
              <a:ext uri="{FF2B5EF4-FFF2-40B4-BE49-F238E27FC236}">
                <a16:creationId xmlns:a16="http://schemas.microsoft.com/office/drawing/2014/main" id="{3E62639C-0353-477C-9059-0A8A15A58271}"/>
              </a:ext>
            </a:extLst>
          </p:cNvPr>
          <p:cNvSpPr>
            <a:spLocks noGrp="1"/>
          </p:cNvSpPr>
          <p:nvPr>
            <p:ph type="ctrTitle"/>
          </p:nvPr>
        </p:nvSpPr>
        <p:spPr>
          <a:xfrm>
            <a:off x="5939871" y="1325880"/>
            <a:ext cx="5604429" cy="3066507"/>
          </a:xfrm>
        </p:spPr>
        <p:txBody>
          <a:bodyPr>
            <a:normAutofit/>
          </a:bodyPr>
          <a:lstStyle/>
          <a:p>
            <a:pPr algn="ctr"/>
            <a:r>
              <a:rPr lang="en-US" sz="6600"/>
              <a:t>Food 2 U</a:t>
            </a:r>
            <a:br>
              <a:rPr lang="en-US" sz="6600"/>
            </a:br>
            <a:r>
              <a:rPr lang="en-US" sz="6600"/>
              <a:t>Meal System</a:t>
            </a:r>
          </a:p>
        </p:txBody>
      </p:sp>
      <p:sp>
        <p:nvSpPr>
          <p:cNvPr id="3" name="Subtitle 2">
            <a:extLst>
              <a:ext uri="{FF2B5EF4-FFF2-40B4-BE49-F238E27FC236}">
                <a16:creationId xmlns:a16="http://schemas.microsoft.com/office/drawing/2014/main" id="{0DEB408B-24FC-46EF-A992-36F08DFBFBE2}"/>
              </a:ext>
            </a:extLst>
          </p:cNvPr>
          <p:cNvSpPr>
            <a:spLocks noGrp="1"/>
          </p:cNvSpPr>
          <p:nvPr>
            <p:ph type="subTitle" idx="1"/>
          </p:nvPr>
        </p:nvSpPr>
        <p:spPr>
          <a:xfrm>
            <a:off x="5939871" y="4588329"/>
            <a:ext cx="5604429" cy="1621508"/>
          </a:xfrm>
        </p:spPr>
        <p:txBody>
          <a:bodyPr>
            <a:normAutofit/>
          </a:bodyPr>
          <a:lstStyle/>
          <a:p>
            <a:r>
              <a:rPr lang="en-US" sz="1800"/>
              <a:t>Brought to you by joseph garetson, sarah higgens, keeghan motquin, Samantha murphy, and Daniel zellmer</a:t>
            </a:r>
          </a:p>
        </p:txBody>
      </p:sp>
    </p:spTree>
    <p:extLst>
      <p:ext uri="{BB962C8B-B14F-4D97-AF65-F5344CB8AC3E}">
        <p14:creationId xmlns:p14="http://schemas.microsoft.com/office/powerpoint/2010/main" val="3169918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5EC42C8-8E9B-4E95-B13B-0E1EC1F6B5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24">
            <a:extLst>
              <a:ext uri="{FF2B5EF4-FFF2-40B4-BE49-F238E27FC236}">
                <a16:creationId xmlns:a16="http://schemas.microsoft.com/office/drawing/2014/main" id="{682C16D0-817D-420C-B22D-549BDA10E8C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E2B5452-6408-460D-82DD-1B37B14AF3D4}"/>
              </a:ext>
            </a:extLst>
          </p:cNvPr>
          <p:cNvPicPr>
            <a:picLocks noChangeAspect="1"/>
          </p:cNvPicPr>
          <p:nvPr/>
        </p:nvPicPr>
        <p:blipFill>
          <a:blip r:embed="rId3"/>
          <a:stretch>
            <a:fillRect/>
          </a:stretch>
        </p:blipFill>
        <p:spPr>
          <a:xfrm>
            <a:off x="7057608" y="1082546"/>
            <a:ext cx="2005434" cy="2152892"/>
          </a:xfrm>
          <a:prstGeom prst="rect">
            <a:avLst/>
          </a:prstGeom>
          <a:effectLst/>
        </p:spPr>
      </p:pic>
      <p:pic>
        <p:nvPicPr>
          <p:cNvPr id="5" name="Picture 4" descr="A picture containing clipart&#10;&#10;Description generated with high confidence">
            <a:extLst>
              <a:ext uri="{FF2B5EF4-FFF2-40B4-BE49-F238E27FC236}">
                <a16:creationId xmlns:a16="http://schemas.microsoft.com/office/drawing/2014/main" id="{7B67D91E-8096-4FDB-9DAD-17DF21893013}"/>
              </a:ext>
            </a:extLst>
          </p:cNvPr>
          <p:cNvPicPr>
            <a:picLocks noChangeAspect="1"/>
          </p:cNvPicPr>
          <p:nvPr/>
        </p:nvPicPr>
        <p:blipFill>
          <a:blip r:embed="rId4"/>
          <a:stretch>
            <a:fillRect/>
          </a:stretch>
        </p:blipFill>
        <p:spPr>
          <a:xfrm>
            <a:off x="9219246" y="1278401"/>
            <a:ext cx="2005434" cy="1761182"/>
          </a:xfrm>
          <a:prstGeom prst="rect">
            <a:avLst/>
          </a:prstGeom>
          <a:effectLst/>
        </p:spPr>
      </p:pic>
      <p:sp>
        <p:nvSpPr>
          <p:cNvPr id="33" name="Rectangle 32">
            <a:extLst>
              <a:ext uri="{FF2B5EF4-FFF2-40B4-BE49-F238E27FC236}">
                <a16:creationId xmlns:a16="http://schemas.microsoft.com/office/drawing/2014/main" id="{F1002B9A-263E-4744-9299-BE15FCBF27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close up of a logo&#10;&#10;Description generated with very high confidence">
            <a:extLst>
              <a:ext uri="{FF2B5EF4-FFF2-40B4-BE49-F238E27FC236}">
                <a16:creationId xmlns:a16="http://schemas.microsoft.com/office/drawing/2014/main" id="{C0CBBFE4-C657-4F50-BA53-663F8F4EB898}"/>
              </a:ext>
            </a:extLst>
          </p:cNvPr>
          <p:cNvPicPr>
            <a:picLocks noChangeAspect="1"/>
          </p:cNvPicPr>
          <p:nvPr/>
        </p:nvPicPr>
        <p:blipFill>
          <a:blip r:embed="rId5"/>
          <a:stretch>
            <a:fillRect/>
          </a:stretch>
        </p:blipFill>
        <p:spPr>
          <a:xfrm>
            <a:off x="7401154" y="3508487"/>
            <a:ext cx="3476898" cy="2232535"/>
          </a:xfrm>
          <a:prstGeom prst="rect">
            <a:avLst/>
          </a:prstGeom>
          <a:effectLst/>
        </p:spPr>
      </p:pic>
      <p:sp>
        <p:nvSpPr>
          <p:cNvPr id="2" name="Title 1">
            <a:extLst>
              <a:ext uri="{FF2B5EF4-FFF2-40B4-BE49-F238E27FC236}">
                <a16:creationId xmlns:a16="http://schemas.microsoft.com/office/drawing/2014/main" id="{710F73A6-5128-43D1-B92E-A6AF87E71BB6}"/>
              </a:ext>
            </a:extLst>
          </p:cNvPr>
          <p:cNvSpPr>
            <a:spLocks noGrp="1"/>
          </p:cNvSpPr>
          <p:nvPr>
            <p:ph type="title"/>
          </p:nvPr>
        </p:nvSpPr>
        <p:spPr>
          <a:xfrm>
            <a:off x="646112" y="452718"/>
            <a:ext cx="4798176" cy="1400530"/>
          </a:xfrm>
        </p:spPr>
        <p:txBody>
          <a:bodyPr>
            <a:normAutofit/>
          </a:bodyPr>
          <a:lstStyle/>
          <a:p>
            <a:r>
              <a:rPr lang="en-US"/>
              <a:t>Our Motivation</a:t>
            </a:r>
          </a:p>
        </p:txBody>
      </p:sp>
      <p:sp>
        <p:nvSpPr>
          <p:cNvPr id="3" name="Content Placeholder 2">
            <a:extLst>
              <a:ext uri="{FF2B5EF4-FFF2-40B4-BE49-F238E27FC236}">
                <a16:creationId xmlns:a16="http://schemas.microsoft.com/office/drawing/2014/main" id="{C4EAE491-9FA2-4D0A-AEC4-F40174A6EAB3}"/>
              </a:ext>
            </a:extLst>
          </p:cNvPr>
          <p:cNvSpPr>
            <a:spLocks noGrp="1"/>
          </p:cNvSpPr>
          <p:nvPr>
            <p:ph idx="1"/>
          </p:nvPr>
        </p:nvSpPr>
        <p:spPr>
          <a:xfrm>
            <a:off x="646112" y="1410746"/>
            <a:ext cx="4797676" cy="4195481"/>
          </a:xfrm>
        </p:spPr>
        <p:txBody>
          <a:bodyPr>
            <a:normAutofit fontScale="85000" lnSpcReduction="10000"/>
          </a:bodyPr>
          <a:lstStyle/>
          <a:p>
            <a:r>
              <a:rPr lang="en-US" sz="2800"/>
              <a:t>Our system is based off a similar idea to a meal ordering service such as Blue Apron, Hello Fresh, and Schwan’s.</a:t>
            </a:r>
          </a:p>
          <a:p>
            <a:r>
              <a:rPr lang="en-US" sz="2800"/>
              <a:t>The main purpose of the system is to make it easier for consumers to cook meals by providing instructions and ingredients that can be ordered for them to cook their own meals.</a:t>
            </a:r>
          </a:p>
        </p:txBody>
      </p:sp>
    </p:spTree>
    <p:extLst>
      <p:ext uri="{BB962C8B-B14F-4D97-AF65-F5344CB8AC3E}">
        <p14:creationId xmlns:p14="http://schemas.microsoft.com/office/powerpoint/2010/main" val="342403135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594FC8B-8CD2-407F-94F1-9C71F5AEC2B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DBABC971-8D40-4A4F-AC60-28B9172789B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B9C04DC5-313B-4FE4-B868-5672A37641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7" name="Picture 56">
            <a:extLst>
              <a:ext uri="{FF2B5EF4-FFF2-40B4-BE49-F238E27FC236}">
                <a16:creationId xmlns:a16="http://schemas.microsoft.com/office/drawing/2014/main" id="{791AE23E-90C9-4963-96E2-8DADBFC3BC09}"/>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9" name="Picture 58">
            <a:extLst>
              <a:ext uri="{FF2B5EF4-FFF2-40B4-BE49-F238E27FC236}">
                <a16:creationId xmlns:a16="http://schemas.microsoft.com/office/drawing/2014/main" id="{C5F93E90-4379-4AAC-B021-E5FA6D974AE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1" name="Rectangle 60">
            <a:extLst>
              <a:ext uri="{FF2B5EF4-FFF2-40B4-BE49-F238E27FC236}">
                <a16:creationId xmlns:a16="http://schemas.microsoft.com/office/drawing/2014/main" id="{329FDD08-42D8-4AFF-90E5-5DAA5BC4CB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5E6A537E-C106-45AE-9BBB-3CE5594418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6D3F3B7-282C-4DDC-AD1B-C497F2942B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7" name="Freeform 11">
            <a:extLst>
              <a:ext uri="{FF2B5EF4-FFF2-40B4-BE49-F238E27FC236}">
                <a16:creationId xmlns:a16="http://schemas.microsoft.com/office/drawing/2014/main" id="{2FEA51AE-2D18-46BE-B2CA-B90B1316898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9" name="Freeform 5">
            <a:extLst>
              <a:ext uri="{FF2B5EF4-FFF2-40B4-BE49-F238E27FC236}">
                <a16:creationId xmlns:a16="http://schemas.microsoft.com/office/drawing/2014/main" id="{F918BA52-E4A7-4EEC-898E-C49023767C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a:extLst>
              <a:ext uri="{FF2B5EF4-FFF2-40B4-BE49-F238E27FC236}">
                <a16:creationId xmlns:a16="http://schemas.microsoft.com/office/drawing/2014/main" id="{E90FC195-66F9-4ED4-9756-6BF8087995F0}"/>
              </a:ext>
            </a:extLst>
          </p:cNvPr>
          <p:cNvSpPr>
            <a:spLocks noGrp="1"/>
          </p:cNvSpPr>
          <p:nvPr>
            <p:ph type="title"/>
          </p:nvPr>
        </p:nvSpPr>
        <p:spPr>
          <a:xfrm>
            <a:off x="277657" y="1141407"/>
            <a:ext cx="3883651" cy="635938"/>
          </a:xfrm>
        </p:spPr>
        <p:txBody>
          <a:bodyPr vert="horz" lIns="91440" tIns="45720" rIns="91440" bIns="45720" rtlCol="0" anchor="b">
            <a:normAutofit/>
          </a:bodyPr>
          <a:lstStyle/>
          <a:p>
            <a:r>
              <a:rPr lang="en-US" sz="3200"/>
              <a:t>Use Case Diagram</a:t>
            </a:r>
          </a:p>
        </p:txBody>
      </p:sp>
      <p:sp>
        <p:nvSpPr>
          <p:cNvPr id="4" name="Content Placeholder 3">
            <a:extLst>
              <a:ext uri="{FF2B5EF4-FFF2-40B4-BE49-F238E27FC236}">
                <a16:creationId xmlns:a16="http://schemas.microsoft.com/office/drawing/2014/main" id="{28ADA259-3864-4B34-984E-DC3492033016}"/>
              </a:ext>
            </a:extLst>
          </p:cNvPr>
          <p:cNvSpPr>
            <a:spLocks noGrp="1"/>
          </p:cNvSpPr>
          <p:nvPr>
            <p:ph sz="half" idx="2"/>
          </p:nvPr>
        </p:nvSpPr>
        <p:spPr>
          <a:xfrm>
            <a:off x="385303" y="1854820"/>
            <a:ext cx="3524631" cy="4069080"/>
          </a:xfrm>
        </p:spPr>
        <p:txBody>
          <a:bodyPr vert="horz" lIns="91440" tIns="45720" rIns="91440" bIns="45720" rtlCol="0">
            <a:normAutofit/>
          </a:bodyPr>
          <a:lstStyle/>
          <a:p>
            <a:r>
              <a:rPr lang="en-US" sz="1400"/>
              <a:t>Customer’s main use cases</a:t>
            </a:r>
          </a:p>
          <a:p>
            <a:pPr lvl="1"/>
            <a:r>
              <a:rPr lang="en-US" sz="1200"/>
              <a:t>Order Meal</a:t>
            </a:r>
          </a:p>
          <a:p>
            <a:pPr lvl="1"/>
            <a:r>
              <a:rPr lang="en-US" sz="1200"/>
              <a:t>Search Meals</a:t>
            </a:r>
          </a:p>
          <a:p>
            <a:pPr lvl="1"/>
            <a:r>
              <a:rPr lang="en-US" sz="1200"/>
              <a:t>Manage Account</a:t>
            </a:r>
          </a:p>
          <a:p>
            <a:pPr lvl="1"/>
            <a:r>
              <a:rPr lang="en-US" sz="1200"/>
              <a:t>Request New Meal</a:t>
            </a:r>
          </a:p>
          <a:p>
            <a:r>
              <a:rPr lang="en-US" sz="1400"/>
              <a:t>Administrator’s main use cases</a:t>
            </a:r>
          </a:p>
          <a:p>
            <a:pPr lvl="1"/>
            <a:r>
              <a:rPr lang="en-US" sz="1200"/>
              <a:t>Manage Meals</a:t>
            </a:r>
          </a:p>
          <a:p>
            <a:pPr lvl="1"/>
            <a:r>
              <a:rPr lang="en-US" sz="1200"/>
              <a:t>Add Admin Account</a:t>
            </a:r>
          </a:p>
          <a:p>
            <a:pPr lvl="1"/>
            <a:r>
              <a:rPr lang="en-US" sz="1200"/>
              <a:t>View Statistics</a:t>
            </a:r>
          </a:p>
          <a:p>
            <a:pPr lvl="1"/>
            <a:r>
              <a:rPr lang="en-US" sz="1200"/>
              <a:t>Modify Stock</a:t>
            </a:r>
          </a:p>
          <a:p>
            <a:r>
              <a:rPr lang="en-US" sz="1400"/>
              <a:t>Shared use cases</a:t>
            </a:r>
          </a:p>
          <a:p>
            <a:pPr lvl="1"/>
            <a:r>
              <a:rPr lang="en-US" sz="1200"/>
              <a:t>Login</a:t>
            </a:r>
          </a:p>
          <a:p>
            <a:endParaRPr lang="en-US" sz="1400"/>
          </a:p>
        </p:txBody>
      </p:sp>
      <p:pic>
        <p:nvPicPr>
          <p:cNvPr id="10" name="Content Placeholder 9" descr="A picture containing text, map&#10;&#10;Description generated with very high confidence">
            <a:extLst>
              <a:ext uri="{FF2B5EF4-FFF2-40B4-BE49-F238E27FC236}">
                <a16:creationId xmlns:a16="http://schemas.microsoft.com/office/drawing/2014/main" id="{F226265F-BA4B-46DB-BAE2-21A5435776E6}"/>
              </a:ext>
            </a:extLst>
          </p:cNvPr>
          <p:cNvPicPr>
            <a:picLocks noGrp="1" noChangeAspect="1"/>
          </p:cNvPicPr>
          <p:nvPr>
            <p:ph sz="half" idx="1"/>
          </p:nvPr>
        </p:nvPicPr>
        <p:blipFill>
          <a:blip r:embed="rId7"/>
          <a:stretch>
            <a:fillRect/>
          </a:stretch>
        </p:blipFill>
        <p:spPr>
          <a:xfrm>
            <a:off x="4631879" y="701039"/>
            <a:ext cx="7195097" cy="5430241"/>
          </a:xfrm>
          <a:prstGeom prst="rect">
            <a:avLst/>
          </a:prstGeom>
          <a:effectLst/>
        </p:spPr>
      </p:pic>
    </p:spTree>
    <p:extLst>
      <p:ext uri="{BB962C8B-B14F-4D97-AF65-F5344CB8AC3E}">
        <p14:creationId xmlns:p14="http://schemas.microsoft.com/office/powerpoint/2010/main" val="370264331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3"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3" name="Content Placeholder 4">
            <a:extLst>
              <a:ext uri="{FF2B5EF4-FFF2-40B4-BE49-F238E27FC236}">
                <a16:creationId xmlns:a16="http://schemas.microsoft.com/office/drawing/2014/main" id="{8AAB2EAB-9E4A-4681-9DEA-128E2B9B3E0D}"/>
              </a:ext>
            </a:extLst>
          </p:cNvPr>
          <p:cNvPicPr>
            <a:picLocks noChangeAspect="1"/>
          </p:cNvPicPr>
          <p:nvPr/>
        </p:nvPicPr>
        <p:blipFill>
          <a:blip r:embed="rId3"/>
          <a:stretch>
            <a:fillRect/>
          </a:stretch>
        </p:blipFill>
        <p:spPr>
          <a:xfrm>
            <a:off x="3779156" y="2286162"/>
            <a:ext cx="8073831" cy="4440604"/>
          </a:xfrm>
          <a:prstGeom prst="rect">
            <a:avLst/>
          </a:prstGeom>
          <a:effectLst/>
        </p:spPr>
      </p:pic>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648930" y="629267"/>
            <a:ext cx="9252154" cy="1016654"/>
          </a:xfrm>
        </p:spPr>
        <p:txBody>
          <a:bodyPr>
            <a:normAutofit/>
          </a:bodyPr>
          <a:lstStyle/>
          <a:p>
            <a:r>
              <a:rPr lang="en-US"/>
              <a:t>Class Diagram</a:t>
            </a:r>
          </a:p>
        </p:txBody>
      </p:sp>
      <p:sp>
        <p:nvSpPr>
          <p:cNvPr id="24" name="Content Placeholder 9"/>
          <p:cNvSpPr>
            <a:spLocks noGrp="1"/>
          </p:cNvSpPr>
          <p:nvPr>
            <p:ph idx="1"/>
          </p:nvPr>
        </p:nvSpPr>
        <p:spPr>
          <a:xfrm>
            <a:off x="648931" y="2548281"/>
            <a:ext cx="2683549" cy="3658689"/>
          </a:xfrm>
        </p:spPr>
        <p:txBody>
          <a:bodyPr>
            <a:normAutofit/>
          </a:bodyPr>
          <a:lstStyle/>
          <a:p>
            <a:r>
              <a:rPr lang="en-US">
                <a:solidFill>
                  <a:schemeClr val="bg1"/>
                </a:solidFill>
              </a:rPr>
              <a:t>Customer and it’s interactions</a:t>
            </a:r>
          </a:p>
          <a:p>
            <a:r>
              <a:rPr lang="en-US">
                <a:solidFill>
                  <a:schemeClr val="bg1"/>
                </a:solidFill>
              </a:rPr>
              <a:t>Meals and their interactions</a:t>
            </a:r>
          </a:p>
          <a:p>
            <a:endParaRPr lang="en-US">
              <a:solidFill>
                <a:schemeClr val="bg1"/>
              </a:solidFill>
            </a:endParaRPr>
          </a:p>
        </p:txBody>
      </p:sp>
    </p:spTree>
    <p:extLst>
      <p:ext uri="{BB962C8B-B14F-4D97-AF65-F5344CB8AC3E}">
        <p14:creationId xmlns:p14="http://schemas.microsoft.com/office/powerpoint/2010/main" val="22096343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431A-96E0-4826-85EB-C7C3B9D5ABAB}"/>
              </a:ext>
            </a:extLst>
          </p:cNvPr>
          <p:cNvSpPr>
            <a:spLocks noGrp="1"/>
          </p:cNvSpPr>
          <p:nvPr>
            <p:ph type="title"/>
          </p:nvPr>
        </p:nvSpPr>
        <p:spPr>
          <a:xfrm>
            <a:off x="646111" y="452718"/>
            <a:ext cx="9404723" cy="857098"/>
          </a:xfrm>
        </p:spPr>
        <p:txBody>
          <a:bodyPr/>
          <a:lstStyle/>
          <a:p>
            <a:r>
              <a:rPr lang="en-US"/>
              <a:t>Robustness Diagram</a:t>
            </a:r>
          </a:p>
        </p:txBody>
      </p:sp>
      <p:sp>
        <p:nvSpPr>
          <p:cNvPr id="7" name="Content Placeholder 9">
            <a:extLst>
              <a:ext uri="{FF2B5EF4-FFF2-40B4-BE49-F238E27FC236}">
                <a16:creationId xmlns:a16="http://schemas.microsoft.com/office/drawing/2014/main" id="{F1DBBF60-E38E-4820-8467-AC2773A6DE6F}"/>
              </a:ext>
            </a:extLst>
          </p:cNvPr>
          <p:cNvSpPr txBox="1">
            <a:spLocks/>
          </p:cNvSpPr>
          <p:nvPr/>
        </p:nvSpPr>
        <p:spPr>
          <a:xfrm>
            <a:off x="646111" y="1258941"/>
            <a:ext cx="2683549" cy="514634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t>Account Manager</a:t>
            </a:r>
          </a:p>
          <a:p>
            <a:pPr lvl="1"/>
            <a:r>
              <a:rPr lang="en-US"/>
              <a:t>Home pages</a:t>
            </a:r>
          </a:p>
          <a:p>
            <a:pPr lvl="1"/>
            <a:r>
              <a:rPr lang="en-US"/>
              <a:t>Customer</a:t>
            </a:r>
          </a:p>
          <a:p>
            <a:r>
              <a:rPr lang="en-US"/>
              <a:t>Meal Manager</a:t>
            </a:r>
          </a:p>
          <a:p>
            <a:pPr lvl="1"/>
            <a:r>
              <a:rPr lang="en-US"/>
              <a:t>Meal and Search pages</a:t>
            </a:r>
          </a:p>
          <a:p>
            <a:pPr lvl="1"/>
            <a:r>
              <a:rPr lang="en-US"/>
              <a:t>Meal information</a:t>
            </a:r>
          </a:p>
          <a:p>
            <a:r>
              <a:rPr lang="en-US"/>
              <a:t>Cart Manage</a:t>
            </a:r>
          </a:p>
          <a:p>
            <a:pPr lvl="1"/>
            <a:r>
              <a:rPr lang="en-US"/>
              <a:t>Cart page</a:t>
            </a:r>
          </a:p>
          <a:p>
            <a:pPr lvl="1"/>
            <a:r>
              <a:rPr lang="en-US"/>
              <a:t>Meals information</a:t>
            </a:r>
          </a:p>
          <a:p>
            <a:endParaRPr lang="en-US"/>
          </a:p>
        </p:txBody>
      </p:sp>
      <p:pic>
        <p:nvPicPr>
          <p:cNvPr id="8" name="Content Placeholder 7" descr="A close up of a map&#10;&#10;Description generated with high confidence">
            <a:extLst>
              <a:ext uri="{FF2B5EF4-FFF2-40B4-BE49-F238E27FC236}">
                <a16:creationId xmlns:a16="http://schemas.microsoft.com/office/drawing/2014/main" id="{9E596758-FB13-47C0-93DF-421BF574C0DD}"/>
              </a:ext>
            </a:extLst>
          </p:cNvPr>
          <p:cNvPicPr>
            <a:picLocks noGrp="1" noChangeAspect="1"/>
          </p:cNvPicPr>
          <p:nvPr>
            <p:ph idx="1"/>
          </p:nvPr>
        </p:nvPicPr>
        <p:blipFill>
          <a:blip r:embed="rId2"/>
          <a:stretch>
            <a:fillRect/>
          </a:stretch>
        </p:blipFill>
        <p:spPr>
          <a:xfrm>
            <a:off x="3505200" y="1153664"/>
            <a:ext cx="8246189" cy="5497459"/>
          </a:xfrm>
        </p:spPr>
      </p:pic>
    </p:spTree>
    <p:extLst>
      <p:ext uri="{BB962C8B-B14F-4D97-AF65-F5344CB8AC3E}">
        <p14:creationId xmlns:p14="http://schemas.microsoft.com/office/powerpoint/2010/main" val="2599908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3"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648930" y="629267"/>
            <a:ext cx="9252154" cy="1016654"/>
          </a:xfrm>
        </p:spPr>
        <p:txBody>
          <a:bodyPr>
            <a:normAutofit/>
          </a:bodyPr>
          <a:lstStyle/>
          <a:p>
            <a:r>
              <a:rPr lang="en-US"/>
              <a:t>Sequence Diagrams</a:t>
            </a:r>
          </a:p>
        </p:txBody>
      </p:sp>
      <p:sp>
        <p:nvSpPr>
          <p:cNvPr id="24" name="Content Placeholder 9"/>
          <p:cNvSpPr>
            <a:spLocks noGrp="1"/>
          </p:cNvSpPr>
          <p:nvPr>
            <p:ph idx="1"/>
          </p:nvPr>
        </p:nvSpPr>
        <p:spPr>
          <a:xfrm>
            <a:off x="7494987" y="2402308"/>
            <a:ext cx="4400590" cy="387959"/>
          </a:xfrm>
        </p:spPr>
        <p:txBody>
          <a:bodyPr>
            <a:normAutofit lnSpcReduction="10000"/>
          </a:bodyPr>
          <a:lstStyle/>
          <a:p>
            <a:r>
              <a:rPr lang="en-US">
                <a:solidFill>
                  <a:schemeClr val="bg1"/>
                </a:solidFill>
              </a:rPr>
              <a:t>Approve Requested Meal</a:t>
            </a:r>
          </a:p>
        </p:txBody>
      </p:sp>
      <p:pic>
        <p:nvPicPr>
          <p:cNvPr id="4" name="Picture 3" descr="A close up of a map&#10;&#10;Description generated with very high confidence">
            <a:extLst>
              <a:ext uri="{FF2B5EF4-FFF2-40B4-BE49-F238E27FC236}">
                <a16:creationId xmlns:a16="http://schemas.microsoft.com/office/drawing/2014/main" id="{0BC00017-985C-4002-BF52-680265F11A09}"/>
              </a:ext>
            </a:extLst>
          </p:cNvPr>
          <p:cNvPicPr>
            <a:picLocks noChangeAspect="1"/>
          </p:cNvPicPr>
          <p:nvPr/>
        </p:nvPicPr>
        <p:blipFill>
          <a:blip r:embed="rId3"/>
          <a:stretch>
            <a:fillRect/>
          </a:stretch>
        </p:blipFill>
        <p:spPr>
          <a:xfrm>
            <a:off x="7413513" y="3005841"/>
            <a:ext cx="4563538" cy="3569572"/>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BF5A3865-5607-4B42-8797-B5B1D781CEC8}"/>
              </a:ext>
            </a:extLst>
          </p:cNvPr>
          <p:cNvPicPr>
            <a:picLocks noChangeAspect="1"/>
          </p:cNvPicPr>
          <p:nvPr/>
        </p:nvPicPr>
        <p:blipFill>
          <a:blip r:embed="rId4"/>
          <a:stretch>
            <a:fillRect/>
          </a:stretch>
        </p:blipFill>
        <p:spPr>
          <a:xfrm>
            <a:off x="235063" y="2925998"/>
            <a:ext cx="6963083" cy="3649415"/>
          </a:xfrm>
          <a:prstGeom prst="rect">
            <a:avLst/>
          </a:prstGeom>
        </p:spPr>
      </p:pic>
      <p:sp>
        <p:nvSpPr>
          <p:cNvPr id="15" name="Content Placeholder 9">
            <a:extLst>
              <a:ext uri="{FF2B5EF4-FFF2-40B4-BE49-F238E27FC236}">
                <a16:creationId xmlns:a16="http://schemas.microsoft.com/office/drawing/2014/main" id="{3C8D70B8-FD3B-46DD-9510-5C65250D9430}"/>
              </a:ext>
            </a:extLst>
          </p:cNvPr>
          <p:cNvSpPr txBox="1">
            <a:spLocks/>
          </p:cNvSpPr>
          <p:nvPr/>
        </p:nvSpPr>
        <p:spPr>
          <a:xfrm>
            <a:off x="296423" y="2402307"/>
            <a:ext cx="4400590" cy="3879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solidFill>
                  <a:schemeClr val="bg1"/>
                </a:solidFill>
              </a:rPr>
              <a:t>Order Meal</a:t>
            </a:r>
          </a:p>
        </p:txBody>
      </p:sp>
    </p:spTree>
    <p:extLst>
      <p:ext uri="{BB962C8B-B14F-4D97-AF65-F5344CB8AC3E}">
        <p14:creationId xmlns:p14="http://schemas.microsoft.com/office/powerpoint/2010/main" val="27378267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B5AF5F3-AD0A-4EFA-854A-47C780F262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
            <a:extLst>
              <a:ext uri="{FF2B5EF4-FFF2-40B4-BE49-F238E27FC236}">
                <a16:creationId xmlns:a16="http://schemas.microsoft.com/office/drawing/2014/main" id="{0A01F2A2-AEDD-47DC-AFB5-B97CEB9A532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3" name="Freeform 5">
            <a:extLst>
              <a:ext uri="{FF2B5EF4-FFF2-40B4-BE49-F238E27FC236}">
                <a16:creationId xmlns:a16="http://schemas.microsoft.com/office/drawing/2014/main" id="{1E3D6D6C-E192-4135-B1DB-17C71EEBC94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 name="Title 1">
            <a:extLst>
              <a:ext uri="{FF2B5EF4-FFF2-40B4-BE49-F238E27FC236}">
                <a16:creationId xmlns:a16="http://schemas.microsoft.com/office/drawing/2014/main" id="{A14945B1-776C-4A96-8431-30F693B9E563}"/>
              </a:ext>
            </a:extLst>
          </p:cNvPr>
          <p:cNvSpPr>
            <a:spLocks noGrp="1"/>
          </p:cNvSpPr>
          <p:nvPr>
            <p:ph type="title"/>
          </p:nvPr>
        </p:nvSpPr>
        <p:spPr>
          <a:xfrm>
            <a:off x="648930" y="629267"/>
            <a:ext cx="9252154" cy="1016654"/>
          </a:xfrm>
        </p:spPr>
        <p:txBody>
          <a:bodyPr>
            <a:normAutofit/>
          </a:bodyPr>
          <a:lstStyle/>
          <a:p>
            <a:r>
              <a:rPr lang="en-US"/>
              <a:t>Collaboration Diagrams</a:t>
            </a:r>
          </a:p>
        </p:txBody>
      </p:sp>
      <p:sp>
        <p:nvSpPr>
          <p:cNvPr id="24" name="Content Placeholder 9"/>
          <p:cNvSpPr>
            <a:spLocks noGrp="1"/>
          </p:cNvSpPr>
          <p:nvPr>
            <p:ph idx="1"/>
          </p:nvPr>
        </p:nvSpPr>
        <p:spPr>
          <a:xfrm>
            <a:off x="7494987" y="2402308"/>
            <a:ext cx="4400590" cy="387959"/>
          </a:xfrm>
        </p:spPr>
        <p:txBody>
          <a:bodyPr>
            <a:normAutofit lnSpcReduction="10000"/>
          </a:bodyPr>
          <a:lstStyle/>
          <a:p>
            <a:r>
              <a:rPr lang="en-US">
                <a:solidFill>
                  <a:schemeClr val="bg1"/>
                </a:solidFill>
              </a:rPr>
              <a:t>Approve Requested Meal</a:t>
            </a:r>
          </a:p>
        </p:txBody>
      </p:sp>
      <p:sp>
        <p:nvSpPr>
          <p:cNvPr id="15" name="Content Placeholder 9">
            <a:extLst>
              <a:ext uri="{FF2B5EF4-FFF2-40B4-BE49-F238E27FC236}">
                <a16:creationId xmlns:a16="http://schemas.microsoft.com/office/drawing/2014/main" id="{3C8D70B8-FD3B-46DD-9510-5C65250D9430}"/>
              </a:ext>
            </a:extLst>
          </p:cNvPr>
          <p:cNvSpPr txBox="1">
            <a:spLocks/>
          </p:cNvSpPr>
          <p:nvPr/>
        </p:nvSpPr>
        <p:spPr>
          <a:xfrm>
            <a:off x="296423" y="2402307"/>
            <a:ext cx="1771274" cy="3879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solidFill>
                  <a:schemeClr val="bg1"/>
                </a:solidFill>
              </a:rPr>
              <a:t>Add Meal</a:t>
            </a:r>
          </a:p>
        </p:txBody>
      </p:sp>
      <p:pic>
        <p:nvPicPr>
          <p:cNvPr id="7" name="Picture 6">
            <a:extLst>
              <a:ext uri="{FF2B5EF4-FFF2-40B4-BE49-F238E27FC236}">
                <a16:creationId xmlns:a16="http://schemas.microsoft.com/office/drawing/2014/main" id="{80292691-9DA2-4070-A155-8BF364CC23BF}"/>
              </a:ext>
            </a:extLst>
          </p:cNvPr>
          <p:cNvPicPr>
            <a:picLocks noChangeAspect="1"/>
          </p:cNvPicPr>
          <p:nvPr/>
        </p:nvPicPr>
        <p:blipFill>
          <a:blip r:embed="rId3"/>
          <a:stretch>
            <a:fillRect/>
          </a:stretch>
        </p:blipFill>
        <p:spPr>
          <a:xfrm>
            <a:off x="296422" y="2842931"/>
            <a:ext cx="5989557" cy="1585471"/>
          </a:xfrm>
          <a:prstGeom prst="rect">
            <a:avLst/>
          </a:prstGeom>
        </p:spPr>
      </p:pic>
      <p:pic>
        <p:nvPicPr>
          <p:cNvPr id="10" name="Picture 9" descr="A picture containing map, text&#10;&#10;Description generated with very high confidence">
            <a:extLst>
              <a:ext uri="{FF2B5EF4-FFF2-40B4-BE49-F238E27FC236}">
                <a16:creationId xmlns:a16="http://schemas.microsoft.com/office/drawing/2014/main" id="{2120039A-2D40-406A-95E3-C6F925919FCF}"/>
              </a:ext>
            </a:extLst>
          </p:cNvPr>
          <p:cNvPicPr>
            <a:picLocks noChangeAspect="1"/>
          </p:cNvPicPr>
          <p:nvPr/>
        </p:nvPicPr>
        <p:blipFill>
          <a:blip r:embed="rId4"/>
          <a:stretch>
            <a:fillRect/>
          </a:stretch>
        </p:blipFill>
        <p:spPr>
          <a:xfrm>
            <a:off x="6483178" y="2842931"/>
            <a:ext cx="5412399" cy="2612882"/>
          </a:xfrm>
          <a:prstGeom prst="rect">
            <a:avLst/>
          </a:prstGeom>
        </p:spPr>
      </p:pic>
      <p:pic>
        <p:nvPicPr>
          <p:cNvPr id="12" name="Picture 11" descr="A picture containing text, map&#10;&#10;Description generated with very high confidence">
            <a:extLst>
              <a:ext uri="{FF2B5EF4-FFF2-40B4-BE49-F238E27FC236}">
                <a16:creationId xmlns:a16="http://schemas.microsoft.com/office/drawing/2014/main" id="{EF46E8F0-D350-474D-9F8A-0BAC1792D944}"/>
              </a:ext>
            </a:extLst>
          </p:cNvPr>
          <p:cNvPicPr>
            <a:picLocks noChangeAspect="1"/>
          </p:cNvPicPr>
          <p:nvPr/>
        </p:nvPicPr>
        <p:blipFill>
          <a:blip r:embed="rId5"/>
          <a:stretch>
            <a:fillRect/>
          </a:stretch>
        </p:blipFill>
        <p:spPr>
          <a:xfrm>
            <a:off x="296421" y="4453266"/>
            <a:ext cx="4400591" cy="2039857"/>
          </a:xfrm>
          <a:prstGeom prst="rect">
            <a:avLst/>
          </a:prstGeom>
        </p:spPr>
      </p:pic>
      <p:sp>
        <p:nvSpPr>
          <p:cNvPr id="18" name="Content Placeholder 9">
            <a:extLst>
              <a:ext uri="{FF2B5EF4-FFF2-40B4-BE49-F238E27FC236}">
                <a16:creationId xmlns:a16="http://schemas.microsoft.com/office/drawing/2014/main" id="{9E7BC803-36D2-49DD-98FB-62CC61DCA22B}"/>
              </a:ext>
            </a:extLst>
          </p:cNvPr>
          <p:cNvSpPr txBox="1">
            <a:spLocks/>
          </p:cNvSpPr>
          <p:nvPr/>
        </p:nvSpPr>
        <p:spPr>
          <a:xfrm>
            <a:off x="295699" y="4149372"/>
            <a:ext cx="1771274" cy="38795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a:solidFill>
                  <a:schemeClr val="bg1"/>
                </a:solidFill>
              </a:rPr>
              <a:t>Order Meal</a:t>
            </a:r>
          </a:p>
        </p:txBody>
      </p:sp>
    </p:spTree>
    <p:extLst>
      <p:ext uri="{BB962C8B-B14F-4D97-AF65-F5344CB8AC3E}">
        <p14:creationId xmlns:p14="http://schemas.microsoft.com/office/powerpoint/2010/main" val="22175044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BEC4-BF5E-4B7D-9BBD-2F1DDC0007AE}"/>
              </a:ext>
            </a:extLst>
          </p:cNvPr>
          <p:cNvSpPr>
            <a:spLocks noGrp="1"/>
          </p:cNvSpPr>
          <p:nvPr>
            <p:ph type="title"/>
          </p:nvPr>
        </p:nvSpPr>
        <p:spPr>
          <a:xfrm>
            <a:off x="1936721" y="2679923"/>
            <a:ext cx="8318558" cy="749077"/>
          </a:xfrm>
        </p:spPr>
        <p:txBody>
          <a:bodyPr/>
          <a:lstStyle/>
          <a:p>
            <a:r>
              <a:rPr lang="en-US"/>
              <a:t>Now it’s time to see the product!</a:t>
            </a:r>
          </a:p>
        </p:txBody>
      </p:sp>
    </p:spTree>
    <p:extLst>
      <p:ext uri="{BB962C8B-B14F-4D97-AF65-F5344CB8AC3E}">
        <p14:creationId xmlns:p14="http://schemas.microsoft.com/office/powerpoint/2010/main" val="41092811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Food 2 U Meal System</vt:lpstr>
      <vt:lpstr>Our Motivation</vt:lpstr>
      <vt:lpstr>Use Case Diagram</vt:lpstr>
      <vt:lpstr>Class Diagram</vt:lpstr>
      <vt:lpstr>Robustness Diagram</vt:lpstr>
      <vt:lpstr>Sequence Diagrams</vt:lpstr>
      <vt:lpstr>Collaboration Diagrams</vt:lpstr>
      <vt:lpstr>Now it’s time to see the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2 U Meal System</dc:title>
  <cp:lastModifiedBy>Daniel C Zellmer</cp:lastModifiedBy>
  <cp:revision>1</cp:revision>
  <dcterms:modified xsi:type="dcterms:W3CDTF">2017-12-12T14:51:36Z</dcterms:modified>
</cp:coreProperties>
</file>