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42ADB-B765-4989-87C1-47CFAB1BD86B}" v="48" dt="2024-11-09T12:18:4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3307A-3E7F-4710-B93B-F4CA49F416C0}" type="datetimeFigureOut">
              <a:rPr lang="en-FI" smtClean="0"/>
              <a:t>09/11/2024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539E-9870-4771-8579-088D44C6AEF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6306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86BF-D7AE-20F2-D06D-B513534E9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CDDEB-B71A-7EDA-38A9-107E545F7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5E2A-99EA-B899-E66D-DE5A9A8C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A8DF-D6E2-44F1-BEDC-3A4683DF7594}" type="datetime8">
              <a:rPr lang="en-FI" smtClean="0"/>
              <a:t>09/11/2024 14.18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C34F4-E209-29E1-D991-4928322F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F593F-95F5-6202-C30B-CBC091F3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BBF2-F37B-4F5D-8EE3-406E7A3180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4825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B3DF-F442-0066-7A4B-4E8BEE84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F2E17-8605-DC46-1A98-7FDA0A88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7700-C4B4-C7B1-762B-A24DBF1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9DDC-1DD5-41F1-BA74-02D9ED691649}" type="datetime8">
              <a:rPr lang="en-FI" smtClean="0"/>
              <a:t>09/11/2024 14.18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4A3DD-BC40-4518-9935-F6C0AFAD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ECEB6-4CFA-9C81-51E8-2F126A8B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BBF2-F37B-4F5D-8EE3-406E7A3180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5567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FBEBA-18F5-A869-FBCB-C12221629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C4210-9DC8-E985-6317-A24B6D207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103B-D38D-246D-D682-D64322B3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B561-8E4C-438A-9E8C-E47AD6B26253}" type="datetime8">
              <a:rPr lang="en-FI" smtClean="0"/>
              <a:t>09/11/2024 14.18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CC33-35D5-D966-AB43-F4420C2E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C73E-E413-583D-3534-1B789685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BBF2-F37B-4F5D-8EE3-406E7A3180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1883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A91-9788-F152-6E7C-F796FF2A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4EFA-BAE8-D57E-D5D4-A44EF471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5012-5A26-AFA1-39E8-E13986F1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11DB-A9CD-4B78-9631-5E2FFD1DAAB1}" type="datetime8">
              <a:rPr lang="en-FI" smtClean="0"/>
              <a:t>09/11/2024 14.18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D752-9F50-66DF-B15A-86992AFA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Team NaN.00013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EB95-DC86-3DD8-9C51-B7211079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BBF2-F37B-4F5D-8EE3-406E7A3180E4}" type="slidenum">
              <a:rPr lang="en-FI" smtClean="0"/>
              <a:t>‹#›</a:t>
            </a:fld>
            <a:endParaRPr lang="en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232D7-B86F-FDEF-AF6F-CEC7A27A4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7193" y="6484120"/>
            <a:ext cx="1884807" cy="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1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8CB8-53AF-9F7F-C7DA-D4E873ED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9CBD-AC62-6E38-0CD0-EEC24194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EDB0-1BC1-1784-E5A3-36F7AB5E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FE26-3103-4E53-859E-5C9DFE5B99E5}" type="datetime8">
              <a:rPr lang="en-FI" smtClean="0"/>
              <a:t>09/11/2024 14.18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64FC-7299-7CE1-87AA-C74A5481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54DC-0D7B-97E6-2448-50B58C55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BBF2-F37B-4F5D-8EE3-406E7A3180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7043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8453-DD1E-D534-47DA-B3ED43FA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A60-2EEF-DA7C-CAB5-93B390525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257F4-2337-0BAC-6004-0BF828B13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4389F-DE34-CABD-C725-E64D1F12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88-16E4-4055-9FFA-49659B8C8CDB}" type="datetime8">
              <a:rPr lang="en-FI" smtClean="0"/>
              <a:t>09/11/2024 14.18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F9FD-D2F3-8D6D-84D7-5C4ECEBA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4F3A9-C9C5-3EF1-CCAD-AC683E4F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BBF2-F37B-4F5D-8EE3-406E7A3180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8157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E1C8-301B-29C9-8A1D-246A31DE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F4982-3E6F-5822-A047-1F267844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0749-66C9-1AFE-CC05-8667C492F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381AE-7476-32D3-D06E-E9C1364A2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9FE11-1C46-790C-EE78-A15B60011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0FFA-605F-23C6-03DC-DA0F0D2A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558E-2FF7-4D06-8B0E-70F2B3263151}" type="datetime8">
              <a:rPr lang="en-FI" smtClean="0"/>
              <a:t>09/11/2024 14.18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2E823-D097-F790-EA70-9B8C40C1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4D9B1-2463-2A4D-C43E-140F0AD3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BBF2-F37B-4F5D-8EE3-406E7A3180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1350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C5FE-F952-791F-6C3A-87B7B85C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93544-B10F-39D0-0480-5177F8B8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2CEC-F715-4B17-915C-6DE8A05E6280}" type="datetime8">
              <a:rPr lang="en-FI" smtClean="0"/>
              <a:t>09/11/2024 14.18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92F45-C50C-EF29-1741-4A476F74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7424D-64DF-66C7-4762-23002D9A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BBF2-F37B-4F5D-8EE3-406E7A3180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5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D1ABC-CA6D-76B6-7681-5B625AD1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66EA-7573-418E-AF8D-5B29B071436B}" type="datetime8">
              <a:rPr lang="en-FI" smtClean="0"/>
              <a:t>09/11/2024 14.18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AAFAA-9645-E5DC-6D47-E949F67E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A3130-621A-5637-3025-4F4E49CD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BBF2-F37B-4F5D-8EE3-406E7A3180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0243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74A2-1132-9812-04B6-9327FDEE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E184-3DB9-E0A9-2814-360027D41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C2B5-C42B-CD61-EBC1-6DE064DFC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D6936-9408-6EF7-8ACB-A8F395D7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BC05-1712-4A85-BAF6-81943C1598F3}" type="datetime8">
              <a:rPr lang="en-FI" smtClean="0"/>
              <a:t>09/11/2024 14.18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4EFF0-F2BF-51CE-A70A-3500A2A9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6F954-A1D5-AB83-73C3-C8EECF0A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BBF2-F37B-4F5D-8EE3-406E7A3180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2490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F60E-12C4-CB99-8D6F-30D12F38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63B2A-1077-D015-C990-86920C085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53B1-D5EB-2BCA-8066-92A31DFC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FCBA6-5830-6F95-71C3-26776B6F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C12A-1BA4-42EF-8D90-5177A430935A}" type="datetime8">
              <a:rPr lang="en-FI" smtClean="0"/>
              <a:t>09/11/2024 14.18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D84B5-8C39-63E6-AB03-ABA9D8CB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3C06C-17D7-4A51-0B89-A0D2F6AF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BBF2-F37B-4F5D-8EE3-406E7A3180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9012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D7416-DDB6-C3E7-3D28-F88D759B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5DA0-B504-2924-7F10-43E41DC6C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2CAE-1047-E3DD-8667-DD97FBE9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76843-C99B-4DAB-9DE2-2D8FC5B77223}" type="datetime8">
              <a:rPr lang="en-FI" smtClean="0"/>
              <a:t>09/11/2024 14.18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568A-E9BA-B369-6E0F-C0B2999FA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Team NaN.00013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6D52-5828-33D2-8E6A-5EE857D94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3BBF2-F37B-4F5D-8EE3-406E7A3180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2586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cat standing on a blanket&#10;&#10;Description automatically generated">
            <a:extLst>
              <a:ext uri="{FF2B5EF4-FFF2-40B4-BE49-F238E27FC236}">
                <a16:creationId xmlns:a16="http://schemas.microsoft.com/office/drawing/2014/main" id="{63F1741E-A44F-5039-9E00-63121EFB5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7" t="7076" r="20700" b="22468"/>
          <a:stretch>
            <a:fillRect/>
          </a:stretch>
        </p:blipFill>
        <p:spPr>
          <a:xfrm>
            <a:off x="9052462" y="1097231"/>
            <a:ext cx="665796" cy="665796"/>
          </a:xfrm>
          <a:custGeom>
            <a:avLst/>
            <a:gdLst>
              <a:gd name="connsiteX0" fmla="*/ 332898 w 665796"/>
              <a:gd name="connsiteY0" fmla="*/ 0 h 665796"/>
              <a:gd name="connsiteX1" fmla="*/ 665796 w 665796"/>
              <a:gd name="connsiteY1" fmla="*/ 332898 h 665796"/>
              <a:gd name="connsiteX2" fmla="*/ 332898 w 665796"/>
              <a:gd name="connsiteY2" fmla="*/ 665796 h 665796"/>
              <a:gd name="connsiteX3" fmla="*/ 0 w 665796"/>
              <a:gd name="connsiteY3" fmla="*/ 332898 h 665796"/>
              <a:gd name="connsiteX4" fmla="*/ 332898 w 665796"/>
              <a:gd name="connsiteY4" fmla="*/ 0 h 66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5796" h="665796">
                <a:moveTo>
                  <a:pt x="332898" y="0"/>
                </a:moveTo>
                <a:cubicBezTo>
                  <a:pt x="516752" y="0"/>
                  <a:pt x="665796" y="149044"/>
                  <a:pt x="665796" y="332898"/>
                </a:cubicBezTo>
                <a:cubicBezTo>
                  <a:pt x="665796" y="516752"/>
                  <a:pt x="516752" y="665796"/>
                  <a:pt x="332898" y="665796"/>
                </a:cubicBezTo>
                <a:cubicBezTo>
                  <a:pt x="149044" y="665796"/>
                  <a:pt x="0" y="516752"/>
                  <a:pt x="0" y="332898"/>
                </a:cubicBezTo>
                <a:cubicBezTo>
                  <a:pt x="0" y="149044"/>
                  <a:pt x="149044" y="0"/>
                  <a:pt x="332898" y="0"/>
                </a:cubicBezTo>
                <a:close/>
              </a:path>
            </a:pathLst>
          </a:custGeom>
        </p:spPr>
      </p:pic>
      <p:pic>
        <p:nvPicPr>
          <p:cNvPr id="33" name="Picture 32" descr="A cartoon of a cat in a pumpkin&#10;&#10;Description automatically generated">
            <a:extLst>
              <a:ext uri="{FF2B5EF4-FFF2-40B4-BE49-F238E27FC236}">
                <a16:creationId xmlns:a16="http://schemas.microsoft.com/office/drawing/2014/main" id="{F578A070-6D14-17BB-A2EC-E0EAE1D68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0"/>
          <a:stretch>
            <a:fillRect/>
          </a:stretch>
        </p:blipFill>
        <p:spPr>
          <a:xfrm>
            <a:off x="10339100" y="1087802"/>
            <a:ext cx="652749" cy="684654"/>
          </a:xfrm>
          <a:custGeom>
            <a:avLst/>
            <a:gdLst>
              <a:gd name="connsiteX0" fmla="*/ 310421 w 652749"/>
              <a:gd name="connsiteY0" fmla="*/ 0 h 684654"/>
              <a:gd name="connsiteX1" fmla="*/ 652749 w 652749"/>
              <a:gd name="connsiteY1" fmla="*/ 342328 h 684654"/>
              <a:gd name="connsiteX2" fmla="*/ 379412 w 652749"/>
              <a:gd name="connsiteY2" fmla="*/ 677701 h 684654"/>
              <a:gd name="connsiteX3" fmla="*/ 310441 w 652749"/>
              <a:gd name="connsiteY3" fmla="*/ 684654 h 684654"/>
              <a:gd name="connsiteX4" fmla="*/ 310401 w 652749"/>
              <a:gd name="connsiteY4" fmla="*/ 684654 h 684654"/>
              <a:gd name="connsiteX5" fmla="*/ 241430 w 652749"/>
              <a:gd name="connsiteY5" fmla="*/ 677701 h 684654"/>
              <a:gd name="connsiteX6" fmla="*/ 26557 w 652749"/>
              <a:gd name="connsiteY6" fmla="*/ 533727 h 684654"/>
              <a:gd name="connsiteX7" fmla="*/ 0 w 652749"/>
              <a:gd name="connsiteY7" fmla="*/ 484799 h 684654"/>
              <a:gd name="connsiteX8" fmla="*/ 0 w 652749"/>
              <a:gd name="connsiteY8" fmla="*/ 199857 h 684654"/>
              <a:gd name="connsiteX9" fmla="*/ 26557 w 652749"/>
              <a:gd name="connsiteY9" fmla="*/ 150929 h 684654"/>
              <a:gd name="connsiteX10" fmla="*/ 310421 w 652749"/>
              <a:gd name="connsiteY10" fmla="*/ 0 h 68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2749" h="684654">
                <a:moveTo>
                  <a:pt x="310421" y="0"/>
                </a:moveTo>
                <a:cubicBezTo>
                  <a:pt x="499484" y="0"/>
                  <a:pt x="652749" y="153265"/>
                  <a:pt x="652749" y="342328"/>
                </a:cubicBezTo>
                <a:cubicBezTo>
                  <a:pt x="652749" y="507758"/>
                  <a:pt x="535405" y="645780"/>
                  <a:pt x="379412" y="677701"/>
                </a:cubicBezTo>
                <a:lnTo>
                  <a:pt x="310441" y="684654"/>
                </a:lnTo>
                <a:lnTo>
                  <a:pt x="310401" y="684654"/>
                </a:lnTo>
                <a:lnTo>
                  <a:pt x="241430" y="677701"/>
                </a:lnTo>
                <a:cubicBezTo>
                  <a:pt x="152291" y="659461"/>
                  <a:pt x="75772" y="606575"/>
                  <a:pt x="26557" y="533727"/>
                </a:cubicBezTo>
                <a:lnTo>
                  <a:pt x="0" y="484799"/>
                </a:lnTo>
                <a:lnTo>
                  <a:pt x="0" y="199857"/>
                </a:lnTo>
                <a:lnTo>
                  <a:pt x="26557" y="150929"/>
                </a:lnTo>
                <a:cubicBezTo>
                  <a:pt x="88076" y="59869"/>
                  <a:pt x="192257" y="0"/>
                  <a:pt x="310421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>
            <a:outerShdw blurRad="152400" dist="38100" dir="2700000" algn="tl" rotWithShape="0">
              <a:schemeClr val="bg1">
                <a:lumMod val="65000"/>
                <a:alpha val="18000"/>
              </a:schemeClr>
            </a:outerShdw>
          </a:effectLst>
        </p:spPr>
      </p:pic>
      <p:pic>
        <p:nvPicPr>
          <p:cNvPr id="30" name="Picture 29" descr="A cartoon of a cat&#10;&#10;Description automatically generated">
            <a:extLst>
              <a:ext uri="{FF2B5EF4-FFF2-40B4-BE49-F238E27FC236}">
                <a16:creationId xmlns:a16="http://schemas.microsoft.com/office/drawing/2014/main" id="{B2C27766-1EA1-FC1F-2606-87E64436E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"/>
          <a:stretch>
            <a:fillRect/>
          </a:stretch>
        </p:blipFill>
        <p:spPr>
          <a:xfrm>
            <a:off x="9686351" y="1106661"/>
            <a:ext cx="684655" cy="665796"/>
          </a:xfrm>
          <a:custGeom>
            <a:avLst/>
            <a:gdLst>
              <a:gd name="connsiteX0" fmla="*/ 342328 w 684655"/>
              <a:gd name="connsiteY0" fmla="*/ 0 h 665796"/>
              <a:gd name="connsiteX1" fmla="*/ 677701 w 684655"/>
              <a:gd name="connsiteY1" fmla="*/ 273337 h 665796"/>
              <a:gd name="connsiteX2" fmla="*/ 684655 w 684655"/>
              <a:gd name="connsiteY2" fmla="*/ 342318 h 665796"/>
              <a:gd name="connsiteX3" fmla="*/ 684655 w 684655"/>
              <a:gd name="connsiteY3" fmla="*/ 342338 h 665796"/>
              <a:gd name="connsiteX4" fmla="*/ 677701 w 684655"/>
              <a:gd name="connsiteY4" fmla="*/ 411319 h 665796"/>
              <a:gd name="connsiteX5" fmla="*/ 475578 w 684655"/>
              <a:gd name="connsiteY5" fmla="*/ 657754 h 665796"/>
              <a:gd name="connsiteX6" fmla="*/ 449671 w 684655"/>
              <a:gd name="connsiteY6" fmla="*/ 665796 h 665796"/>
              <a:gd name="connsiteX7" fmla="*/ 234985 w 684655"/>
              <a:gd name="connsiteY7" fmla="*/ 665796 h 665796"/>
              <a:gd name="connsiteX8" fmla="*/ 209078 w 684655"/>
              <a:gd name="connsiteY8" fmla="*/ 657754 h 665796"/>
              <a:gd name="connsiteX9" fmla="*/ 0 w 684655"/>
              <a:gd name="connsiteY9" fmla="*/ 342328 h 665796"/>
              <a:gd name="connsiteX10" fmla="*/ 342328 w 684655"/>
              <a:gd name="connsiteY10" fmla="*/ 0 h 66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655" h="665796">
                <a:moveTo>
                  <a:pt x="342328" y="0"/>
                </a:moveTo>
                <a:cubicBezTo>
                  <a:pt x="507758" y="0"/>
                  <a:pt x="645780" y="117344"/>
                  <a:pt x="677701" y="273337"/>
                </a:cubicBezTo>
                <a:lnTo>
                  <a:pt x="684655" y="342318"/>
                </a:lnTo>
                <a:lnTo>
                  <a:pt x="684655" y="342338"/>
                </a:lnTo>
                <a:lnTo>
                  <a:pt x="677701" y="411319"/>
                </a:lnTo>
                <a:cubicBezTo>
                  <a:pt x="654901" y="522743"/>
                  <a:pt x="577967" y="614448"/>
                  <a:pt x="475578" y="657754"/>
                </a:cubicBezTo>
                <a:lnTo>
                  <a:pt x="449671" y="665796"/>
                </a:lnTo>
                <a:lnTo>
                  <a:pt x="234985" y="665796"/>
                </a:lnTo>
                <a:lnTo>
                  <a:pt x="209078" y="657754"/>
                </a:lnTo>
                <a:cubicBezTo>
                  <a:pt x="86212" y="605786"/>
                  <a:pt x="0" y="484125"/>
                  <a:pt x="0" y="342328"/>
                </a:cubicBezTo>
                <a:cubicBezTo>
                  <a:pt x="0" y="153265"/>
                  <a:pt x="153265" y="0"/>
                  <a:pt x="342328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152400" dist="38100" dir="2700000" algn="tl" rotWithShape="0">
              <a:schemeClr val="bg1">
                <a:lumMod val="65000"/>
                <a:alpha val="18000"/>
              </a:schemeClr>
            </a:outerShdw>
          </a:effectLst>
        </p:spPr>
      </p:pic>
      <p:pic>
        <p:nvPicPr>
          <p:cNvPr id="25" name="Picture 24" descr="A cat sitting on a yellow background&#10;&#10;Description automatically generated">
            <a:extLst>
              <a:ext uri="{FF2B5EF4-FFF2-40B4-BE49-F238E27FC236}">
                <a16:creationId xmlns:a16="http://schemas.microsoft.com/office/drawing/2014/main" id="{0130A1CE-4320-6D3D-9058-D992A9B1A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" t="9221" r="4179" b="1098"/>
          <a:stretch>
            <a:fillRect/>
          </a:stretch>
        </p:blipFill>
        <p:spPr>
          <a:xfrm>
            <a:off x="8429624" y="1106661"/>
            <a:ext cx="684656" cy="684656"/>
          </a:xfrm>
          <a:custGeom>
            <a:avLst/>
            <a:gdLst>
              <a:gd name="connsiteX0" fmla="*/ 342328 w 684656"/>
              <a:gd name="connsiteY0" fmla="*/ 0 h 684656"/>
              <a:gd name="connsiteX1" fmla="*/ 684656 w 684656"/>
              <a:gd name="connsiteY1" fmla="*/ 342328 h 684656"/>
              <a:gd name="connsiteX2" fmla="*/ 342328 w 684656"/>
              <a:gd name="connsiteY2" fmla="*/ 684656 h 684656"/>
              <a:gd name="connsiteX3" fmla="*/ 0 w 684656"/>
              <a:gd name="connsiteY3" fmla="*/ 342328 h 684656"/>
              <a:gd name="connsiteX4" fmla="*/ 342328 w 684656"/>
              <a:gd name="connsiteY4" fmla="*/ 0 h 68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656" h="684656">
                <a:moveTo>
                  <a:pt x="342328" y="0"/>
                </a:moveTo>
                <a:cubicBezTo>
                  <a:pt x="531391" y="0"/>
                  <a:pt x="684656" y="153265"/>
                  <a:pt x="684656" y="342328"/>
                </a:cubicBezTo>
                <a:cubicBezTo>
                  <a:pt x="684656" y="531391"/>
                  <a:pt x="531391" y="684656"/>
                  <a:pt x="342328" y="684656"/>
                </a:cubicBezTo>
                <a:cubicBezTo>
                  <a:pt x="153265" y="684656"/>
                  <a:pt x="0" y="531391"/>
                  <a:pt x="0" y="342328"/>
                </a:cubicBezTo>
                <a:cubicBezTo>
                  <a:pt x="0" y="153265"/>
                  <a:pt x="153265" y="0"/>
                  <a:pt x="342328" y="0"/>
                </a:cubicBez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ffectLst>
            <a:outerShdw blurRad="152400" dist="38100" dir="2700000" algn="tl" rotWithShape="0">
              <a:schemeClr val="bg1">
                <a:lumMod val="65000"/>
                <a:alpha val="18000"/>
              </a:schemeClr>
            </a:outerShdw>
          </a:effectLst>
        </p:spPr>
      </p:pic>
      <p:pic>
        <p:nvPicPr>
          <p:cNvPr id="9" name="Picture 8" descr="A variety of vegetables in bowls&#10;&#10;Description automatically generated">
            <a:extLst>
              <a:ext uri="{FF2B5EF4-FFF2-40B4-BE49-F238E27FC236}">
                <a16:creationId xmlns:a16="http://schemas.microsoft.com/office/drawing/2014/main" id="{6685D645-A902-0EBA-08BA-139CD2F1A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8" b="26032"/>
          <a:stretch/>
        </p:blipFill>
        <p:spPr>
          <a:xfrm>
            <a:off x="484632" y="2498076"/>
            <a:ext cx="11202544" cy="3759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E275C-3168-5153-17F7-96C403401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7193" y="6484120"/>
            <a:ext cx="1884807" cy="373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43FA5D-97F7-E12F-1741-38403DAC7CEE}"/>
              </a:ext>
            </a:extLst>
          </p:cNvPr>
          <p:cNvSpPr txBox="1"/>
          <p:nvPr/>
        </p:nvSpPr>
        <p:spPr>
          <a:xfrm>
            <a:off x="484632" y="278265"/>
            <a:ext cx="6958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Reducing Food Waste in Food Production Stages Utilizing Machine Learning</a:t>
            </a:r>
            <a:endParaRPr lang="en-FI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15221-FA21-EF46-AA88-3D2D5B3E54F1}"/>
              </a:ext>
            </a:extLst>
          </p:cNvPr>
          <p:cNvSpPr txBox="1"/>
          <p:nvPr/>
        </p:nvSpPr>
        <p:spPr>
          <a:xfrm>
            <a:off x="8385236" y="619125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  <a:r>
              <a:rPr lang="en-GB" dirty="0"/>
              <a:t>:</a:t>
            </a:r>
            <a:endParaRPr lang="en-F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F6E4B-1C05-F418-6EA0-AC0B62EC719F}"/>
              </a:ext>
            </a:extLst>
          </p:cNvPr>
          <p:cNvSpPr txBox="1"/>
          <p:nvPr/>
        </p:nvSpPr>
        <p:spPr>
          <a:xfrm>
            <a:off x="8397996" y="1856232"/>
            <a:ext cx="255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Team </a:t>
            </a:r>
            <a:r>
              <a:rPr lang="en-GB" b="1" dirty="0"/>
              <a:t>NaN.00013</a:t>
            </a:r>
            <a:endParaRPr lang="en-FI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267B17-8081-A7A0-6EFF-19007850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505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CAA289-3056-2040-EE68-E0846C1C545C}"/>
              </a:ext>
            </a:extLst>
          </p:cNvPr>
          <p:cNvCxnSpPr>
            <a:cxnSpLocks/>
          </p:cNvCxnSpPr>
          <p:nvPr/>
        </p:nvCxnSpPr>
        <p:spPr>
          <a:xfrm flipH="1">
            <a:off x="1984248" y="2611552"/>
            <a:ext cx="1179576" cy="817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19E2D6-DDED-8272-C248-638C9866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6AFCB-068D-A46F-D255-F66E5BC3BEF5}"/>
              </a:ext>
            </a:extLst>
          </p:cNvPr>
          <p:cNvSpPr txBox="1"/>
          <p:nvPr/>
        </p:nvSpPr>
        <p:spPr>
          <a:xfrm>
            <a:off x="697230" y="2875002"/>
            <a:ext cx="14973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6600" dirty="0"/>
              <a:t>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C3D56-6D26-F23D-7A32-6FE06106ED13}"/>
              </a:ext>
            </a:extLst>
          </p:cNvPr>
          <p:cNvSpPr txBox="1"/>
          <p:nvPr/>
        </p:nvSpPr>
        <p:spPr>
          <a:xfrm>
            <a:off x="9528091" y="2865858"/>
            <a:ext cx="13053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6600" dirty="0"/>
              <a:t>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8FBFB-D1A9-01A4-5808-EB1E63408523}"/>
              </a:ext>
            </a:extLst>
          </p:cNvPr>
          <p:cNvSpPr/>
          <p:nvPr/>
        </p:nvSpPr>
        <p:spPr>
          <a:xfrm>
            <a:off x="3245696" y="3142996"/>
            <a:ext cx="1305306" cy="553720"/>
          </a:xfrm>
          <a:prstGeom prst="rect">
            <a:avLst/>
          </a:prstGeom>
          <a:solidFill>
            <a:srgbClr val="0F24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Packaging</a:t>
            </a:r>
            <a:endParaRPr lang="en-FI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52771-1480-0F79-1B3B-99C2128C47FC}"/>
              </a:ext>
            </a:extLst>
          </p:cNvPr>
          <p:cNvSpPr/>
          <p:nvPr/>
        </p:nvSpPr>
        <p:spPr>
          <a:xfrm>
            <a:off x="4676013" y="3142996"/>
            <a:ext cx="1305306" cy="553720"/>
          </a:xfrm>
          <a:prstGeom prst="rect">
            <a:avLst/>
          </a:prstGeom>
          <a:solidFill>
            <a:srgbClr val="0F24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</a:t>
            </a:r>
            <a:endParaRPr lang="en-FI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FC648-1CB8-4E74-CDD8-17BE48BC1723}"/>
              </a:ext>
            </a:extLst>
          </p:cNvPr>
          <p:cNvSpPr/>
          <p:nvPr/>
        </p:nvSpPr>
        <p:spPr>
          <a:xfrm>
            <a:off x="6106330" y="3142996"/>
            <a:ext cx="1305306" cy="553720"/>
          </a:xfrm>
          <a:prstGeom prst="rect">
            <a:avLst/>
          </a:prstGeom>
          <a:solidFill>
            <a:srgbClr val="0F24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Cooking</a:t>
            </a:r>
            <a:endParaRPr lang="en-FI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5CF70-3CFA-CEA1-8FE3-4DF52410DD3F}"/>
              </a:ext>
            </a:extLst>
          </p:cNvPr>
          <p:cNvSpPr/>
          <p:nvPr/>
        </p:nvSpPr>
        <p:spPr>
          <a:xfrm>
            <a:off x="7536646" y="3142996"/>
            <a:ext cx="1671361" cy="553720"/>
          </a:xfrm>
          <a:prstGeom prst="rect">
            <a:avLst/>
          </a:prstGeom>
          <a:solidFill>
            <a:srgbClr val="0F24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Preproduction</a:t>
            </a:r>
            <a:endParaRPr lang="en-FI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02250-98FB-2236-1B04-C7BE5B2E61C7}"/>
              </a:ext>
            </a:extLst>
          </p:cNvPr>
          <p:cNvSpPr txBox="1"/>
          <p:nvPr/>
        </p:nvSpPr>
        <p:spPr>
          <a:xfrm>
            <a:off x="7572005" y="2288387"/>
            <a:ext cx="1497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weight: </a:t>
            </a:r>
          </a:p>
          <a:p>
            <a:pPr algn="ctr"/>
            <a:r>
              <a:rPr lang="en-GB" dirty="0"/>
              <a:t>108g</a:t>
            </a:r>
            <a:endParaRPr lang="en-FI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EE9DD-216D-8127-0AC0-DE7E122EC730}"/>
              </a:ext>
            </a:extLst>
          </p:cNvPr>
          <p:cNvSpPr txBox="1"/>
          <p:nvPr/>
        </p:nvSpPr>
        <p:spPr>
          <a:xfrm>
            <a:off x="326120" y="3982998"/>
            <a:ext cx="202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Standard product:</a:t>
            </a:r>
          </a:p>
          <a:p>
            <a:pPr algn="ctr"/>
            <a:r>
              <a:rPr lang="en-GB" dirty="0"/>
              <a:t>100g</a:t>
            </a:r>
            <a:endParaRPr lang="en-F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B03507-722C-C21A-F447-6C31CCDE87EA}"/>
              </a:ext>
            </a:extLst>
          </p:cNvPr>
          <p:cNvSpPr txBox="1"/>
          <p:nvPr/>
        </p:nvSpPr>
        <p:spPr>
          <a:xfrm>
            <a:off x="3050836" y="2233216"/>
            <a:ext cx="160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Final product: 99.8g</a:t>
            </a:r>
            <a:endParaRPr lang="en-FI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CA028-4490-1AC3-E718-2BE5F381984B}"/>
              </a:ext>
            </a:extLst>
          </p:cNvPr>
          <p:cNvSpPr txBox="1"/>
          <p:nvPr/>
        </p:nvSpPr>
        <p:spPr>
          <a:xfrm>
            <a:off x="2227941" y="2719489"/>
            <a:ext cx="5734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2800" dirty="0"/>
              <a:t>⛔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BAB8130-36E1-FA25-B869-E5779141D359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 flipV="1">
            <a:off x="4450877" y="3137836"/>
            <a:ext cx="6351" cy="1111409"/>
          </a:xfrm>
          <a:prstGeom prst="bentConnector4">
            <a:avLst>
              <a:gd name="adj1" fmla="val -15981483"/>
              <a:gd name="adj2" fmla="val 100753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7520FE-2DDD-C6A5-A358-416190545058}"/>
              </a:ext>
            </a:extLst>
          </p:cNvPr>
          <p:cNvSpPr txBox="1"/>
          <p:nvPr/>
        </p:nvSpPr>
        <p:spPr>
          <a:xfrm>
            <a:off x="4403782" y="4873764"/>
            <a:ext cx="33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Communication channel </a:t>
            </a:r>
          </a:p>
          <a:p>
            <a:pPr algn="ctr"/>
            <a:r>
              <a:rPr lang="en-GB" sz="2000" dirty="0"/>
              <a:t>is not set up properly</a:t>
            </a:r>
            <a:endParaRPr lang="en-FI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DEB5A4-65E6-13A6-95B0-41EF87E126A6}"/>
              </a:ext>
            </a:extLst>
          </p:cNvPr>
          <p:cNvSpPr txBox="1"/>
          <p:nvPr/>
        </p:nvSpPr>
        <p:spPr>
          <a:xfrm>
            <a:off x="3102440" y="1473619"/>
            <a:ext cx="160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Final product: 105g</a:t>
            </a:r>
            <a:endParaRPr lang="en-FI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4F6DAE-F211-FC0C-C8E5-94652D7BEEE1}"/>
              </a:ext>
            </a:extLst>
          </p:cNvPr>
          <p:cNvCxnSpPr>
            <a:cxnSpLocks/>
            <a:stCxn id="44" idx="1"/>
            <a:endCxn id="5" idx="0"/>
          </p:cNvCxnSpPr>
          <p:nvPr/>
        </p:nvCxnSpPr>
        <p:spPr>
          <a:xfrm flipH="1">
            <a:off x="1445895" y="1796785"/>
            <a:ext cx="1656545" cy="1078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A8E6EC-1CB4-C09B-DD4A-6EB54E4A521B}"/>
              </a:ext>
            </a:extLst>
          </p:cNvPr>
          <p:cNvSpPr txBox="1"/>
          <p:nvPr/>
        </p:nvSpPr>
        <p:spPr>
          <a:xfrm>
            <a:off x="1976754" y="1941433"/>
            <a:ext cx="1012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3600" dirty="0"/>
              <a:t>💸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E87DDD7-B99E-2A6D-8F15-531A6A9F8F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6019" y="3144187"/>
            <a:ext cx="6351" cy="1111409"/>
          </a:xfrm>
          <a:prstGeom prst="bentConnector4">
            <a:avLst>
              <a:gd name="adj1" fmla="val -15981483"/>
              <a:gd name="adj2" fmla="val 100753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08C6742-D474-A40A-41AE-31EBB3E60C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86184" y="3150538"/>
            <a:ext cx="6351" cy="1111409"/>
          </a:xfrm>
          <a:prstGeom prst="bentConnector4">
            <a:avLst>
              <a:gd name="adj1" fmla="val -15981483"/>
              <a:gd name="adj2" fmla="val 100753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BBD0C3B9-7988-1E81-AC22-2C81E486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6196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86CCC-BDEF-8C32-74F1-A516B1D82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B493-9101-5DE3-B227-4F94ABB4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 </a:t>
            </a:r>
            <a:r>
              <a:rPr lang="en-GB" dirty="0">
                <a:sym typeface="Wingdings" panose="05000000000000000000" pitchFamily="2" charset="2"/>
              </a:rPr>
              <a:t> Minimize human input</a:t>
            </a:r>
            <a:endParaRPr lang="en-FI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AF4F698-C634-5242-5CEC-EAFD9CA57831}"/>
              </a:ext>
            </a:extLst>
          </p:cNvPr>
          <p:cNvSpPr/>
          <p:nvPr/>
        </p:nvSpPr>
        <p:spPr>
          <a:xfrm>
            <a:off x="393954" y="3675117"/>
            <a:ext cx="1106424" cy="6217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FI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271DE24-A95A-BC18-9D5E-5BB36A9627F8}"/>
              </a:ext>
            </a:extLst>
          </p:cNvPr>
          <p:cNvSpPr/>
          <p:nvPr/>
        </p:nvSpPr>
        <p:spPr>
          <a:xfrm>
            <a:off x="2102739" y="1827275"/>
            <a:ext cx="3354324" cy="4311029"/>
          </a:xfrm>
          <a:prstGeom prst="roundRect">
            <a:avLst>
              <a:gd name="adj" fmla="val 5414"/>
            </a:avLst>
          </a:prstGeom>
          <a:solidFill>
            <a:srgbClr val="0F245C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FI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83184E-BA2F-5A66-98B9-D04BF32E563A}"/>
              </a:ext>
            </a:extLst>
          </p:cNvPr>
          <p:cNvSpPr txBox="1"/>
          <p:nvPr/>
        </p:nvSpPr>
        <p:spPr>
          <a:xfrm>
            <a:off x="2692527" y="1854204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</a:t>
            </a:r>
            <a:endParaRPr lang="en-FI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27CDE01-622F-CAE7-A828-856EB7E96A02}"/>
              </a:ext>
            </a:extLst>
          </p:cNvPr>
          <p:cNvSpPr/>
          <p:nvPr/>
        </p:nvSpPr>
        <p:spPr>
          <a:xfrm>
            <a:off x="5868543" y="1827276"/>
            <a:ext cx="4021836" cy="2655920"/>
          </a:xfrm>
          <a:prstGeom prst="roundRect">
            <a:avLst>
              <a:gd name="adj" fmla="val 541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FI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EAEE9D-AD01-FD0F-66EC-839ECFB6E29C}"/>
              </a:ext>
            </a:extLst>
          </p:cNvPr>
          <p:cNvSpPr txBox="1"/>
          <p:nvPr/>
        </p:nvSpPr>
        <p:spPr>
          <a:xfrm>
            <a:off x="6728841" y="1838649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Human input</a:t>
            </a:r>
            <a:endParaRPr lang="en-FI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20982A6-C632-C36A-8B66-473BF02E3DE4}"/>
              </a:ext>
            </a:extLst>
          </p:cNvPr>
          <p:cNvSpPr/>
          <p:nvPr/>
        </p:nvSpPr>
        <p:spPr>
          <a:xfrm>
            <a:off x="10492740" y="3647694"/>
            <a:ext cx="1106424" cy="6217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en-FI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15BA627-973A-BCC0-4848-A9A72C885840}"/>
              </a:ext>
            </a:extLst>
          </p:cNvPr>
          <p:cNvSpPr/>
          <p:nvPr/>
        </p:nvSpPr>
        <p:spPr>
          <a:xfrm>
            <a:off x="2311527" y="2397390"/>
            <a:ext cx="2892552" cy="6217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Extract data from SAP real-time</a:t>
            </a:r>
            <a:endParaRPr lang="en-FI" sz="140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CA69F7A-7DDF-CD2D-9D75-51B69689ECCC}"/>
              </a:ext>
            </a:extLst>
          </p:cNvPr>
          <p:cNvSpPr/>
          <p:nvPr/>
        </p:nvSpPr>
        <p:spPr>
          <a:xfrm>
            <a:off x="2302383" y="3127094"/>
            <a:ext cx="2892552" cy="6217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Make prediction based on data import</a:t>
            </a:r>
            <a:endParaRPr lang="en-FI" sz="1400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1C21541-0DB9-EDBF-B3AA-6CF8FD1A4171}"/>
              </a:ext>
            </a:extLst>
          </p:cNvPr>
          <p:cNvSpPr/>
          <p:nvPr/>
        </p:nvSpPr>
        <p:spPr>
          <a:xfrm>
            <a:off x="2322195" y="3856798"/>
            <a:ext cx="2892552" cy="6217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Send back to each stage the estimation</a:t>
            </a:r>
            <a:endParaRPr lang="en-FI" sz="1400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A159124-6E43-4EB9-638F-010ACEBB5F3C}"/>
              </a:ext>
            </a:extLst>
          </p:cNvPr>
          <p:cNvSpPr/>
          <p:nvPr/>
        </p:nvSpPr>
        <p:spPr>
          <a:xfrm>
            <a:off x="2322195" y="4586502"/>
            <a:ext cx="2892552" cy="6217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Display the estimation to employees</a:t>
            </a:r>
            <a:endParaRPr lang="en-FI" sz="1400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8654474-A3D4-5A4B-3869-8476DD1C6CA8}"/>
              </a:ext>
            </a:extLst>
          </p:cNvPr>
          <p:cNvSpPr/>
          <p:nvPr/>
        </p:nvSpPr>
        <p:spPr>
          <a:xfrm>
            <a:off x="6007989" y="2397390"/>
            <a:ext cx="3634740" cy="518486"/>
          </a:xfrm>
          <a:prstGeom prst="roundRect">
            <a:avLst/>
          </a:prstGeom>
          <a:solidFill>
            <a:srgbClr val="0F24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Get error notification when there is deviation</a:t>
            </a:r>
            <a:endParaRPr lang="en-FI" sz="14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A9C18B7-CF20-7558-90EB-3EA3F94525E6}"/>
              </a:ext>
            </a:extLst>
          </p:cNvPr>
          <p:cNvSpPr/>
          <p:nvPr/>
        </p:nvSpPr>
        <p:spPr>
          <a:xfrm>
            <a:off x="2322195" y="5316204"/>
            <a:ext cx="2892552" cy="6217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Compare estimation with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 real-time data at each stage</a:t>
            </a:r>
            <a:endParaRPr lang="en-FI" sz="1400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8E0757-2612-09AF-B37C-C7AFBC254A15}"/>
              </a:ext>
            </a:extLst>
          </p:cNvPr>
          <p:cNvSpPr/>
          <p:nvPr/>
        </p:nvSpPr>
        <p:spPr>
          <a:xfrm>
            <a:off x="6007989" y="3063274"/>
            <a:ext cx="3634740" cy="427733"/>
          </a:xfrm>
          <a:prstGeom prst="roundRect">
            <a:avLst/>
          </a:prstGeom>
          <a:solidFill>
            <a:srgbClr val="0F24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Verify the problem from current stage or not</a:t>
            </a:r>
            <a:endParaRPr lang="en-FI" sz="1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89301C5-C807-0D0F-398A-1D91B290F226}"/>
              </a:ext>
            </a:extLst>
          </p:cNvPr>
          <p:cNvSpPr/>
          <p:nvPr/>
        </p:nvSpPr>
        <p:spPr>
          <a:xfrm>
            <a:off x="6007989" y="3638405"/>
            <a:ext cx="3634740" cy="640370"/>
          </a:xfrm>
          <a:prstGeom prst="roundRect">
            <a:avLst/>
          </a:prstGeom>
          <a:solidFill>
            <a:srgbClr val="0F24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Close the error by either fix issue or report back to previous stage</a:t>
            </a:r>
            <a:endParaRPr lang="en-FI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F16F485-499D-6B11-6734-DB5ADB8E26E3}"/>
              </a:ext>
            </a:extLst>
          </p:cNvPr>
          <p:cNvSpPr/>
          <p:nvPr/>
        </p:nvSpPr>
        <p:spPr>
          <a:xfrm>
            <a:off x="5868543" y="4927413"/>
            <a:ext cx="4021836" cy="1210892"/>
          </a:xfrm>
          <a:prstGeom prst="roundRect">
            <a:avLst>
              <a:gd name="adj" fmla="val 5414"/>
            </a:avLst>
          </a:prstGeom>
          <a:solidFill>
            <a:srgbClr val="0F245C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FI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7CC225-1A22-CED6-DCDE-B598EBEB8DA3}"/>
              </a:ext>
            </a:extLst>
          </p:cNvPr>
          <p:cNvSpPr txBox="1"/>
          <p:nvPr/>
        </p:nvSpPr>
        <p:spPr>
          <a:xfrm>
            <a:off x="6743319" y="4968496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</a:t>
            </a:r>
            <a:endParaRPr lang="en-FI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EBF41C8-F3C5-B245-BDA2-9E1D3A0076BE}"/>
              </a:ext>
            </a:extLst>
          </p:cNvPr>
          <p:cNvSpPr/>
          <p:nvPr/>
        </p:nvSpPr>
        <p:spPr>
          <a:xfrm>
            <a:off x="6059805" y="5352329"/>
            <a:ext cx="3634740" cy="6403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Adjust prediction model if none of the stage found root cause for the deviation</a:t>
            </a:r>
            <a:endParaRPr lang="en-FI" sz="14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491AE7-3930-EF16-C202-74B7E8B3A2DD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1500378" y="3982790"/>
            <a:ext cx="602361" cy="3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13CD80C-9412-E11B-2CC2-2EB4283BE908}"/>
              </a:ext>
            </a:extLst>
          </p:cNvPr>
          <p:cNvCxnSpPr/>
          <p:nvPr/>
        </p:nvCxnSpPr>
        <p:spPr>
          <a:xfrm>
            <a:off x="5465064" y="3127094"/>
            <a:ext cx="4034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AB0ED68-5092-6B5F-796D-6B547271A6D3}"/>
              </a:ext>
            </a:extLst>
          </p:cNvPr>
          <p:cNvCxnSpPr>
            <a:cxnSpLocks/>
            <a:stCxn id="56" idx="2"/>
            <a:endCxn id="71" idx="0"/>
          </p:cNvCxnSpPr>
          <p:nvPr/>
        </p:nvCxnSpPr>
        <p:spPr>
          <a:xfrm flipH="1">
            <a:off x="7877175" y="4483196"/>
            <a:ext cx="2286" cy="48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B2B6DA-1E98-63C5-15DE-67B06168AAE7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9890379" y="3155236"/>
            <a:ext cx="602361" cy="803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C36853F-C67E-F9EA-8C8D-881D51D62923}"/>
              </a:ext>
            </a:extLst>
          </p:cNvPr>
          <p:cNvCxnSpPr>
            <a:cxnSpLocks/>
            <a:stCxn id="70" idx="3"/>
            <a:endCxn id="58" idx="1"/>
          </p:cNvCxnSpPr>
          <p:nvPr/>
        </p:nvCxnSpPr>
        <p:spPr>
          <a:xfrm flipV="1">
            <a:off x="9890379" y="3958590"/>
            <a:ext cx="602361" cy="1574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ooter Placeholder 90">
            <a:extLst>
              <a:ext uri="{FF2B5EF4-FFF2-40B4-BE49-F238E27FC236}">
                <a16:creationId xmlns:a16="http://schemas.microsoft.com/office/drawing/2014/main" id="{52B42F8D-963E-8231-ACE6-EFDA290D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99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C24B-EE63-43EC-C72F-871AC167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handling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8856-B77C-DCAA-293F-B886693E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73AF0-A5B5-A709-9EAD-09BFBE8C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37116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B0DB-8180-A393-F9C8-2FC12352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495D-5887-FC3F-4270-AA074BBD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B2C57-3D96-8D5B-4D1B-A245F5CC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NaN.00013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97446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5b98e5-7db7-4437-b99c-9b8487b4dd0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4531AEF322F43954A33DE18789836" ma:contentTypeVersion="6" ma:contentTypeDescription="Create a new document." ma:contentTypeScope="" ma:versionID="f46789c032f9ab0c47b8f156b5728a44">
  <xsd:schema xmlns:xsd="http://www.w3.org/2001/XMLSchema" xmlns:xs="http://www.w3.org/2001/XMLSchema" xmlns:p="http://schemas.microsoft.com/office/2006/metadata/properties" xmlns:ns3="225b98e5-7db7-4437-b99c-9b8487b4dd03" targetNamespace="http://schemas.microsoft.com/office/2006/metadata/properties" ma:root="true" ma:fieldsID="5a073c8a4fc077d39f4c2a150e0c6ad8" ns3:_="">
    <xsd:import namespace="225b98e5-7db7-4437-b99c-9b8487b4dd0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b98e5-7db7-4437-b99c-9b8487b4dd0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16448-C293-4D1F-A24C-47344FE53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8A063-0B33-46E2-A8CC-89A17C98B1B1}">
  <ds:schemaRefs>
    <ds:schemaRef ds:uri="http://purl.org/dc/dcmitype/"/>
    <ds:schemaRef ds:uri="http://schemas.openxmlformats.org/package/2006/metadata/core-properties"/>
    <ds:schemaRef ds:uri="225b98e5-7db7-4437-b99c-9b8487b4dd03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F3D8A0-2CC7-491B-AE3A-1AFE40AB8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b98e5-7db7-4437-b99c-9b8487b4dd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162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The problem</vt:lpstr>
      <vt:lpstr>The solution  Minimize human input</vt:lpstr>
      <vt:lpstr>Data handling</vt:lpstr>
      <vt:lpstr>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Yutong Deng</dc:creator>
  <cp:lastModifiedBy>Yutong Deng</cp:lastModifiedBy>
  <cp:revision>3</cp:revision>
  <dcterms:created xsi:type="dcterms:W3CDTF">2024-11-08T16:07:49Z</dcterms:created>
  <dcterms:modified xsi:type="dcterms:W3CDTF">2024-11-09T12:31:01Z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0x0101004654531AEF322F43954A33DE18789836</vt:lpwstr>
  </property>
</Properties>
</file>