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135023"/>
            <a:ext cx="7477601" cy="2499598"/>
          </a:xfrm>
          <a:prstGeom prst="rect">
            <a:avLst/>
          </a:prstGeom>
          <a:noFill/>
          <a:ln/>
        </p:spPr>
        <p:txBody>
          <a:bodyPr wrap="square" rtlCol="0" anchor="t"/>
          <a:lstStyle/>
          <a:p>
            <a:pPr indent="0" marL="0">
              <a:lnSpc>
                <a:spcPts val="6561"/>
              </a:lnSpc>
              <a:buNone/>
            </a:pPr>
            <a:r>
              <a:rPr lang="en-US" sz="5249" b="1" dirty="0">
                <a:solidFill>
                  <a:srgbClr val="FF726D"/>
                </a:solidFill>
                <a:latin typeface="Inconsolata" pitchFamily="34" charset="0"/>
                <a:ea typeface="Inconsolata" pitchFamily="34" charset="-122"/>
                <a:cs typeface="Inconsolata" pitchFamily="34" charset="-120"/>
              </a:rPr>
              <a:t>Senior Data and Analytics Engineer at Odido</a:t>
            </a:r>
            <a:endParaRPr lang="en-US" sz="5249" dirty="0"/>
          </a:p>
        </p:txBody>
      </p:sp>
      <p:sp>
        <p:nvSpPr>
          <p:cNvPr id="6" name="Text 3"/>
          <p:cNvSpPr/>
          <p:nvPr/>
        </p:nvSpPr>
        <p:spPr>
          <a:xfrm>
            <a:off x="833199" y="3967877"/>
            <a:ext cx="7477601" cy="2487811"/>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As a Senior Data and Analytics Engineer at Odido, my focus is on creating, managing, and optimizing data pipelines, databases, and analytical frameworks. Utilizing SQL, Python, and BI tools like ThoughtSpot, as well as cloud platforms such as AWS, my goal is to empower data-driven decision-making and enhance business intelligence. Collaboration with diverse teams is essential to strategically leverage data, driving insights and innovation across the organization.</a:t>
            </a:r>
            <a:endParaRPr lang="en-US" sz="1750" dirty="0"/>
          </a:p>
        </p:txBody>
      </p:sp>
      <p:sp>
        <p:nvSpPr>
          <p:cNvPr id="7" name="Shape 4"/>
          <p:cNvSpPr/>
          <p:nvPr/>
        </p:nvSpPr>
        <p:spPr>
          <a:xfrm>
            <a:off x="833199" y="6722269"/>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729889"/>
            <a:ext cx="340162" cy="340162"/>
          </a:xfrm>
          <a:prstGeom prst="rect">
            <a:avLst/>
          </a:prstGeom>
        </p:spPr>
      </p:pic>
      <p:sp>
        <p:nvSpPr>
          <p:cNvPr id="9" name="Text 5"/>
          <p:cNvSpPr/>
          <p:nvPr/>
        </p:nvSpPr>
        <p:spPr>
          <a:xfrm>
            <a:off x="1299686" y="6705600"/>
            <a:ext cx="1809274" cy="388858"/>
          </a:xfrm>
          <a:prstGeom prst="rect">
            <a:avLst/>
          </a:prstGeom>
          <a:noFill/>
          <a:ln/>
        </p:spPr>
        <p:txBody>
          <a:bodyPr wrap="none" rtlCol="0" anchor="t"/>
          <a:lstStyle/>
          <a:p>
            <a:pPr algn="l" indent="0" marL="0">
              <a:lnSpc>
                <a:spcPts val="3062"/>
              </a:lnSpc>
              <a:buNone/>
            </a:pPr>
            <a:r>
              <a:rPr lang="en-US" sz="2187" b="1" dirty="0">
                <a:solidFill>
                  <a:srgbClr val="DAD1E6"/>
                </a:solidFill>
                <a:latin typeface="Fira Sans" pitchFamily="34" charset="0"/>
                <a:ea typeface="Fira Sans" pitchFamily="34" charset="-122"/>
                <a:cs typeface="Fira Sans" pitchFamily="34" charset="-120"/>
              </a:rPr>
              <a:t>by Ketan Sahu</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730579"/>
            <a:ext cx="6665119"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Data Modeling Techniques</a:t>
            </a:r>
            <a:endParaRPr lang="en-US" sz="4374" dirty="0"/>
          </a:p>
        </p:txBody>
      </p:sp>
      <p:sp>
        <p:nvSpPr>
          <p:cNvPr id="5" name="Text 3"/>
          <p:cNvSpPr/>
          <p:nvPr/>
        </p:nvSpPr>
        <p:spPr>
          <a:xfrm>
            <a:off x="2260759" y="4010144"/>
            <a:ext cx="3069193"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Truncate and Load</a:t>
            </a:r>
            <a:endParaRPr lang="en-US" sz="1750" dirty="0"/>
          </a:p>
        </p:txBody>
      </p:sp>
      <p:sp>
        <p:nvSpPr>
          <p:cNvPr id="6" name="Text 4"/>
          <p:cNvSpPr/>
          <p:nvPr/>
        </p:nvSpPr>
        <p:spPr>
          <a:xfrm>
            <a:off x="5781913" y="4010144"/>
            <a:ext cx="3065383"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Upsert</a:t>
            </a:r>
            <a:endParaRPr lang="en-US" sz="1750" dirty="0"/>
          </a:p>
        </p:txBody>
      </p:sp>
      <p:sp>
        <p:nvSpPr>
          <p:cNvPr id="7" name="Text 5"/>
          <p:cNvSpPr/>
          <p:nvPr/>
        </p:nvSpPr>
        <p:spPr>
          <a:xfrm>
            <a:off x="9299258" y="4010144"/>
            <a:ext cx="3069193"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SCD2</a:t>
            </a:r>
            <a:endParaRPr lang="en-US" sz="1750" dirty="0"/>
          </a:p>
        </p:txBody>
      </p:sp>
      <p:sp>
        <p:nvSpPr>
          <p:cNvPr id="8" name="Shape 6"/>
          <p:cNvSpPr/>
          <p:nvPr/>
        </p:nvSpPr>
        <p:spPr>
          <a:xfrm>
            <a:off x="2037993" y="4506397"/>
            <a:ext cx="10553343" cy="992505"/>
          </a:xfrm>
          <a:prstGeom prst="rect">
            <a:avLst/>
          </a:prstGeom>
          <a:solidFill>
            <a:srgbClr val="382748"/>
          </a:solidFill>
          <a:ln/>
        </p:spPr>
      </p:sp>
      <p:sp>
        <p:nvSpPr>
          <p:cNvPr id="9" name="Text 7"/>
          <p:cNvSpPr/>
          <p:nvPr/>
        </p:nvSpPr>
        <p:spPr>
          <a:xfrm>
            <a:off x="2260759" y="4647248"/>
            <a:ext cx="3069193"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Efficient for full data loads</a:t>
            </a:r>
            <a:endParaRPr lang="en-US" sz="1750" dirty="0"/>
          </a:p>
        </p:txBody>
      </p:sp>
      <p:sp>
        <p:nvSpPr>
          <p:cNvPr id="10" name="Text 8"/>
          <p:cNvSpPr/>
          <p:nvPr/>
        </p:nvSpPr>
        <p:spPr>
          <a:xfrm>
            <a:off x="5781913" y="4647248"/>
            <a:ext cx="3065383"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Effective for updating existing data records</a:t>
            </a:r>
            <a:endParaRPr lang="en-US" sz="1750" dirty="0"/>
          </a:p>
        </p:txBody>
      </p:sp>
      <p:sp>
        <p:nvSpPr>
          <p:cNvPr id="11" name="Text 9"/>
          <p:cNvSpPr/>
          <p:nvPr/>
        </p:nvSpPr>
        <p:spPr>
          <a:xfrm>
            <a:off x="9299258" y="4647248"/>
            <a:ext cx="3069193"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For handling historical data changes</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839158"/>
            <a:ext cx="9720024"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Business Intelligence Team at Odido</a:t>
            </a:r>
            <a:endParaRPr lang="en-US" sz="4374" dirty="0"/>
          </a:p>
        </p:txBody>
      </p:sp>
      <p:sp>
        <p:nvSpPr>
          <p:cNvPr id="5" name="Shape 3"/>
          <p:cNvSpPr/>
          <p:nvPr/>
        </p:nvSpPr>
        <p:spPr>
          <a:xfrm>
            <a:off x="2037993" y="2977872"/>
            <a:ext cx="5166122" cy="3412569"/>
          </a:xfrm>
          <a:prstGeom prst="roundRect">
            <a:avLst>
              <a:gd name="adj" fmla="val 1953"/>
            </a:avLst>
          </a:prstGeom>
          <a:solidFill>
            <a:srgbClr val="382748"/>
          </a:solidFill>
          <a:ln/>
        </p:spPr>
      </p:sp>
      <p:sp>
        <p:nvSpPr>
          <p:cNvPr id="6" name="Text 4"/>
          <p:cNvSpPr/>
          <p:nvPr/>
        </p:nvSpPr>
        <p:spPr>
          <a:xfrm>
            <a:off x="2260163" y="3200043"/>
            <a:ext cx="4581287"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Migration and Transformation</a:t>
            </a:r>
            <a:endParaRPr lang="en-US" sz="2187" dirty="0"/>
          </a:p>
        </p:txBody>
      </p:sp>
      <p:sp>
        <p:nvSpPr>
          <p:cNvPr id="7" name="Text 5"/>
          <p:cNvSpPr/>
          <p:nvPr/>
        </p:nvSpPr>
        <p:spPr>
          <a:xfrm>
            <a:off x="2260163" y="3680460"/>
            <a:ext cx="4721781" cy="2487811"/>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The BI team at Odido manages data migration, ingestion, transformation, quality assurance, visualization, and documentation. It focuses on Finance, B2B, and B2C data, with multiple skilled analytics engineers collaborating to deliver top-notch results to internal stakeholders.</a:t>
            </a:r>
            <a:endParaRPr lang="en-US" sz="1750" dirty="0"/>
          </a:p>
        </p:txBody>
      </p:sp>
      <p:sp>
        <p:nvSpPr>
          <p:cNvPr id="8" name="Shape 6"/>
          <p:cNvSpPr/>
          <p:nvPr/>
        </p:nvSpPr>
        <p:spPr>
          <a:xfrm>
            <a:off x="7426285" y="2977872"/>
            <a:ext cx="5166122" cy="3412569"/>
          </a:xfrm>
          <a:prstGeom prst="roundRect">
            <a:avLst>
              <a:gd name="adj" fmla="val 1953"/>
            </a:avLst>
          </a:prstGeom>
          <a:solidFill>
            <a:srgbClr val="382748"/>
          </a:solidFill>
          <a:ln/>
        </p:spPr>
      </p:sp>
      <p:sp>
        <p:nvSpPr>
          <p:cNvPr id="9" name="Text 7"/>
          <p:cNvSpPr/>
          <p:nvPr/>
        </p:nvSpPr>
        <p:spPr>
          <a:xfrm>
            <a:off x="7648456" y="3200043"/>
            <a:ext cx="291536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Deep Domain Knowledge</a:t>
            </a:r>
            <a:endParaRPr lang="en-US" sz="2187" dirty="0"/>
          </a:p>
        </p:txBody>
      </p:sp>
      <p:sp>
        <p:nvSpPr>
          <p:cNvPr id="10" name="Text 8"/>
          <p:cNvSpPr/>
          <p:nvPr/>
        </p:nvSpPr>
        <p:spPr>
          <a:xfrm>
            <a:off x="7648456" y="3680460"/>
            <a:ext cx="4721781" cy="2132409"/>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The team comprises individuals with deep domain knowledge in finance, mobile and fixed data for both B2B and B2C sectors. This expertise allows for seamless collaboration and the delivery of insightful analysis to stakeholders.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865471"/>
            <a:ext cx="8609171"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B2C Fixed Team Responsibilities</a:t>
            </a:r>
            <a:endParaRPr lang="en-US" sz="4374" dirty="0"/>
          </a:p>
        </p:txBody>
      </p:sp>
      <p:sp>
        <p:nvSpPr>
          <p:cNvPr id="5" name="Text 3"/>
          <p:cNvSpPr/>
          <p:nvPr/>
        </p:nvSpPr>
        <p:spPr>
          <a:xfrm>
            <a:off x="2037993" y="3115270"/>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Ingestion</a:t>
            </a:r>
            <a:endParaRPr lang="en-US" sz="2187" dirty="0"/>
          </a:p>
        </p:txBody>
      </p:sp>
      <p:sp>
        <p:nvSpPr>
          <p:cNvPr id="6" name="Text 4"/>
          <p:cNvSpPr/>
          <p:nvPr/>
        </p:nvSpPr>
        <p:spPr>
          <a:xfrm>
            <a:off x="2037993" y="3684627"/>
            <a:ext cx="3156347"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Utilizing tools like AWS DMS, Appflow, Lambda, and Sharepoint to ingest data from diverse sources.</a:t>
            </a:r>
            <a:endParaRPr lang="en-US" sz="1750" dirty="0"/>
          </a:p>
        </p:txBody>
      </p:sp>
      <p:sp>
        <p:nvSpPr>
          <p:cNvPr id="7" name="Text 5"/>
          <p:cNvSpPr/>
          <p:nvPr/>
        </p:nvSpPr>
        <p:spPr>
          <a:xfrm>
            <a:off x="5743932" y="3115270"/>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Transformation</a:t>
            </a:r>
            <a:endParaRPr lang="en-US" sz="2187" dirty="0"/>
          </a:p>
        </p:txBody>
      </p:sp>
      <p:sp>
        <p:nvSpPr>
          <p:cNvPr id="8" name="Text 6"/>
          <p:cNvSpPr/>
          <p:nvPr/>
        </p:nvSpPr>
        <p:spPr>
          <a:xfrm>
            <a:off x="5743932" y="3684627"/>
            <a:ext cx="3156347"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Employing techniques such as data modeling, SQL, Python, and AWS Glue with AWS Redshift as the data warehouse.</a:t>
            </a:r>
            <a:endParaRPr lang="en-US" sz="1750" dirty="0"/>
          </a:p>
        </p:txBody>
      </p:sp>
      <p:sp>
        <p:nvSpPr>
          <p:cNvPr id="9" name="Text 7"/>
          <p:cNvSpPr/>
          <p:nvPr/>
        </p:nvSpPr>
        <p:spPr>
          <a:xfrm>
            <a:off x="9449872" y="3115270"/>
            <a:ext cx="3156347" cy="694373"/>
          </a:xfrm>
          <a:prstGeom prst="rect">
            <a:avLst/>
          </a:prstGeom>
          <a:noFill/>
          <a:ln/>
        </p:spPr>
        <p:txBody>
          <a:bodyPr wrap="squar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Comprehensive Documentation</a:t>
            </a:r>
            <a:endParaRPr lang="en-US" sz="2187" dirty="0"/>
          </a:p>
        </p:txBody>
      </p:sp>
      <p:sp>
        <p:nvSpPr>
          <p:cNvPr id="10" name="Text 8"/>
          <p:cNvSpPr/>
          <p:nvPr/>
        </p:nvSpPr>
        <p:spPr>
          <a:xfrm>
            <a:off x="9449872" y="4031813"/>
            <a:ext cx="3156347" cy="2132409"/>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Orchestrating data migration to the AWS cloud, implementing rigorous data quality checks, and comprehensively documenting all pipelines on Confluence.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826538"/>
            <a:ext cx="10554414" cy="1388745"/>
          </a:xfrm>
          <a:prstGeom prst="rect">
            <a:avLst/>
          </a:prstGeom>
          <a:noFill/>
          <a:ln/>
        </p:spPr>
        <p:txBody>
          <a:bodyPr wrap="squar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B2C Fixed Team - Business Intelligence and Management</a:t>
            </a:r>
            <a:endParaRPr lang="en-US" sz="4374" dirty="0"/>
          </a:p>
        </p:txBody>
      </p:sp>
      <p:sp>
        <p:nvSpPr>
          <p:cNvPr id="5" name="Shape 3"/>
          <p:cNvSpPr/>
          <p:nvPr/>
        </p:nvSpPr>
        <p:spPr>
          <a:xfrm>
            <a:off x="2037993" y="3722132"/>
            <a:ext cx="499943" cy="499943"/>
          </a:xfrm>
          <a:prstGeom prst="roundRect">
            <a:avLst>
              <a:gd name="adj" fmla="val 13333"/>
            </a:avLst>
          </a:prstGeom>
          <a:solidFill>
            <a:srgbClr val="382748"/>
          </a:solidFill>
          <a:ln/>
        </p:spPr>
      </p:sp>
      <p:sp>
        <p:nvSpPr>
          <p:cNvPr id="6" name="Text 4"/>
          <p:cNvSpPr/>
          <p:nvPr/>
        </p:nvSpPr>
        <p:spPr>
          <a:xfrm>
            <a:off x="2204561" y="3763804"/>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2760107" y="3798451"/>
            <a:ext cx="2647950" cy="694373"/>
          </a:xfrm>
          <a:prstGeom prst="rect">
            <a:avLst/>
          </a:prstGeom>
          <a:noFill/>
          <a:ln/>
        </p:spPr>
        <p:txBody>
          <a:bodyPr wrap="squar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Business Intelligence</a:t>
            </a:r>
            <a:endParaRPr lang="en-US" sz="2187" dirty="0"/>
          </a:p>
        </p:txBody>
      </p:sp>
      <p:sp>
        <p:nvSpPr>
          <p:cNvPr id="8" name="Text 6"/>
          <p:cNvSpPr/>
          <p:nvPr/>
        </p:nvSpPr>
        <p:spPr>
          <a:xfrm>
            <a:off x="2760107" y="4626054"/>
            <a:ext cx="2647950"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Leveraging ThoughtSpot as the primary BI tool, responsible for crafting and delivering actionable insights to stakeholders.</a:t>
            </a:r>
            <a:endParaRPr lang="en-US" sz="1750" dirty="0"/>
          </a:p>
        </p:txBody>
      </p:sp>
      <p:sp>
        <p:nvSpPr>
          <p:cNvPr id="9" name="Shape 7"/>
          <p:cNvSpPr/>
          <p:nvPr/>
        </p:nvSpPr>
        <p:spPr>
          <a:xfrm>
            <a:off x="5630228" y="3722132"/>
            <a:ext cx="499943" cy="499943"/>
          </a:xfrm>
          <a:prstGeom prst="roundRect">
            <a:avLst>
              <a:gd name="adj" fmla="val 13333"/>
            </a:avLst>
          </a:prstGeom>
          <a:solidFill>
            <a:srgbClr val="382748"/>
          </a:solidFill>
          <a:ln/>
        </p:spPr>
      </p:sp>
      <p:sp>
        <p:nvSpPr>
          <p:cNvPr id="10" name="Text 8"/>
          <p:cNvSpPr/>
          <p:nvPr/>
        </p:nvSpPr>
        <p:spPr>
          <a:xfrm>
            <a:off x="5796796" y="3763804"/>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6352342" y="3798451"/>
            <a:ext cx="264795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Team Management</a:t>
            </a:r>
            <a:endParaRPr lang="en-US" sz="2187" dirty="0"/>
          </a:p>
        </p:txBody>
      </p:sp>
      <p:sp>
        <p:nvSpPr>
          <p:cNvPr id="12" name="Text 10"/>
          <p:cNvSpPr/>
          <p:nvPr/>
        </p:nvSpPr>
        <p:spPr>
          <a:xfrm>
            <a:off x="6352342" y="4278868"/>
            <a:ext cx="2647950"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Leading as a developer within a scrum team, overseeing capacity and sprint planning for effective collaboration.</a:t>
            </a:r>
            <a:endParaRPr lang="en-US" sz="1750" dirty="0"/>
          </a:p>
        </p:txBody>
      </p:sp>
      <p:sp>
        <p:nvSpPr>
          <p:cNvPr id="13" name="Shape 11"/>
          <p:cNvSpPr/>
          <p:nvPr/>
        </p:nvSpPr>
        <p:spPr>
          <a:xfrm>
            <a:off x="9222462" y="3722132"/>
            <a:ext cx="499943" cy="499943"/>
          </a:xfrm>
          <a:prstGeom prst="roundRect">
            <a:avLst>
              <a:gd name="adj" fmla="val 13333"/>
            </a:avLst>
          </a:prstGeom>
          <a:solidFill>
            <a:srgbClr val="382748"/>
          </a:solidFill>
          <a:ln/>
        </p:spPr>
      </p:sp>
      <p:sp>
        <p:nvSpPr>
          <p:cNvPr id="14" name="Text 12"/>
          <p:cNvSpPr/>
          <p:nvPr/>
        </p:nvSpPr>
        <p:spPr>
          <a:xfrm>
            <a:off x="9389031" y="3763804"/>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9944576" y="3798451"/>
            <a:ext cx="264795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Tele2 Reports</a:t>
            </a:r>
            <a:endParaRPr lang="en-US" sz="2187" dirty="0"/>
          </a:p>
        </p:txBody>
      </p:sp>
      <p:sp>
        <p:nvSpPr>
          <p:cNvPr id="16" name="Text 14"/>
          <p:cNvSpPr/>
          <p:nvPr/>
        </p:nvSpPr>
        <p:spPr>
          <a:xfrm>
            <a:off x="9944576" y="4278868"/>
            <a:ext cx="2647950"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Leading the generation of B2C fixed data closing base reports for internal stakeholders post the Tele2 acquisition.</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925473"/>
            <a:ext cx="6387465"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Data Pipelines Overview</a:t>
            </a:r>
            <a:endParaRPr lang="en-US" sz="4374" dirty="0"/>
          </a:p>
        </p:txBody>
      </p:sp>
      <p:sp>
        <p:nvSpPr>
          <p:cNvPr id="5" name="Shape 3"/>
          <p:cNvSpPr/>
          <p:nvPr/>
        </p:nvSpPr>
        <p:spPr>
          <a:xfrm>
            <a:off x="2357438" y="1953101"/>
            <a:ext cx="27742" cy="5351026"/>
          </a:xfrm>
          <a:prstGeom prst="rect">
            <a:avLst/>
          </a:prstGeom>
          <a:solidFill>
            <a:srgbClr val="FF6680"/>
          </a:solidFill>
          <a:ln/>
        </p:spPr>
      </p:sp>
      <p:sp>
        <p:nvSpPr>
          <p:cNvPr id="6" name="Shape 4"/>
          <p:cNvSpPr/>
          <p:nvPr/>
        </p:nvSpPr>
        <p:spPr>
          <a:xfrm>
            <a:off x="2621220" y="2362736"/>
            <a:ext cx="777597" cy="27742"/>
          </a:xfrm>
          <a:prstGeom prst="rect">
            <a:avLst/>
          </a:prstGeom>
          <a:solidFill>
            <a:srgbClr val="FF6680"/>
          </a:solidFill>
          <a:ln/>
        </p:spPr>
      </p:sp>
      <p:sp>
        <p:nvSpPr>
          <p:cNvPr id="7" name="Shape 5"/>
          <p:cNvSpPr/>
          <p:nvPr/>
        </p:nvSpPr>
        <p:spPr>
          <a:xfrm>
            <a:off x="2121277" y="2126694"/>
            <a:ext cx="499943" cy="499943"/>
          </a:xfrm>
          <a:prstGeom prst="roundRect">
            <a:avLst>
              <a:gd name="adj" fmla="val 13333"/>
            </a:avLst>
          </a:prstGeom>
          <a:solidFill>
            <a:srgbClr val="382748"/>
          </a:solidFill>
          <a:ln/>
        </p:spPr>
      </p:sp>
      <p:sp>
        <p:nvSpPr>
          <p:cNvPr id="8" name="Text 6"/>
          <p:cNvSpPr/>
          <p:nvPr/>
        </p:nvSpPr>
        <p:spPr>
          <a:xfrm>
            <a:off x="2287845" y="2168366"/>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3593306" y="2175272"/>
            <a:ext cx="3470672"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Customer Lifecycle Status</a:t>
            </a:r>
            <a:endParaRPr lang="en-US" sz="2187" dirty="0"/>
          </a:p>
        </p:txBody>
      </p:sp>
      <p:sp>
        <p:nvSpPr>
          <p:cNvPr id="10" name="Text 8"/>
          <p:cNvSpPr/>
          <p:nvPr/>
        </p:nvSpPr>
        <p:spPr>
          <a:xfrm>
            <a:off x="3593306" y="2655689"/>
            <a:ext cx="8999101" cy="710803"/>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The pipeline tracks how customers interact with Odido's services over time, aiding in decision-making to improve customer satisfaction and retention.</a:t>
            </a:r>
            <a:endParaRPr lang="en-US" sz="1750" dirty="0"/>
          </a:p>
        </p:txBody>
      </p:sp>
      <p:sp>
        <p:nvSpPr>
          <p:cNvPr id="11" name="Shape 9"/>
          <p:cNvSpPr/>
          <p:nvPr/>
        </p:nvSpPr>
        <p:spPr>
          <a:xfrm>
            <a:off x="2621220" y="4220468"/>
            <a:ext cx="777597" cy="27742"/>
          </a:xfrm>
          <a:prstGeom prst="rect">
            <a:avLst/>
          </a:prstGeom>
          <a:solidFill>
            <a:srgbClr val="FF6680"/>
          </a:solidFill>
          <a:ln/>
        </p:spPr>
      </p:sp>
      <p:sp>
        <p:nvSpPr>
          <p:cNvPr id="12" name="Shape 10"/>
          <p:cNvSpPr/>
          <p:nvPr/>
        </p:nvSpPr>
        <p:spPr>
          <a:xfrm>
            <a:off x="2121277" y="3984427"/>
            <a:ext cx="499943" cy="499943"/>
          </a:xfrm>
          <a:prstGeom prst="roundRect">
            <a:avLst>
              <a:gd name="adj" fmla="val 13333"/>
            </a:avLst>
          </a:prstGeom>
          <a:solidFill>
            <a:srgbClr val="382748"/>
          </a:solidFill>
          <a:ln/>
        </p:spPr>
      </p:sp>
      <p:sp>
        <p:nvSpPr>
          <p:cNvPr id="13" name="Text 11"/>
          <p:cNvSpPr/>
          <p:nvPr/>
        </p:nvSpPr>
        <p:spPr>
          <a:xfrm>
            <a:off x="2287845" y="4026098"/>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2"/>
          <p:cNvSpPr/>
          <p:nvPr/>
        </p:nvSpPr>
        <p:spPr>
          <a:xfrm>
            <a:off x="3593306" y="4033004"/>
            <a:ext cx="2777490"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Case Ratio</a:t>
            </a:r>
            <a:endParaRPr lang="en-US" sz="2187" dirty="0"/>
          </a:p>
        </p:txBody>
      </p:sp>
      <p:sp>
        <p:nvSpPr>
          <p:cNvPr id="15" name="Text 13"/>
          <p:cNvSpPr/>
          <p:nvPr/>
        </p:nvSpPr>
        <p:spPr>
          <a:xfrm>
            <a:off x="3593306" y="4513421"/>
            <a:ext cx="8999101" cy="710803"/>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Tracking customer interactions with Odido's customer care and issue resolution, providing insights for service enhancement.</a:t>
            </a:r>
            <a:endParaRPr lang="en-US" sz="1750" dirty="0"/>
          </a:p>
        </p:txBody>
      </p:sp>
      <p:sp>
        <p:nvSpPr>
          <p:cNvPr id="16" name="Shape 14"/>
          <p:cNvSpPr/>
          <p:nvPr/>
        </p:nvSpPr>
        <p:spPr>
          <a:xfrm>
            <a:off x="2621220" y="6078200"/>
            <a:ext cx="777597" cy="27742"/>
          </a:xfrm>
          <a:prstGeom prst="rect">
            <a:avLst/>
          </a:prstGeom>
          <a:solidFill>
            <a:srgbClr val="FF6680"/>
          </a:solidFill>
          <a:ln/>
        </p:spPr>
      </p:sp>
      <p:sp>
        <p:nvSpPr>
          <p:cNvPr id="17" name="Shape 15"/>
          <p:cNvSpPr/>
          <p:nvPr/>
        </p:nvSpPr>
        <p:spPr>
          <a:xfrm>
            <a:off x="2121277" y="5842159"/>
            <a:ext cx="499943" cy="499943"/>
          </a:xfrm>
          <a:prstGeom prst="roundRect">
            <a:avLst>
              <a:gd name="adj" fmla="val 13333"/>
            </a:avLst>
          </a:prstGeom>
          <a:solidFill>
            <a:srgbClr val="382748"/>
          </a:solidFill>
          <a:ln/>
        </p:spPr>
      </p:sp>
      <p:sp>
        <p:nvSpPr>
          <p:cNvPr id="18" name="Text 16"/>
          <p:cNvSpPr/>
          <p:nvPr/>
        </p:nvSpPr>
        <p:spPr>
          <a:xfrm>
            <a:off x="2287845" y="5883831"/>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7"/>
          <p:cNvSpPr/>
          <p:nvPr/>
        </p:nvSpPr>
        <p:spPr>
          <a:xfrm>
            <a:off x="3593306" y="5890736"/>
            <a:ext cx="3054191"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Fiber Network Coverage</a:t>
            </a:r>
            <a:endParaRPr lang="en-US" sz="2187" dirty="0"/>
          </a:p>
        </p:txBody>
      </p:sp>
      <p:sp>
        <p:nvSpPr>
          <p:cNvPr id="20" name="Text 18"/>
          <p:cNvSpPr/>
          <p:nvPr/>
        </p:nvSpPr>
        <p:spPr>
          <a:xfrm>
            <a:off x="3593306" y="6371153"/>
            <a:ext cx="8999101" cy="710803"/>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Understanding the availability of new fiber technology for internet access in various neighborhoods, enabling informed service expansion decisions.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791"/>
          </a:xfrm>
          <a:prstGeom prst="rect">
            <a:avLst/>
          </a:prstGeom>
          <a:solidFill>
            <a:srgbClr val="241631"/>
          </a:solidFill>
          <a:ln/>
        </p:spPr>
      </p:sp>
      <p:sp>
        <p:nvSpPr>
          <p:cNvPr id="4" name="Text 2"/>
          <p:cNvSpPr/>
          <p:nvPr/>
        </p:nvSpPr>
        <p:spPr>
          <a:xfrm>
            <a:off x="2067163" y="607576"/>
            <a:ext cx="10496074" cy="1381125"/>
          </a:xfrm>
          <a:prstGeom prst="rect">
            <a:avLst/>
          </a:prstGeom>
          <a:noFill/>
          <a:ln/>
        </p:spPr>
        <p:txBody>
          <a:bodyPr wrap="square" rtlCol="0" anchor="t"/>
          <a:lstStyle/>
          <a:p>
            <a:pPr indent="0" marL="0">
              <a:lnSpc>
                <a:spcPts val="5437"/>
              </a:lnSpc>
              <a:buNone/>
            </a:pPr>
            <a:r>
              <a:rPr lang="en-US" sz="4350" b="1" dirty="0">
                <a:solidFill>
                  <a:srgbClr val="FF726D"/>
                </a:solidFill>
                <a:latin typeface="Inconsolata" pitchFamily="34" charset="0"/>
                <a:ea typeface="Inconsolata" pitchFamily="34" charset="-122"/>
                <a:cs typeface="Inconsolata" pitchFamily="34" charset="-120"/>
              </a:rPr>
              <a:t>Data Pipeline: Customer Lifecycle Status</a:t>
            </a:r>
            <a:endParaRPr lang="en-US" sz="4350" dirty="0"/>
          </a:p>
        </p:txBody>
      </p:sp>
      <p:pic>
        <p:nvPicPr>
          <p:cNvPr id="5" name="Image 0" descr="preencoded.png">    </p:cNvPr>
          <p:cNvPicPr>
            <a:picLocks noChangeAspect="1"/>
          </p:cNvPicPr>
          <p:nvPr/>
        </p:nvPicPr>
        <p:blipFill>
          <a:blip r:embed="rId1"/>
          <a:stretch>
            <a:fillRect/>
          </a:stretch>
        </p:blipFill>
        <p:spPr>
          <a:xfrm>
            <a:off x="2067163" y="2320052"/>
            <a:ext cx="1104781" cy="1767721"/>
          </a:xfrm>
          <a:prstGeom prst="rect">
            <a:avLst/>
          </a:prstGeom>
        </p:spPr>
      </p:pic>
      <p:sp>
        <p:nvSpPr>
          <p:cNvPr id="6" name="Text 3"/>
          <p:cNvSpPr/>
          <p:nvPr/>
        </p:nvSpPr>
        <p:spPr>
          <a:xfrm>
            <a:off x="3503295" y="2540913"/>
            <a:ext cx="2762131" cy="345281"/>
          </a:xfrm>
          <a:prstGeom prst="rect">
            <a:avLst/>
          </a:prstGeom>
          <a:noFill/>
          <a:ln/>
        </p:spPr>
        <p:txBody>
          <a:bodyPr wrap="none" rtlCol="0" anchor="t"/>
          <a:lstStyle/>
          <a:p>
            <a:pPr algn="l" indent="0" marL="0">
              <a:lnSpc>
                <a:spcPts val="2719"/>
              </a:lnSpc>
              <a:buNone/>
            </a:pPr>
            <a:r>
              <a:rPr lang="en-US" sz="2175" b="1" dirty="0">
                <a:solidFill>
                  <a:srgbClr val="FF726D"/>
                </a:solidFill>
                <a:latin typeface="Inconsolata" pitchFamily="34" charset="0"/>
                <a:ea typeface="Inconsolata" pitchFamily="34" charset="-122"/>
                <a:cs typeface="Inconsolata" pitchFamily="34" charset="-120"/>
              </a:rPr>
              <a:t>New Connections</a:t>
            </a:r>
            <a:endParaRPr lang="en-US" sz="2175" dirty="0"/>
          </a:p>
        </p:txBody>
      </p:sp>
      <p:sp>
        <p:nvSpPr>
          <p:cNvPr id="7" name="Text 4"/>
          <p:cNvSpPr/>
          <p:nvPr/>
        </p:nvSpPr>
        <p:spPr>
          <a:xfrm>
            <a:off x="3503295" y="3018711"/>
            <a:ext cx="9059942" cy="353497"/>
          </a:xfrm>
          <a:prstGeom prst="rect">
            <a:avLst/>
          </a:prstGeom>
          <a:noFill/>
          <a:ln/>
        </p:spPr>
        <p:txBody>
          <a:bodyPr wrap="none" rtlCol="0" anchor="t"/>
          <a:lstStyle/>
          <a:p>
            <a:pPr algn="l" indent="0" marL="0">
              <a:lnSpc>
                <a:spcPts val="2784"/>
              </a:lnSpc>
              <a:buNone/>
            </a:pPr>
            <a:r>
              <a:rPr lang="en-US" sz="1740" dirty="0">
                <a:solidFill>
                  <a:srgbClr val="DAD1E6"/>
                </a:solidFill>
                <a:latin typeface="Fira Sans" pitchFamily="34" charset="0"/>
                <a:ea typeface="Fira Sans" pitchFamily="34" charset="-122"/>
                <a:cs typeface="Fira Sans" pitchFamily="34" charset="-120"/>
              </a:rPr>
              <a:t>Tracking the number of customers requesting new connections.</a:t>
            </a:r>
            <a:endParaRPr lang="en-US" sz="1740" dirty="0"/>
          </a:p>
        </p:txBody>
      </p:sp>
      <p:pic>
        <p:nvPicPr>
          <p:cNvPr id="8" name="Image 1" descr="preencoded.png">    </p:cNvPr>
          <p:cNvPicPr>
            <a:picLocks noChangeAspect="1"/>
          </p:cNvPicPr>
          <p:nvPr/>
        </p:nvPicPr>
        <p:blipFill>
          <a:blip r:embed="rId2"/>
          <a:stretch>
            <a:fillRect/>
          </a:stretch>
        </p:blipFill>
        <p:spPr>
          <a:xfrm>
            <a:off x="2067163" y="4087773"/>
            <a:ext cx="1104781" cy="1767721"/>
          </a:xfrm>
          <a:prstGeom prst="rect">
            <a:avLst/>
          </a:prstGeom>
        </p:spPr>
      </p:pic>
      <p:sp>
        <p:nvSpPr>
          <p:cNvPr id="9" name="Text 5"/>
          <p:cNvSpPr/>
          <p:nvPr/>
        </p:nvSpPr>
        <p:spPr>
          <a:xfrm>
            <a:off x="3503295" y="4308634"/>
            <a:ext cx="2762131" cy="345281"/>
          </a:xfrm>
          <a:prstGeom prst="rect">
            <a:avLst/>
          </a:prstGeom>
          <a:noFill/>
          <a:ln/>
        </p:spPr>
        <p:txBody>
          <a:bodyPr wrap="none" rtlCol="0" anchor="t"/>
          <a:lstStyle/>
          <a:p>
            <a:pPr algn="l" indent="0" marL="0">
              <a:lnSpc>
                <a:spcPts val="2719"/>
              </a:lnSpc>
              <a:buNone/>
            </a:pPr>
            <a:r>
              <a:rPr lang="en-US" sz="2175" b="1" dirty="0">
                <a:solidFill>
                  <a:srgbClr val="FF726D"/>
                </a:solidFill>
                <a:latin typeface="Inconsolata" pitchFamily="34" charset="0"/>
                <a:ea typeface="Inconsolata" pitchFamily="34" charset="-122"/>
                <a:cs typeface="Inconsolata" pitchFamily="34" charset="-120"/>
              </a:rPr>
              <a:t>Activated Orders</a:t>
            </a:r>
            <a:endParaRPr lang="en-US" sz="2175" dirty="0"/>
          </a:p>
        </p:txBody>
      </p:sp>
      <p:sp>
        <p:nvSpPr>
          <p:cNvPr id="10" name="Text 6"/>
          <p:cNvSpPr/>
          <p:nvPr/>
        </p:nvSpPr>
        <p:spPr>
          <a:xfrm>
            <a:off x="3503295" y="4786432"/>
            <a:ext cx="9059942" cy="353497"/>
          </a:xfrm>
          <a:prstGeom prst="rect">
            <a:avLst/>
          </a:prstGeom>
          <a:noFill/>
          <a:ln/>
        </p:spPr>
        <p:txBody>
          <a:bodyPr wrap="none" rtlCol="0" anchor="t"/>
          <a:lstStyle/>
          <a:p>
            <a:pPr algn="l" indent="0" marL="0">
              <a:lnSpc>
                <a:spcPts val="2784"/>
              </a:lnSpc>
              <a:buNone/>
            </a:pPr>
            <a:r>
              <a:rPr lang="en-US" sz="1740" dirty="0">
                <a:solidFill>
                  <a:srgbClr val="DAD1E6"/>
                </a:solidFill>
                <a:latin typeface="Fira Sans" pitchFamily="34" charset="0"/>
                <a:ea typeface="Fira Sans" pitchFamily="34" charset="-122"/>
                <a:cs typeface="Fira Sans" pitchFamily="34" charset="-120"/>
              </a:rPr>
              <a:t>Monitoring the number of customers who have recently activated their orders.</a:t>
            </a:r>
            <a:endParaRPr lang="en-US" sz="1740" dirty="0"/>
          </a:p>
        </p:txBody>
      </p:sp>
      <p:pic>
        <p:nvPicPr>
          <p:cNvPr id="11" name="Image 2" descr="preencoded.png">    </p:cNvPr>
          <p:cNvPicPr>
            <a:picLocks noChangeAspect="1"/>
          </p:cNvPicPr>
          <p:nvPr/>
        </p:nvPicPr>
        <p:blipFill>
          <a:blip r:embed="rId3"/>
          <a:stretch>
            <a:fillRect/>
          </a:stretch>
        </p:blipFill>
        <p:spPr>
          <a:xfrm>
            <a:off x="2067163" y="5855494"/>
            <a:ext cx="1104781" cy="1767721"/>
          </a:xfrm>
          <a:prstGeom prst="rect">
            <a:avLst/>
          </a:prstGeom>
        </p:spPr>
      </p:pic>
      <p:sp>
        <p:nvSpPr>
          <p:cNvPr id="12" name="Text 7"/>
          <p:cNvSpPr/>
          <p:nvPr/>
        </p:nvSpPr>
        <p:spPr>
          <a:xfrm>
            <a:off x="3503295" y="6076355"/>
            <a:ext cx="2899172" cy="345281"/>
          </a:xfrm>
          <a:prstGeom prst="rect">
            <a:avLst/>
          </a:prstGeom>
          <a:noFill/>
          <a:ln/>
        </p:spPr>
        <p:txBody>
          <a:bodyPr wrap="none" rtlCol="0" anchor="t"/>
          <a:lstStyle/>
          <a:p>
            <a:pPr algn="l" indent="0" marL="0">
              <a:lnSpc>
                <a:spcPts val="2719"/>
              </a:lnSpc>
              <a:buNone/>
            </a:pPr>
            <a:r>
              <a:rPr lang="en-US" sz="2175" b="1" dirty="0">
                <a:solidFill>
                  <a:srgbClr val="FF726D"/>
                </a:solidFill>
                <a:latin typeface="Inconsolata" pitchFamily="34" charset="0"/>
                <a:ea typeface="Inconsolata" pitchFamily="34" charset="-122"/>
                <a:cs typeface="Inconsolata" pitchFamily="34" charset="-120"/>
              </a:rPr>
              <a:t>In Contract Customers</a:t>
            </a:r>
            <a:endParaRPr lang="en-US" sz="2175" dirty="0"/>
          </a:p>
        </p:txBody>
      </p:sp>
      <p:sp>
        <p:nvSpPr>
          <p:cNvPr id="13" name="Text 8"/>
          <p:cNvSpPr/>
          <p:nvPr/>
        </p:nvSpPr>
        <p:spPr>
          <a:xfrm>
            <a:off x="3503295" y="6554153"/>
            <a:ext cx="9059942" cy="353497"/>
          </a:xfrm>
          <a:prstGeom prst="rect">
            <a:avLst/>
          </a:prstGeom>
          <a:noFill/>
          <a:ln/>
        </p:spPr>
        <p:txBody>
          <a:bodyPr wrap="none" rtlCol="0" anchor="t"/>
          <a:lstStyle/>
          <a:p>
            <a:pPr algn="l" indent="0" marL="0">
              <a:lnSpc>
                <a:spcPts val="2784"/>
              </a:lnSpc>
              <a:buNone/>
            </a:pPr>
            <a:r>
              <a:rPr lang="en-US" sz="1740" dirty="0">
                <a:solidFill>
                  <a:srgbClr val="DAD1E6"/>
                </a:solidFill>
                <a:latin typeface="Fira Sans" pitchFamily="34" charset="0"/>
                <a:ea typeface="Fira Sans" pitchFamily="34" charset="-122"/>
                <a:cs typeface="Fira Sans" pitchFamily="34" charset="-120"/>
              </a:rPr>
              <a:t>Understanding the number of customers still under Odido's one-year contract.</a:t>
            </a:r>
            <a:endParaRPr lang="en-US" sz="174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647117"/>
            <a:ext cx="6942892"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Data Pipeline: Case Ratio</a:t>
            </a:r>
            <a:endParaRPr lang="en-US" sz="4374" dirty="0"/>
          </a:p>
        </p:txBody>
      </p:sp>
      <p:sp>
        <p:nvSpPr>
          <p:cNvPr id="5" name="Shape 3"/>
          <p:cNvSpPr/>
          <p:nvPr/>
        </p:nvSpPr>
        <p:spPr>
          <a:xfrm>
            <a:off x="2037993" y="3959423"/>
            <a:ext cx="499943" cy="499943"/>
          </a:xfrm>
          <a:prstGeom prst="roundRect">
            <a:avLst>
              <a:gd name="adj" fmla="val 13333"/>
            </a:avLst>
          </a:prstGeom>
          <a:solidFill>
            <a:srgbClr val="382748"/>
          </a:solidFill>
          <a:ln/>
        </p:spPr>
      </p:sp>
      <p:sp>
        <p:nvSpPr>
          <p:cNvPr id="6" name="Text 4"/>
          <p:cNvSpPr/>
          <p:nvPr/>
        </p:nvSpPr>
        <p:spPr>
          <a:xfrm>
            <a:off x="2204561" y="4001095"/>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2760107" y="4035743"/>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Customer Calls</a:t>
            </a:r>
            <a:endParaRPr lang="en-US" sz="2187" dirty="0"/>
          </a:p>
        </p:txBody>
      </p:sp>
      <p:sp>
        <p:nvSpPr>
          <p:cNvPr id="8" name="Text 6"/>
          <p:cNvSpPr/>
          <p:nvPr/>
        </p:nvSpPr>
        <p:spPr>
          <a:xfrm>
            <a:off x="2760107" y="4516160"/>
            <a:ext cx="4444008"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Monitoring customer calls to report problems with their orders or products.</a:t>
            </a:r>
            <a:endParaRPr lang="en-US" sz="1750" dirty="0"/>
          </a:p>
        </p:txBody>
      </p:sp>
      <p:sp>
        <p:nvSpPr>
          <p:cNvPr id="9" name="Shape 7"/>
          <p:cNvSpPr/>
          <p:nvPr/>
        </p:nvSpPr>
        <p:spPr>
          <a:xfrm>
            <a:off x="7426285" y="3959423"/>
            <a:ext cx="499943" cy="499943"/>
          </a:xfrm>
          <a:prstGeom prst="roundRect">
            <a:avLst>
              <a:gd name="adj" fmla="val 13333"/>
            </a:avLst>
          </a:prstGeom>
          <a:solidFill>
            <a:srgbClr val="382748"/>
          </a:solidFill>
          <a:ln/>
        </p:spPr>
      </p:sp>
      <p:sp>
        <p:nvSpPr>
          <p:cNvPr id="10" name="Text 8"/>
          <p:cNvSpPr/>
          <p:nvPr/>
        </p:nvSpPr>
        <p:spPr>
          <a:xfrm>
            <a:off x="7592854" y="4001095"/>
            <a:ext cx="166688"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8148399" y="4035743"/>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Order/Product Stages</a:t>
            </a:r>
            <a:endParaRPr lang="en-US" sz="2187" dirty="0"/>
          </a:p>
        </p:txBody>
      </p:sp>
      <p:sp>
        <p:nvSpPr>
          <p:cNvPr id="12" name="Text 10"/>
          <p:cNvSpPr/>
          <p:nvPr/>
        </p:nvSpPr>
        <p:spPr>
          <a:xfrm>
            <a:off x="8148399" y="4516160"/>
            <a:ext cx="4444008"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Tracking calls occurring at different order/product stages for effective service evaluation and improvement.</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436019"/>
            <a:ext cx="9306401" cy="1388745"/>
          </a:xfrm>
          <a:prstGeom prst="rect">
            <a:avLst/>
          </a:prstGeom>
          <a:noFill/>
          <a:ln/>
        </p:spPr>
        <p:txBody>
          <a:bodyPr wrap="squar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Data Pipeline: Fiber Network Coverage</a:t>
            </a:r>
            <a:endParaRPr lang="en-US" sz="4374" dirty="0"/>
          </a:p>
        </p:txBody>
      </p:sp>
      <p:sp>
        <p:nvSpPr>
          <p:cNvPr id="6" name="Shape 3"/>
          <p:cNvSpPr/>
          <p:nvPr/>
        </p:nvSpPr>
        <p:spPr>
          <a:xfrm>
            <a:off x="833199" y="4158020"/>
            <a:ext cx="4542115" cy="1635562"/>
          </a:xfrm>
          <a:prstGeom prst="roundRect">
            <a:avLst>
              <a:gd name="adj" fmla="val 4076"/>
            </a:avLst>
          </a:prstGeom>
          <a:solidFill>
            <a:srgbClr val="382748"/>
          </a:solidFill>
          <a:ln/>
        </p:spPr>
      </p:sp>
      <p:sp>
        <p:nvSpPr>
          <p:cNvPr id="7" name="Text 4"/>
          <p:cNvSpPr/>
          <p:nvPr/>
        </p:nvSpPr>
        <p:spPr>
          <a:xfrm>
            <a:off x="1055370" y="4380190"/>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Availability</a:t>
            </a:r>
            <a:endParaRPr lang="en-US" sz="2187" dirty="0"/>
          </a:p>
        </p:txBody>
      </p:sp>
      <p:sp>
        <p:nvSpPr>
          <p:cNvPr id="8" name="Text 5"/>
          <p:cNvSpPr/>
          <p:nvPr/>
        </p:nvSpPr>
        <p:spPr>
          <a:xfrm>
            <a:off x="1055370" y="4860608"/>
            <a:ext cx="4097774"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When fiber technology will be available in specific neighborhoods.</a:t>
            </a:r>
            <a:endParaRPr lang="en-US" sz="1750" dirty="0"/>
          </a:p>
        </p:txBody>
      </p:sp>
      <p:sp>
        <p:nvSpPr>
          <p:cNvPr id="9" name="Shape 6"/>
          <p:cNvSpPr/>
          <p:nvPr/>
        </p:nvSpPr>
        <p:spPr>
          <a:xfrm>
            <a:off x="5597485" y="4158020"/>
            <a:ext cx="4542115" cy="1635562"/>
          </a:xfrm>
          <a:prstGeom prst="roundRect">
            <a:avLst>
              <a:gd name="adj" fmla="val 4076"/>
            </a:avLst>
          </a:prstGeom>
          <a:solidFill>
            <a:srgbClr val="382748"/>
          </a:solidFill>
          <a:ln/>
        </p:spPr>
      </p:sp>
      <p:sp>
        <p:nvSpPr>
          <p:cNvPr id="10" name="Text 7"/>
          <p:cNvSpPr/>
          <p:nvPr/>
        </p:nvSpPr>
        <p:spPr>
          <a:xfrm>
            <a:off x="5819656" y="4380190"/>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Current Coverage</a:t>
            </a:r>
            <a:endParaRPr lang="en-US" sz="2187" dirty="0"/>
          </a:p>
        </p:txBody>
      </p:sp>
      <p:sp>
        <p:nvSpPr>
          <p:cNvPr id="11" name="Text 8"/>
          <p:cNvSpPr/>
          <p:nvPr/>
        </p:nvSpPr>
        <p:spPr>
          <a:xfrm>
            <a:off x="5819656" y="4860608"/>
            <a:ext cx="4097774"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The number of homes currently covered by fiber technology.</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913930"/>
            <a:ext cx="9720024"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Data Pipeline: Additional Pipelines</a:t>
            </a:r>
            <a:endParaRPr lang="en-US" sz="4374" dirty="0"/>
          </a:p>
        </p:txBody>
      </p:sp>
      <p:pic>
        <p:nvPicPr>
          <p:cNvPr id="5" name="Image 0" descr="preencoded.png">    </p:cNvPr>
          <p:cNvPicPr>
            <a:picLocks noChangeAspect="1"/>
          </p:cNvPicPr>
          <p:nvPr/>
        </p:nvPicPr>
        <p:blipFill>
          <a:blip r:embed="rId1"/>
          <a:stretch>
            <a:fillRect/>
          </a:stretch>
        </p:blipFill>
        <p:spPr>
          <a:xfrm>
            <a:off x="2037993" y="3052643"/>
            <a:ext cx="444341" cy="444341"/>
          </a:xfrm>
          <a:prstGeom prst="rect">
            <a:avLst/>
          </a:prstGeom>
        </p:spPr>
      </p:pic>
      <p:sp>
        <p:nvSpPr>
          <p:cNvPr id="6" name="Text 3"/>
          <p:cNvSpPr/>
          <p:nvPr/>
        </p:nvSpPr>
        <p:spPr>
          <a:xfrm>
            <a:off x="2037993" y="3719155"/>
            <a:ext cx="3295888" cy="1041559"/>
          </a:xfrm>
          <a:prstGeom prst="rect">
            <a:avLst/>
          </a:prstGeom>
          <a:noFill/>
          <a:ln/>
        </p:spPr>
        <p:txBody>
          <a:bodyPr wrap="squar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Recently Activated Customers Feedback Report</a:t>
            </a:r>
            <a:endParaRPr lang="en-US" sz="2187" dirty="0"/>
          </a:p>
        </p:txBody>
      </p:sp>
      <p:sp>
        <p:nvSpPr>
          <p:cNvPr id="7" name="Text 4"/>
          <p:cNvSpPr/>
          <p:nvPr/>
        </p:nvSpPr>
        <p:spPr>
          <a:xfrm>
            <a:off x="2037993" y="4893945"/>
            <a:ext cx="3295888" cy="1421606"/>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Insight into feedback from recently activated customers, aiding in service enhancement and customer satisfaction.</a:t>
            </a:r>
            <a:endParaRPr lang="en-US" sz="1750" dirty="0"/>
          </a:p>
        </p:txBody>
      </p:sp>
      <p:pic>
        <p:nvPicPr>
          <p:cNvPr id="8" name="Image 1" descr="preencoded.png">    </p:cNvPr>
          <p:cNvPicPr>
            <a:picLocks noChangeAspect="1"/>
          </p:cNvPicPr>
          <p:nvPr/>
        </p:nvPicPr>
        <p:blipFill>
          <a:blip r:embed="rId2"/>
          <a:stretch>
            <a:fillRect/>
          </a:stretch>
        </p:blipFill>
        <p:spPr>
          <a:xfrm>
            <a:off x="5667137" y="3052643"/>
            <a:ext cx="444341" cy="444341"/>
          </a:xfrm>
          <a:prstGeom prst="rect">
            <a:avLst/>
          </a:prstGeom>
        </p:spPr>
      </p:pic>
      <p:sp>
        <p:nvSpPr>
          <p:cNvPr id="9" name="Text 5"/>
          <p:cNvSpPr/>
          <p:nvPr/>
        </p:nvSpPr>
        <p:spPr>
          <a:xfrm>
            <a:off x="5667137" y="3719155"/>
            <a:ext cx="3296007" cy="694373"/>
          </a:xfrm>
          <a:prstGeom prst="rect">
            <a:avLst/>
          </a:prstGeom>
          <a:noFill/>
          <a:ln/>
        </p:spPr>
        <p:txBody>
          <a:bodyPr wrap="squar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Fixed Sales Orders Pipeline</a:t>
            </a:r>
            <a:endParaRPr lang="en-US" sz="2187" dirty="0"/>
          </a:p>
        </p:txBody>
      </p:sp>
      <p:sp>
        <p:nvSpPr>
          <p:cNvPr id="10" name="Text 6"/>
          <p:cNvSpPr/>
          <p:nvPr/>
        </p:nvSpPr>
        <p:spPr>
          <a:xfrm>
            <a:off x="5667137" y="4546759"/>
            <a:ext cx="3296007" cy="1066205"/>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Efficient tracking of fixed sales orders for effective business planning and analysis.</a:t>
            </a:r>
            <a:endParaRPr lang="en-US" sz="1750" dirty="0"/>
          </a:p>
        </p:txBody>
      </p:sp>
      <p:pic>
        <p:nvPicPr>
          <p:cNvPr id="11" name="Image 2" descr="preencoded.png">    </p:cNvPr>
          <p:cNvPicPr>
            <a:picLocks noChangeAspect="1"/>
          </p:cNvPicPr>
          <p:nvPr/>
        </p:nvPicPr>
        <p:blipFill>
          <a:blip r:embed="rId3"/>
          <a:stretch>
            <a:fillRect/>
          </a:stretch>
        </p:blipFill>
        <p:spPr>
          <a:xfrm>
            <a:off x="9296400" y="3052643"/>
            <a:ext cx="444341" cy="444341"/>
          </a:xfrm>
          <a:prstGeom prst="rect">
            <a:avLst/>
          </a:prstGeom>
        </p:spPr>
      </p:pic>
      <p:sp>
        <p:nvSpPr>
          <p:cNvPr id="12" name="Text 7"/>
          <p:cNvSpPr/>
          <p:nvPr/>
        </p:nvSpPr>
        <p:spPr>
          <a:xfrm>
            <a:off x="9296400" y="3719155"/>
            <a:ext cx="3296007" cy="694373"/>
          </a:xfrm>
          <a:prstGeom prst="rect">
            <a:avLst/>
          </a:prstGeom>
          <a:noFill/>
          <a:ln/>
        </p:spPr>
        <p:txBody>
          <a:bodyPr wrap="squar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Fixed Churn Orders Pipeline</a:t>
            </a:r>
            <a:endParaRPr lang="en-US" sz="2187" dirty="0"/>
          </a:p>
        </p:txBody>
      </p:sp>
      <p:sp>
        <p:nvSpPr>
          <p:cNvPr id="13" name="Text 8"/>
          <p:cNvSpPr/>
          <p:nvPr/>
        </p:nvSpPr>
        <p:spPr>
          <a:xfrm>
            <a:off x="9296400" y="4546759"/>
            <a:ext cx="3296007" cy="1421606"/>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Monitoring and analysis of fixed churn orders, providing insights for customer retention strategies.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2024-04-02T18:17:51Z</dcterms:created>
  <dcterms:modified xsi:type="dcterms:W3CDTF">2024-04-02T18:17:51Z</dcterms:modified>
</cp:coreProperties>
</file>