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346"/>
  </p:normalViewPr>
  <p:slideViewPr>
    <p:cSldViewPr>
      <p:cViewPr>
        <p:scale>
          <a:sx n="50" d="100"/>
          <a:sy n="50" d="100"/>
        </p:scale>
        <p:origin x="1960" y="-3544"/>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6/30/17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6/30/17</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Print t</a:t>
            </a:r>
            <a:r>
              <a:rPr lang="en-US" baseline="0" dirty="0" smtClean="0"/>
              <a:t>his p</a:t>
            </a:r>
            <a:r>
              <a:rPr lang="en-US" dirty="0" smtClean="0"/>
              <a:t>oster file </a:t>
            </a:r>
            <a:r>
              <a:rPr lang="en-US" b="1" dirty="0" smtClean="0"/>
              <a:t>at 100% SCALE </a:t>
            </a:r>
            <a:r>
              <a:rPr lang="en-US" dirty="0" smtClean="0"/>
              <a:t>to result in a physical print </a:t>
            </a:r>
            <a:r>
              <a:rPr lang="en-US" smtClean="0"/>
              <a:t>measuring 24” </a:t>
            </a:r>
            <a:r>
              <a:rPr lang="en-US" dirty="0" smtClean="0"/>
              <a:t>wide </a:t>
            </a:r>
            <a:r>
              <a:rPr lang="en-US" smtClean="0"/>
              <a:t>x 28</a:t>
            </a:r>
            <a:r>
              <a:rPr lang="en-US" dirty="0" smtClean="0"/>
              <a:t>” tall.</a:t>
            </a:r>
            <a:r>
              <a:rPr lang="en-US" baseline="0" dirty="0" smtClean="0"/>
              <a:t> All type size notations shown above are based on the final printed size of the poster.</a:t>
            </a:r>
          </a:p>
          <a:p>
            <a:r>
              <a:rPr lang="en-US" baseline="0" dirty="0" smtClean="0"/>
              <a:t>• Contact Digital Duplicating (375-2969, http://</a:t>
            </a:r>
            <a:r>
              <a:rPr lang="en-US" baseline="0" dirty="0" err="1" smtClean="0"/>
              <a:t>digitalduplicating.pnl.gov</a:t>
            </a:r>
            <a:r>
              <a:rPr lang="en-US" baseline="0" dirty="0" smtClean="0"/>
              <a:t>) to order poster printing and finishing services for your completed poster design.</a:t>
            </a:r>
          </a:p>
          <a:p>
            <a:r>
              <a:rPr lang="en-US" baseline="0" dirty="0" smtClean="0"/>
              <a:t>• Remember to have your poster cleared for public display/distribution through the ERICA Information Release system (http://</a:t>
            </a:r>
            <a:r>
              <a:rPr lang="en-US" baseline="0" dirty="0" err="1" smtClean="0"/>
              <a:t>erica.pnl.gov</a:t>
            </a:r>
            <a:r>
              <a:rPr lang="en-US" baseline="0" dirty="0" smtClean="0"/>
              <a:t>).</a:t>
            </a:r>
          </a:p>
          <a:p>
            <a:r>
              <a:rPr lang="en-US" baseline="0" dirty="0" smtClean="0"/>
              <a:t>• Sidebar “About PNNL” box is considered optional, and can be removed if space is needed for technical content.</a:t>
            </a:r>
            <a:endParaRPr lang="en-US" dirty="0" smtClean="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n.airey@pnnl.gov" TargetMode="External"/><Relationship Id="rId4" Type="http://schemas.openxmlformats.org/officeDocument/2006/relationships/hyperlink" Target="mailto:torri.dawes@pnnl.gov" TargetMode="External"/><Relationship Id="rId5" Type="http://schemas.openxmlformats.org/officeDocument/2006/relationships/hyperlink" Target="https://ktoddbrown.github.io/2017-07-07-PNNL/" TargetMode="External"/><Relationship Id="rId6" Type="http://schemas.openxmlformats.org/officeDocument/2006/relationships/hyperlink" Target="https://software-carpentry.org/pages/audience.html"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160882"/>
            <a:ext cx="11063350" cy="2804614"/>
          </a:xfrm>
          <a:prstGeom prst="rect">
            <a:avLst/>
          </a:prstGeom>
          <a:noFill/>
        </p:spPr>
        <p:txBody>
          <a:bodyPr wrap="none" lIns="0" tIns="34290" rIns="0" bIns="0" rtlCol="0">
            <a:spAutoFit/>
          </a:bodyPr>
          <a:lstStyle/>
          <a:p>
            <a:r>
              <a:rPr lang="en-US" sz="7200" b="1" dirty="0" smtClean="0">
                <a:solidFill>
                  <a:schemeClr val="bg1"/>
                </a:solidFill>
                <a:latin typeface="Arial"/>
                <a:cs typeface="Arial"/>
              </a:rPr>
              <a:t>R introductory </a:t>
            </a:r>
            <a:r>
              <a:rPr lang="en-US" sz="7200" b="1" dirty="0" smtClean="0">
                <a:solidFill>
                  <a:schemeClr val="bg1"/>
                </a:solidFill>
                <a:latin typeface="Arial"/>
                <a:cs typeface="Arial"/>
              </a:rPr>
              <a:t>Workshop</a:t>
            </a:r>
            <a:endParaRPr lang="en-US" sz="7200" b="1" dirty="0">
              <a:solidFill>
                <a:schemeClr val="bg1"/>
              </a:solidFill>
              <a:latin typeface="Arial"/>
              <a:cs typeface="Arial"/>
            </a:endParaRPr>
          </a:p>
          <a:p>
            <a:r>
              <a:rPr lang="en-US" sz="3600" dirty="0" smtClean="0">
                <a:solidFill>
                  <a:schemeClr val="bg1"/>
                </a:solidFill>
                <a:latin typeface="Arial"/>
                <a:cs typeface="Arial"/>
              </a:rPr>
              <a:t>July </a:t>
            </a:r>
            <a:r>
              <a:rPr lang="en-US" sz="3600" dirty="0" smtClean="0">
                <a:solidFill>
                  <a:schemeClr val="bg1"/>
                </a:solidFill>
                <a:latin typeface="Arial"/>
                <a:cs typeface="Arial"/>
              </a:rPr>
              <a:t>7, </a:t>
            </a:r>
            <a:r>
              <a:rPr lang="en-US" sz="3600" dirty="0">
                <a:solidFill>
                  <a:schemeClr val="bg1"/>
                </a:solidFill>
                <a:latin typeface="Arial"/>
                <a:cs typeface="Arial"/>
              </a:rPr>
              <a:t>2017 1:00-4:30 pm </a:t>
            </a:r>
            <a:endParaRPr lang="en-US" sz="3600" dirty="0" smtClean="0">
              <a:solidFill>
                <a:schemeClr val="bg1"/>
              </a:solidFill>
              <a:latin typeface="Arial"/>
              <a:cs typeface="Arial"/>
            </a:endParaRPr>
          </a:p>
          <a:p>
            <a:r>
              <a:rPr lang="en-US" sz="3600" dirty="0" smtClean="0">
                <a:solidFill>
                  <a:schemeClr val="bg1"/>
                </a:solidFill>
                <a:latin typeface="Arial"/>
                <a:cs typeface="Arial"/>
              </a:rPr>
              <a:t>SIGMA 1, Room 45A</a:t>
            </a:r>
          </a:p>
          <a:p>
            <a:r>
              <a:rPr lang="en-US" sz="3600" dirty="0">
                <a:solidFill>
                  <a:schemeClr val="bg1"/>
                </a:solidFill>
                <a:latin typeface="Arial"/>
                <a:cs typeface="Arial"/>
              </a:rPr>
              <a:t>3190 George Washington Way, Richland, WA </a:t>
            </a:r>
            <a:r>
              <a:rPr lang="en-US" sz="3600" dirty="0" smtClean="0">
                <a:solidFill>
                  <a:schemeClr val="bg1"/>
                </a:solidFill>
                <a:latin typeface="Arial"/>
                <a:cs typeface="Arial"/>
              </a:rPr>
              <a:t>99352</a:t>
            </a:r>
            <a:endParaRPr lang="en-US" sz="3600" dirty="0">
              <a:solidFill>
                <a:schemeClr val="bg1"/>
              </a:solidFill>
              <a:latin typeface="Arial"/>
              <a:cs typeface="Arial"/>
            </a:endParaRPr>
          </a:p>
        </p:txBody>
      </p:sp>
      <p:grpSp>
        <p:nvGrpSpPr>
          <p:cNvPr id="3" name="Group 2"/>
          <p:cNvGrpSpPr>
            <a:grpSpLocks noChangeAspect="1"/>
          </p:cNvGrpSpPr>
          <p:nvPr/>
        </p:nvGrpSpPr>
        <p:grpSpPr>
          <a:xfrm>
            <a:off x="16779875" y="14249400"/>
            <a:ext cx="5318125" cy="8229600"/>
            <a:chOff x="38701980" y="10535416"/>
            <a:chExt cx="5318125" cy="8229600"/>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219505" y="10687816"/>
              <a:ext cx="4800600" cy="5929829"/>
            </a:xfrm>
            <a:prstGeom prst="rect">
              <a:avLst/>
            </a:prstGeom>
            <a:noFill/>
          </p:spPr>
          <p:txBody>
            <a:bodyPr wrap="square" lIns="0" tIns="0" rIns="0" bIns="0" rtlCol="0">
              <a:spAutoFit/>
            </a:bodyPr>
            <a:lstStyle/>
            <a:p>
              <a:r>
                <a:rPr lang="en-US" sz="3200" b="1" dirty="0" smtClean="0">
                  <a:solidFill>
                    <a:srgbClr val="D57500"/>
                  </a:solidFill>
                  <a:latin typeface="Arial"/>
                  <a:cs typeface="Arial"/>
                </a:rPr>
                <a:t>Point of Contacts:</a:t>
              </a:r>
              <a:endParaRPr lang="en-US" sz="2400" b="1" dirty="0">
                <a:solidFill>
                  <a:srgbClr val="D57500"/>
                </a:solidFill>
                <a:latin typeface="Arial"/>
                <a:cs typeface="Arial"/>
              </a:endParaRPr>
            </a:p>
            <a:p>
              <a:endParaRPr lang="en-US" sz="2800" dirty="0">
                <a:solidFill>
                  <a:srgbClr val="707276"/>
                </a:solidFill>
                <a:latin typeface="Arial"/>
                <a:cs typeface="Arial"/>
              </a:endParaRPr>
            </a:p>
            <a:p>
              <a:pPr>
                <a:lnSpc>
                  <a:spcPct val="110000"/>
                </a:lnSpc>
              </a:pPr>
              <a:r>
                <a:rPr lang="en-US" sz="2400" b="1" dirty="0" smtClean="0">
                  <a:solidFill>
                    <a:srgbClr val="D57500"/>
                  </a:solidFill>
                  <a:latin typeface="Arial"/>
                  <a:cs typeface="Arial"/>
                </a:rPr>
                <a:t>Administrator</a:t>
              </a:r>
              <a:endParaRPr lang="en-US" sz="2400" b="1" dirty="0">
                <a:solidFill>
                  <a:srgbClr val="D57500"/>
                </a:solidFill>
                <a:latin typeface="Arial"/>
                <a:cs typeface="Arial"/>
              </a:endParaRPr>
            </a:p>
            <a:p>
              <a:pPr>
                <a:lnSpc>
                  <a:spcPct val="110000"/>
                </a:lnSpc>
              </a:pPr>
              <a:r>
                <a:rPr lang="en-US" sz="2400" dirty="0">
                  <a:solidFill>
                    <a:srgbClr val="707276"/>
                  </a:solidFill>
                  <a:latin typeface="Arial"/>
                  <a:cs typeface="Arial"/>
                </a:rPr>
                <a:t>Ann </a:t>
              </a:r>
              <a:r>
                <a:rPr lang="en-US" sz="2400" dirty="0" err="1">
                  <a:solidFill>
                    <a:srgbClr val="707276"/>
                  </a:solidFill>
                  <a:latin typeface="Arial"/>
                  <a:cs typeface="Arial"/>
                </a:rPr>
                <a:t>Airey</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(509) 371-7037</a:t>
              </a:r>
            </a:p>
            <a:p>
              <a:pPr>
                <a:lnSpc>
                  <a:spcPct val="110000"/>
                </a:lnSpc>
              </a:pPr>
              <a:r>
                <a:rPr lang="en-US" sz="2400" dirty="0">
                  <a:solidFill>
                    <a:srgbClr val="707276"/>
                  </a:solidFill>
                  <a:latin typeface="Arial"/>
                  <a:cs typeface="Arial"/>
                  <a:hlinkClick r:id="rId3"/>
                </a:rPr>
                <a:t>ann.airey@pnnl.gov</a:t>
              </a:r>
              <a:endParaRPr lang="en-US" sz="2400" dirty="0">
                <a:solidFill>
                  <a:srgbClr val="707276"/>
                </a:solidFill>
                <a:latin typeface="Arial"/>
                <a:cs typeface="Arial"/>
              </a:endParaRPr>
            </a:p>
            <a:p>
              <a:pPr>
                <a:lnSpc>
                  <a:spcPct val="110000"/>
                </a:lnSpc>
              </a:pPr>
              <a:endParaRPr lang="en-US" sz="3200" dirty="0">
                <a:solidFill>
                  <a:srgbClr val="707276"/>
                </a:solidFill>
                <a:latin typeface="Arial"/>
                <a:cs typeface="Arial"/>
              </a:endParaRPr>
            </a:p>
            <a:p>
              <a:pPr>
                <a:lnSpc>
                  <a:spcPct val="110000"/>
                </a:lnSpc>
              </a:pPr>
              <a:r>
                <a:rPr lang="en-US" sz="2400" b="1" dirty="0" smtClean="0">
                  <a:solidFill>
                    <a:srgbClr val="D57500"/>
                  </a:solidFill>
                  <a:latin typeface="Arial"/>
                  <a:cs typeface="Arial"/>
                </a:rPr>
                <a:t>Instructor</a:t>
              </a:r>
            </a:p>
            <a:p>
              <a:pPr>
                <a:lnSpc>
                  <a:spcPct val="110000"/>
                </a:lnSpc>
              </a:pPr>
              <a:r>
                <a:rPr lang="en-US" sz="2400" dirty="0" err="1">
                  <a:solidFill>
                    <a:srgbClr val="707276"/>
                  </a:solidFill>
                  <a:latin typeface="Arial"/>
                  <a:cs typeface="Arial"/>
                </a:rPr>
                <a:t>Kathe</a:t>
              </a:r>
              <a:r>
                <a:rPr lang="en-US" sz="2400" dirty="0">
                  <a:solidFill>
                    <a:srgbClr val="707276"/>
                  </a:solidFill>
                  <a:latin typeface="Arial"/>
                  <a:cs typeface="Arial"/>
                </a:rPr>
                <a:t> Todd-Brown</a:t>
              </a:r>
            </a:p>
            <a:p>
              <a:pPr>
                <a:lnSpc>
                  <a:spcPct val="110000"/>
                </a:lnSpc>
              </a:pPr>
              <a:r>
                <a:rPr lang="en-US" sz="2400" dirty="0">
                  <a:solidFill>
                    <a:srgbClr val="707276"/>
                  </a:solidFill>
                  <a:latin typeface="Arial"/>
                  <a:cs typeface="Arial"/>
                </a:rPr>
                <a:t>(509) 371-6547</a:t>
              </a:r>
            </a:p>
            <a:p>
              <a:pPr>
                <a:lnSpc>
                  <a:spcPct val="110000"/>
                </a:lnSpc>
              </a:pPr>
              <a:r>
                <a:rPr lang="en-US" sz="2400" dirty="0">
                  <a:solidFill>
                    <a:srgbClr val="707276"/>
                  </a:solidFill>
                  <a:latin typeface="Arial"/>
                  <a:cs typeface="Arial"/>
                  <a:hlinkClick r:id="rId4"/>
                </a:rPr>
                <a:t>Katherine.Todd-Brown@pnnl.gov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smtClean="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800100" y="4419600"/>
            <a:ext cx="19659600" cy="1107996"/>
          </a:xfrm>
          <a:prstGeom prst="rect">
            <a:avLst/>
          </a:prstGeom>
          <a:noFill/>
        </p:spPr>
        <p:txBody>
          <a:bodyPr wrap="square" rtlCol="0">
            <a:spAutoFit/>
          </a:bodyPr>
          <a:lstStyle/>
          <a:p>
            <a:pPr algn="ctr"/>
            <a:r>
              <a:rPr lang="en-US" sz="6600" b="1" dirty="0"/>
              <a:t>A Hands on Introduction to </a:t>
            </a:r>
            <a:r>
              <a:rPr lang="en-US" sz="6600" b="1" dirty="0" smtClean="0"/>
              <a:t>R</a:t>
            </a:r>
            <a:endParaRPr lang="en-US" sz="7200" dirty="0"/>
          </a:p>
        </p:txBody>
      </p:sp>
      <p:sp>
        <p:nvSpPr>
          <p:cNvPr id="10" name="TextBox 9"/>
          <p:cNvSpPr txBox="1"/>
          <p:nvPr/>
        </p:nvSpPr>
        <p:spPr>
          <a:xfrm>
            <a:off x="914400" y="5912264"/>
            <a:ext cx="19431000" cy="9633406"/>
          </a:xfrm>
          <a:prstGeom prst="rect">
            <a:avLst/>
          </a:prstGeom>
          <a:noFill/>
        </p:spPr>
        <p:txBody>
          <a:bodyPr wrap="square" rtlCol="0">
            <a:spAutoFit/>
          </a:bodyPr>
          <a:lstStyle/>
          <a:p>
            <a:r>
              <a:rPr lang="en-US" dirty="0" smtClean="0"/>
              <a:t>Ever wanted to know what this whole ‘R’ thing was about? In </a:t>
            </a:r>
            <a:r>
              <a:rPr lang="en-US" dirty="0"/>
              <a:t>this </a:t>
            </a:r>
            <a:r>
              <a:rPr lang="en-US" dirty="0" smtClean="0"/>
              <a:t>workshop, we will cover reading in data files, basic summary statistics and visualization using R. </a:t>
            </a:r>
            <a:r>
              <a:rPr lang="en-US" dirty="0"/>
              <a:t>S</a:t>
            </a:r>
            <a:r>
              <a:rPr lang="en-US" dirty="0" smtClean="0"/>
              <a:t>hort </a:t>
            </a:r>
            <a:r>
              <a:rPr lang="en-US" dirty="0"/>
              <a:t>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a:t>
            </a:r>
            <a:r>
              <a:rPr lang="en-US" b="1" dirty="0"/>
              <a:t> </a:t>
            </a:r>
            <a:r>
              <a:rPr lang="en-US" b="1" dirty="0" smtClean="0">
                <a:hlinkClick r:id="rId5"/>
              </a:rPr>
              <a:t>https://ktoddbrown.github.io/2017-07-07-PNNL</a:t>
            </a:r>
            <a:r>
              <a:rPr lang="en-US" b="1" dirty="0" smtClean="0">
                <a:hlinkClick r:id="rId5"/>
              </a:rPr>
              <a:t>/</a:t>
            </a:r>
            <a:r>
              <a:rPr lang="en-US" b="1" dirty="0" smtClean="0"/>
              <a:t> </a:t>
            </a:r>
            <a:r>
              <a:rPr lang="en-US" dirty="0" smtClean="0"/>
              <a:t>This workshop is based on curriculum developed by Software and Data Carpentry, </a:t>
            </a:r>
            <a:r>
              <a:rPr lang="en-US" dirty="0"/>
              <a:t>a volunteer organization founded in 1998 whose goal is to make scientists more productive, and their work more reliable, by teaching them basic computing skills. </a:t>
            </a:r>
            <a:endParaRPr lang="en-US" b="1" dirty="0" smtClean="0"/>
          </a:p>
          <a:p>
            <a:endParaRPr lang="en-US" b="1" dirty="0" smtClean="0"/>
          </a:p>
          <a:p>
            <a:endParaRPr lang="en-US" dirty="0" smtClean="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6"/>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r>
              <a:rPr lang="en-US" dirty="0" smtClean="0"/>
              <a:t>.</a:t>
            </a:r>
          </a:p>
          <a:p>
            <a:pPr lvl="0"/>
            <a:endParaRPr lang="en-US" dirty="0"/>
          </a:p>
          <a:p>
            <a:r>
              <a:rPr lang="en-US" b="1" dirty="0"/>
              <a:t>Benefits:</a:t>
            </a:r>
            <a:endParaRPr lang="en-US" dirty="0"/>
          </a:p>
          <a:p>
            <a:pPr lvl="0"/>
            <a:r>
              <a:rPr lang="en-US" dirty="0" smtClean="0"/>
              <a:t>Teach </a:t>
            </a:r>
            <a:r>
              <a:rPr lang="en-US" dirty="0"/>
              <a:t>researchers basic concepts, skills, and tools for working with data so that they can </a:t>
            </a:r>
            <a:r>
              <a:rPr lang="en-US" dirty="0" smtClean="0"/>
              <a:t>get</a:t>
            </a:r>
          </a:p>
          <a:p>
            <a:pPr lvl="0"/>
            <a:r>
              <a:rPr lang="en-US" dirty="0" smtClean="0"/>
              <a:t>more </a:t>
            </a:r>
            <a:r>
              <a:rPr lang="en-US" dirty="0"/>
              <a:t>done in less time, and with less pain. The lessons were designed for those interested </a:t>
            </a:r>
            <a:endParaRPr lang="en-US" dirty="0" smtClean="0"/>
          </a:p>
          <a:p>
            <a:pPr lvl="0"/>
            <a:r>
              <a:rPr lang="en-US" dirty="0" smtClean="0"/>
              <a:t>in </a:t>
            </a:r>
            <a:r>
              <a:rPr lang="en-US" dirty="0"/>
              <a:t>working with </a:t>
            </a:r>
            <a:r>
              <a:rPr lang="en-US" dirty="0" smtClean="0"/>
              <a:t>data </a:t>
            </a:r>
            <a:r>
              <a:rPr lang="en-US" dirty="0"/>
              <a:t>in R.</a:t>
            </a:r>
          </a:p>
        </p:txBody>
      </p:sp>
      <p:sp>
        <p:nvSpPr>
          <p:cNvPr id="13" name="TextBox 12"/>
          <p:cNvSpPr txBox="1"/>
          <p:nvPr/>
        </p:nvSpPr>
        <p:spPr>
          <a:xfrm>
            <a:off x="914400" y="16535400"/>
            <a:ext cx="15392400" cy="7140416"/>
          </a:xfrm>
          <a:prstGeom prst="rect">
            <a:avLst/>
          </a:prstGeom>
          <a:noFill/>
        </p:spPr>
        <p:txBody>
          <a:bodyPr wrap="square" rtlCol="0">
            <a:spAutoFit/>
          </a:bodyPr>
          <a:lstStyle/>
          <a:p>
            <a:r>
              <a:rPr lang="en-US" sz="2800" b="1" dirty="0" smtClean="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smtClean="0"/>
              <a:t>Typically this material is part of a full </a:t>
            </a:r>
            <a:r>
              <a:rPr lang="en-US" sz="2800" i="1" dirty="0" smtClean="0"/>
              <a:t>two day </a:t>
            </a:r>
            <a:r>
              <a:rPr lang="en-US" sz="2800" i="1" dirty="0" smtClean="0"/>
              <a:t>workshop. This half-day workshop has been requested for those who can not attend the full workshop. Thus this material is already abbreviated and you are encouraged to attend the entire session.</a:t>
            </a:r>
            <a:endParaRPr lang="en-US" sz="2800" dirty="0"/>
          </a:p>
          <a:p>
            <a:r>
              <a:rPr lang="en-US" sz="2800" i="1" dirty="0"/>
              <a:t> </a:t>
            </a:r>
            <a:endParaRPr lang="en-US" sz="2800" dirty="0"/>
          </a:p>
          <a:p>
            <a:r>
              <a:rPr lang="en-US" sz="2800" b="1" dirty="0"/>
              <a:t>Q: </a:t>
            </a:r>
            <a:r>
              <a:rPr lang="en-US" sz="2800" b="1" dirty="0" smtClean="0"/>
              <a:t>Is this a funded workshop?</a:t>
            </a:r>
            <a:endParaRPr lang="en-US" sz="2800" dirty="0"/>
          </a:p>
          <a:p>
            <a:r>
              <a:rPr lang="en-US" sz="2800" b="1" dirty="0"/>
              <a:t>A: </a:t>
            </a:r>
            <a:r>
              <a:rPr lang="en-US" sz="2800" i="1" dirty="0" smtClean="0"/>
              <a:t>The cost of bringing this workshop to PNNL is being hosted by the CSA Division, however, you will need to cover your labor. Please work with your manager if funding is of concern.</a:t>
            </a:r>
          </a:p>
          <a:p>
            <a:r>
              <a:rPr lang="en-US" sz="2800" i="1" dirty="0"/>
              <a:t> </a:t>
            </a:r>
            <a:endParaRPr lang="en-US" sz="2800" dirty="0"/>
          </a:p>
          <a:p>
            <a:r>
              <a:rPr lang="en-US" sz="2800" b="1" dirty="0"/>
              <a:t>Q: Will there be a skype option? </a:t>
            </a:r>
            <a:endParaRPr lang="en-US" sz="2800" dirty="0"/>
          </a:p>
          <a:p>
            <a:r>
              <a:rPr lang="en-US" sz="2800" b="1" dirty="0"/>
              <a:t>A: </a:t>
            </a:r>
            <a:r>
              <a:rPr lang="en-US" sz="2800" i="1" dirty="0"/>
              <a:t>No, </a:t>
            </a:r>
            <a:r>
              <a:rPr lang="en-US" sz="2800" i="1" dirty="0" smtClean="0"/>
              <a:t>because to have the best learning experience your attendance in person is required.</a:t>
            </a:r>
            <a:endParaRPr lang="en-US" sz="2800" dirty="0"/>
          </a:p>
          <a:p>
            <a:r>
              <a:rPr lang="en-US" sz="2800" i="1" dirty="0"/>
              <a:t> </a:t>
            </a:r>
            <a:endParaRPr lang="en-US" sz="2800" dirty="0"/>
          </a:p>
          <a:p>
            <a:r>
              <a:rPr lang="en-US" sz="2800" b="1" dirty="0"/>
              <a:t>Q: I’m really interested but not available those dates, will you run this workshop again?</a:t>
            </a:r>
            <a:endParaRPr lang="en-US" sz="2800" dirty="0"/>
          </a:p>
          <a:p>
            <a:r>
              <a:rPr lang="en-US" sz="2800" b="1" dirty="0"/>
              <a:t>A: </a:t>
            </a:r>
            <a:r>
              <a:rPr lang="en-US" sz="2800" i="1" dirty="0" smtClean="0"/>
              <a:t>If </a:t>
            </a:r>
            <a:r>
              <a:rPr lang="en-US" sz="2800" i="1" dirty="0" smtClean="0"/>
              <a:t>you are unable to attend, please send us your feedback so we can gauge interest for running this in the future.</a:t>
            </a:r>
            <a:endParaRPr lang="en-US" sz="2800" dirty="0"/>
          </a:p>
        </p:txBody>
      </p:sp>
      <p:sp>
        <p:nvSpPr>
          <p:cNvPr id="14" name="TextBox 13"/>
          <p:cNvSpPr txBox="1"/>
          <p:nvPr/>
        </p:nvSpPr>
        <p:spPr>
          <a:xfrm>
            <a:off x="922564" y="15373052"/>
            <a:ext cx="15697200" cy="1523494"/>
          </a:xfrm>
          <a:prstGeom prst="rect">
            <a:avLst/>
          </a:prstGeom>
          <a:noFill/>
        </p:spPr>
        <p:txBody>
          <a:bodyPr wrap="square" rtlCol="0">
            <a:spAutoFit/>
          </a:bodyPr>
          <a:lstStyle/>
          <a:p>
            <a:r>
              <a:rPr lang="en-US" b="1" dirty="0"/>
              <a:t>Registration: </a:t>
            </a:r>
          </a:p>
          <a:p>
            <a:r>
              <a:rPr lang="en-US" b="1" dirty="0">
                <a:hlinkClick r:id="rId5"/>
              </a:rPr>
              <a:t>https://ktoddbrown.github.io</a:t>
            </a:r>
            <a:r>
              <a:rPr lang="en-US" b="1">
                <a:hlinkClick r:id="rId5"/>
              </a:rPr>
              <a:t>/2017-07-07-PNNL</a:t>
            </a:r>
            <a:endParaRPr lang="en-US" dirty="0" smtClean="0"/>
          </a:p>
          <a:p>
            <a:endParaRPr lang="en-US" dirty="0"/>
          </a:p>
        </p:txBody>
      </p:sp>
    </p:spTree>
    <p:extLst>
      <p:ext uri="{BB962C8B-B14F-4D97-AF65-F5344CB8AC3E}">
        <p14:creationId xmlns:p14="http://schemas.microsoft.com/office/powerpoint/2010/main" val="6292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3.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8503</TotalTime>
  <Words>487</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Todd-Brown, Katherine E</cp:lastModifiedBy>
  <cp:revision>45</cp:revision>
  <cp:lastPrinted>2015-10-13T18:03:49Z</cp:lastPrinted>
  <dcterms:created xsi:type="dcterms:W3CDTF">2012-11-30T02:20:55Z</dcterms:created>
  <dcterms:modified xsi:type="dcterms:W3CDTF">2017-06-30T18:07:36Z</dcterms:modified>
</cp:coreProperties>
</file>