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3"/>
  </p:notesMasterIdLst>
  <p:handoutMasterIdLst>
    <p:handoutMasterId r:id="rId44"/>
  </p:handoutMasterIdLst>
  <p:sldIdLst>
    <p:sldId id="476" r:id="rId3"/>
    <p:sldId id="477" r:id="rId4"/>
    <p:sldId id="404" r:id="rId5"/>
    <p:sldId id="478" r:id="rId6"/>
    <p:sldId id="452" r:id="rId7"/>
    <p:sldId id="453" r:id="rId8"/>
    <p:sldId id="479" r:id="rId9"/>
    <p:sldId id="455" r:id="rId10"/>
    <p:sldId id="489" r:id="rId11"/>
    <p:sldId id="488" r:id="rId12"/>
    <p:sldId id="490" r:id="rId13"/>
    <p:sldId id="458" r:id="rId14"/>
    <p:sldId id="491" r:id="rId15"/>
    <p:sldId id="459" r:id="rId16"/>
    <p:sldId id="460" r:id="rId17"/>
    <p:sldId id="461" r:id="rId18"/>
    <p:sldId id="462" r:id="rId19"/>
    <p:sldId id="494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80" r:id="rId28"/>
    <p:sldId id="471" r:id="rId29"/>
    <p:sldId id="472" r:id="rId30"/>
    <p:sldId id="481" r:id="rId31"/>
    <p:sldId id="475" r:id="rId32"/>
    <p:sldId id="495" r:id="rId33"/>
    <p:sldId id="474" r:id="rId34"/>
    <p:sldId id="492" r:id="rId35"/>
    <p:sldId id="493" r:id="rId36"/>
    <p:sldId id="487" r:id="rId37"/>
    <p:sldId id="482" r:id="rId38"/>
    <p:sldId id="496" r:id="rId39"/>
    <p:sldId id="497" r:id="rId40"/>
    <p:sldId id="485" r:id="rId41"/>
    <p:sldId id="486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6"/>
            <p14:sldId id="477"/>
            <p14:sldId id="404"/>
          </p14:sldIdLst>
        </p14:section>
        <p14:section name="Query Basics" id="{54083675-7767-4D3E-A81A-34053BCA503C}">
          <p14:sldIdLst>
            <p14:sldId id="478"/>
            <p14:sldId id="452"/>
            <p14:sldId id="453"/>
          </p14:sldIdLst>
        </p14:section>
        <p14:section name="Retrieving Data" id="{8C9B2028-B8F2-44DB-8E62-CCC941262FD0}">
          <p14:sldIdLst>
            <p14:sldId id="479"/>
            <p14:sldId id="455"/>
            <p14:sldId id="489"/>
            <p14:sldId id="488"/>
            <p14:sldId id="490"/>
            <p14:sldId id="458"/>
            <p14:sldId id="491"/>
            <p14:sldId id="459"/>
            <p14:sldId id="460"/>
            <p14:sldId id="461"/>
            <p14:sldId id="462"/>
            <p14:sldId id="494"/>
            <p14:sldId id="463"/>
            <p14:sldId id="464"/>
            <p14:sldId id="465"/>
            <p14:sldId id="466"/>
            <p14:sldId id="467"/>
            <p14:sldId id="468"/>
            <p14:sldId id="469"/>
          </p14:sldIdLst>
        </p14:section>
        <p14:section name="Writing Data" id="{A8DE8DEC-D481-4F4E-AD76-C7F7EB860802}">
          <p14:sldIdLst>
            <p14:sldId id="480"/>
            <p14:sldId id="471"/>
            <p14:sldId id="472"/>
          </p14:sldIdLst>
        </p14:section>
        <p14:section name="Updating and Deleting" id="{98F96385-65F2-4689-BF84-EC8DFAD50B98}">
          <p14:sldIdLst>
            <p14:sldId id="481"/>
            <p14:sldId id="475"/>
            <p14:sldId id="495"/>
            <p14:sldId id="474"/>
            <p14:sldId id="492"/>
            <p14:sldId id="493"/>
          </p14:sldIdLst>
        </p14:section>
        <p14:section name="Conclusion" id="{10E03AB1-9AA8-4E86-9A64-D741901E50A2}">
          <p14:sldIdLst>
            <p14:sldId id="487"/>
            <p14:sldId id="482"/>
            <p14:sldId id="496"/>
            <p14:sldId id="497"/>
            <p14:sldId id="485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5F7"/>
    <a:srgbClr val="000000"/>
    <a:srgbClr val="FFA72A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3979" autoAdjust="0"/>
  </p:normalViewPr>
  <p:slideViewPr>
    <p:cSldViewPr>
      <p:cViewPr varScale="1">
        <p:scale>
          <a:sx n="100" d="100"/>
          <a:sy n="100" d="100"/>
        </p:scale>
        <p:origin x="108" y="21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7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15-May-19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15-May-19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23F4482-E835-4D6D-A703-2ECE310B629A}" type="slidenum">
              <a:rPr lang="en-US"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Capabilities of SQL </a:t>
            </a:r>
            <a:r>
              <a:rPr lang="en-US" b="1" dirty="0">
                <a:latin typeface="Courier New" panose="02070309020205020404" pitchFamily="49" charset="0"/>
              </a:rPr>
              <a:t>SELECT</a:t>
            </a:r>
            <a:r>
              <a:rPr lang="en-US" b="1" dirty="0"/>
              <a:t> Statements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retrieves information from the database. Using a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statement, you can do the following: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Projection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projection capability in SQL to choose the columns in a table that you want returned by your query. You can choose as few or as many columns of the table as you require. 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Selection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selection capability in SQL to choose the rows in a table that you want returned by a query. You can use various criteria to restrict the rows that you see.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Joining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join capability in SQL to bring together data that is stored in different tables by creating a link between them. You learn more about joins in a later lesson.</a:t>
            </a:r>
            <a:r>
              <a:rPr lang="en-US" b="1" dirty="0"/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6025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EC52957-6182-4E9B-A2CC-870C5CF9040D}" type="slidenum">
              <a:rPr lang="en-US"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Concatenation Operator</a:t>
            </a:r>
          </a:p>
          <a:p>
            <a:pPr lvl="1"/>
            <a:r>
              <a:rPr lang="en-US" dirty="0"/>
              <a:t>You can link columns to other columns, arithmetic expressions, or constant values to create a character expression by using the </a:t>
            </a:r>
            <a:r>
              <a:rPr lang="en-US" dirty="0">
                <a:solidFill>
                  <a:srgbClr val="FC0128"/>
                </a:solidFill>
              </a:rPr>
              <a:t>concatenation operator</a:t>
            </a:r>
            <a:r>
              <a:rPr lang="en-US" dirty="0"/>
              <a:t> (+). Columns on either side of the operator are combined to make a single output column.</a:t>
            </a:r>
          </a:p>
          <a:p>
            <a:pPr lvl="1"/>
            <a:r>
              <a:rPr lang="en-US" dirty="0"/>
              <a:t>In the example, </a:t>
            </a:r>
            <a:r>
              <a:rPr lang="en-US" dirty="0">
                <a:latin typeface="Courier New" panose="02070309020205020404" pitchFamily="49" charset="0"/>
              </a:rPr>
              <a:t>FirstName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LastName</a:t>
            </a:r>
            <a:r>
              <a:rPr lang="en-US" dirty="0"/>
              <a:t> are concatenated, and they are given the alias </a:t>
            </a:r>
            <a:r>
              <a:rPr lang="en-US" dirty="0">
                <a:latin typeface="Courier New" panose="02070309020205020404" pitchFamily="49" charset="0"/>
              </a:rPr>
              <a:t>FullName</a:t>
            </a:r>
            <a:r>
              <a:rPr lang="en-US" dirty="0"/>
              <a:t>. Notice that the employee first name and last name are combined to make a single output column.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AS</a:t>
            </a:r>
            <a:r>
              <a:rPr lang="en-US" dirty="0"/>
              <a:t> keyword before the alias name makes 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clause easier to read.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267CD7-A18F-4980-AB6D-286E4AF98F86}" type="slidenum">
              <a:rPr lang="en-US"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FC0128"/>
                </a:solidFill>
              </a:rPr>
              <a:t>Character strings</a:t>
            </a:r>
            <a:r>
              <a:rPr lang="en-US" dirty="0"/>
              <a:t> and dates in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must be enclosed in single quotation marks (</a:t>
            </a:r>
            <a:r>
              <a:rPr lang="en-US" dirty="0">
                <a:latin typeface="Courier New" panose="02070309020205020404" pitchFamily="49" charset="0"/>
              </a:rPr>
              <a:t>''</a:t>
            </a:r>
            <a:r>
              <a:rPr lang="en-US" dirty="0"/>
              <a:t>). Number constants, however, should not be enclosed in single quotation marks.</a:t>
            </a:r>
            <a:endParaRPr lang="en-US" b="1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583E75-DA76-4813-B316-C64EF6206043}" type="slidenum">
              <a:rPr lang="en-US"/>
              <a:t>17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BETWEEN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can display rows based on a range of values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BETWEEN</a:t>
            </a:r>
            <a:r>
              <a:rPr lang="en-US" dirty="0">
                <a:solidFill>
                  <a:srgbClr val="FC0128"/>
                </a:solidFill>
              </a:rPr>
              <a:t> range condition</a:t>
            </a:r>
            <a:r>
              <a:rPr lang="en-US" dirty="0"/>
              <a:t>. The range that you specify contains a lower limit and an upper limit.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on the slide returns rows from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 for any employee whose base rate is between 40 and 50.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dirty="0"/>
              <a:t>Values specified with the </a:t>
            </a:r>
            <a:r>
              <a:rPr lang="en-US" dirty="0">
                <a:latin typeface="Courier New" panose="02070309020205020404" pitchFamily="49" charset="0"/>
              </a:rPr>
              <a:t>BETWEEN</a:t>
            </a:r>
            <a:r>
              <a:rPr lang="en-US" dirty="0"/>
              <a:t> condition are inclusive. You must specify the lower limit first.</a:t>
            </a:r>
          </a:p>
          <a:p>
            <a:endParaRPr lang="en-US" b="1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IN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To test for values in a specified set of values, use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</a:t>
            </a:r>
            <a:r>
              <a:rPr lang="en-US" dirty="0">
                <a:latin typeface="Courier New" panose="02070309020205020404" pitchFamily="49" charset="0"/>
              </a:rPr>
              <a:t>IN</a:t>
            </a:r>
            <a:r>
              <a:rPr lang="en-US" dirty="0"/>
              <a:t> condition is also known as the </a:t>
            </a:r>
            <a:r>
              <a:rPr lang="en-US" i="1" dirty="0"/>
              <a:t>membership condition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LIKE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may not always know the exact value to search for. You can select rows that match a character pattern by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LIKE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character pattern-matching operation is referred to as a </a:t>
            </a:r>
            <a:r>
              <a:rPr lang="en-US" i="1" dirty="0">
                <a:solidFill>
                  <a:srgbClr val="FC0128"/>
                </a:solidFill>
              </a:rPr>
              <a:t>wildcard </a:t>
            </a:r>
            <a:r>
              <a:rPr lang="en-US" dirty="0">
                <a:solidFill>
                  <a:srgbClr val="FC0128"/>
                </a:solidFill>
              </a:rPr>
              <a:t>search</a:t>
            </a:r>
            <a:r>
              <a:rPr lang="en-US" dirty="0"/>
              <a:t>. Two symbols can be used to construct the search string. </a:t>
            </a:r>
          </a:p>
          <a:p>
            <a:r>
              <a:rPr lang="en-US" dirty="0"/>
              <a:t>	Search conditions can contain either literal characters or numbers: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%</a:t>
            </a:r>
            <a:r>
              <a:rPr lang="en-US" dirty="0"/>
              <a:t> denotes zero or many characters.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_</a:t>
            </a:r>
            <a:r>
              <a:rPr lang="en-US" dirty="0"/>
              <a:t> denotes one character.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C00336-F467-488C-BA9A-FF63DD7FC134}" type="slidenum">
              <a:rPr lang="en-US"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Null Values</a:t>
            </a:r>
          </a:p>
          <a:p>
            <a:pPr lvl="1"/>
            <a:r>
              <a:rPr lang="en-US" dirty="0"/>
              <a:t>If a row lacks the data value for a particular column, that value is said to be </a:t>
            </a:r>
            <a:r>
              <a:rPr lang="en-US" i="1" dirty="0"/>
              <a:t>null</a:t>
            </a:r>
            <a:r>
              <a:rPr lang="en-US" dirty="0"/>
              <a:t>, or to contain a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null is a value that is unavailable, unassigned, unknown, or inapplicable. A null is not the same as zero or a space. Zero is a number, and a space is a character. </a:t>
            </a:r>
          </a:p>
          <a:p>
            <a:pPr lvl="1"/>
            <a:r>
              <a:rPr lang="en-US" dirty="0"/>
              <a:t>Columns of any data type can contain nulls. However, some constraints, </a:t>
            </a:r>
            <a:r>
              <a:rPr lang="en-US" dirty="0">
                <a:latin typeface="Courier New" panose="02070309020205020404" pitchFamily="49" charset="0"/>
              </a:rPr>
              <a:t>NOT NULL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PRIMARY KEY</a:t>
            </a:r>
            <a:r>
              <a:rPr lang="en-US" dirty="0"/>
              <a:t>, prevent nulls from being used in the column. </a:t>
            </a:r>
          </a:p>
          <a:p>
            <a:pPr lvl="1"/>
            <a:r>
              <a:rPr lang="en-US" dirty="0"/>
              <a:t>In the </a:t>
            </a:r>
            <a:r>
              <a:rPr lang="en-US" dirty="0">
                <a:latin typeface="Courier New" panose="02070309020205020404" pitchFamily="49" charset="0"/>
              </a:rPr>
              <a:t>ManagerID</a:t>
            </a:r>
            <a:r>
              <a:rPr lang="en-US" dirty="0"/>
              <a:t> column in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table, notice that managers (like Sanchez) have no ManagerID. </a:t>
            </a:r>
          </a:p>
          <a:p>
            <a:pPr lvl="1"/>
            <a:r>
              <a:rPr lang="en-US" dirty="0"/>
              <a:t>If any column value in an arithmetic expression is null, the result is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For example, if you attempt to perform division with zero, you get an error. However, if you divide a number by null, the result is a null or unknown. 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D25F89-D88C-455F-8A69-83D987A61408}" type="slidenum">
              <a:rPr lang="en-US"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ORDER BY</a:t>
            </a:r>
            <a:r>
              <a:rPr lang="en-US" b="1" dirty="0"/>
              <a:t> Clause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</a:rPr>
              <a:t>order of rows</a:t>
            </a:r>
            <a:r>
              <a:rPr lang="en-US" dirty="0"/>
              <a:t> returned in a query result is undefined.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ORDER BY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can be used to sort the rows. If you use the </a:t>
            </a:r>
            <a:r>
              <a:rPr lang="en-US" dirty="0">
                <a:latin typeface="Courier New" panose="02070309020205020404" pitchFamily="49" charset="0"/>
              </a:rPr>
              <a:t>ORDER BY</a:t>
            </a:r>
            <a:r>
              <a:rPr lang="en-US" dirty="0"/>
              <a:t> clause, it must be the last clause of the SQL statement. You can specify an expression, or an alias, or column position as the sort condition. 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870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6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8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2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6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8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2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/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65" indent="0">
              <a:buNone/>
              <a:defRPr sz="3730"/>
            </a:lvl2pPr>
            <a:lvl3pPr marL="1218565" indent="0">
              <a:buNone/>
              <a:defRPr sz="3200"/>
            </a:lvl3pPr>
            <a:lvl4pPr marL="1827530" indent="0">
              <a:buNone/>
              <a:defRPr sz="2665"/>
            </a:lvl4pPr>
            <a:lvl5pPr marL="2437130" indent="0">
              <a:buNone/>
              <a:defRPr sz="2665"/>
            </a:lvl5pPr>
            <a:lvl6pPr marL="3046095" indent="0">
              <a:buNone/>
              <a:defRPr sz="2665"/>
            </a:lvl6pPr>
            <a:lvl7pPr marL="3655060" indent="0">
              <a:buNone/>
              <a:defRPr sz="2665"/>
            </a:lvl7pPr>
            <a:lvl8pPr marL="4264660" indent="0">
              <a:buNone/>
              <a:defRPr sz="2665"/>
            </a:lvl8pPr>
            <a:lvl9pPr marL="4873625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15-May-19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765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sz="8795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5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15-May-19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800"/>
            </a:lvl1pPr>
            <a:lvl2pPr marL="989965" marR="0" indent="-381000" algn="l" defTabSz="121793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89965" marR="0" lvl="1" indent="-381000" algn="l" defTabSz="121793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/>
            </a:pPr>
            <a:r>
              <a:rPr kumimoji="0" lang="en-US" sz="2900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900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89965" marR="0" lvl="1" indent="-381000" algn="l" defTabSz="121793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pic>
        <p:nvPicPr>
          <p:cNvPr id="14" name="Picture 4">
            <a:hlinkClick r:id="rId7" tooltip="Software University @ Facebook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3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15-May-19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5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85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15-May-19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15-May-19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5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4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26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15-May-19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15-May-19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15-May-19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69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15-May-19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31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5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2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71882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5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15-May-19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/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15-May-19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15-May-19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noAutofit/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t>15-May-19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8965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15-May-19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t>15-May-19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793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10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48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295" indent="-3048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895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860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60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425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3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06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6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62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15-May-19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636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31#0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31#0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31#1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31#1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731#4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731#3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31#3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731#2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731#5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31#5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63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5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9.png"/><Relationship Id="rId22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7.gi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Create, Retrieve, Update, </a:t>
            </a:r>
            <a:r>
              <a:rPr lang="en-US" dirty="0" smtClean="0"/>
              <a:t>Delete - using </a:t>
            </a:r>
            <a:r>
              <a:rPr lang="en-US" dirty="0"/>
              <a:t>SQL queries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CRUD in MySQL Server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softuni.bg</a:t>
            </a:r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70972" y="4867791"/>
            <a:ext cx="2950749" cy="524815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t>1</a:t>
            </a:fld>
            <a:endParaRPr lang="en-US" dirty="0"/>
          </a:p>
        </p:txBody>
      </p:sp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02" y="2246170"/>
            <a:ext cx="2362268" cy="2220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45" y="3442178"/>
            <a:ext cx="1743249" cy="1567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Write a query to </a:t>
            </a:r>
            <a:r>
              <a:rPr lang="en-GB" b="1" dirty="0">
                <a:solidFill>
                  <a:schemeClr val="bg1"/>
                </a:solidFill>
              </a:rPr>
              <a:t>select</a:t>
            </a:r>
            <a:r>
              <a:rPr lang="en-GB" dirty="0"/>
              <a:t> all </a:t>
            </a:r>
            <a:r>
              <a:rPr lang="en-GB" dirty="0" smtClean="0"/>
              <a:t>employees</a:t>
            </a:r>
            <a:r>
              <a:rPr lang="en-US" dirty="0"/>
              <a:t> </a:t>
            </a:r>
            <a:r>
              <a:rPr lang="en-US" dirty="0" smtClean="0"/>
              <a:t>from "hospital" database</a:t>
            </a:r>
            <a:endParaRPr lang="en-GB" dirty="0" smtClean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b="1" dirty="0" smtClean="0">
                <a:solidFill>
                  <a:schemeClr val="bg1"/>
                </a:solidFill>
              </a:rPr>
              <a:t>etrieve</a:t>
            </a:r>
            <a:r>
              <a:rPr lang="en-GB" dirty="0" smtClean="0"/>
              <a:t> </a:t>
            </a:r>
            <a:r>
              <a:rPr lang="en-GB" dirty="0"/>
              <a:t>information about their </a:t>
            </a:r>
            <a:r>
              <a:rPr lang="en-GB" b="1" dirty="0"/>
              <a:t>id</a:t>
            </a:r>
            <a:r>
              <a:rPr lang="en-GB" dirty="0"/>
              <a:t>, </a:t>
            </a:r>
            <a:r>
              <a:rPr lang="en-GB" b="1" dirty="0"/>
              <a:t>first_name, last_name</a:t>
            </a:r>
            <a:r>
              <a:rPr lang="en-GB" dirty="0"/>
              <a:t> and </a:t>
            </a:r>
            <a:r>
              <a:rPr lang="en-GB" b="1" dirty="0" smtClean="0"/>
              <a:t>job_title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</a:t>
            </a:r>
            <a:r>
              <a:rPr lang="en-GB" b="1" dirty="0" smtClean="0">
                <a:solidFill>
                  <a:schemeClr val="bg1"/>
                </a:solidFill>
              </a:rPr>
              <a:t>rdered</a:t>
            </a:r>
            <a:r>
              <a:rPr lang="en-GB" b="1" dirty="0" smtClean="0"/>
              <a:t> </a:t>
            </a:r>
            <a:r>
              <a:rPr lang="en-GB" dirty="0"/>
              <a:t>by </a:t>
            </a:r>
            <a:r>
              <a:rPr lang="en-GB" dirty="0" smtClean="0"/>
              <a:t>id</a:t>
            </a:r>
          </a:p>
          <a:p>
            <a:pPr>
              <a:buClr>
                <a:schemeClr val="tx1"/>
              </a:buClr>
            </a:pPr>
            <a:r>
              <a:rPr lang="en-US" dirty="0"/>
              <a:t>Note: Query </a:t>
            </a:r>
            <a:r>
              <a:rPr lang="en-US" b="1" noProof="1">
                <a:solidFill>
                  <a:schemeClr val="bg1"/>
                </a:solidFill>
              </a:rPr>
              <a:t>Hospital</a:t>
            </a:r>
            <a:r>
              <a:rPr lang="en-US" dirty="0"/>
              <a:t> database</a:t>
            </a:r>
          </a:p>
          <a:p>
            <a:pPr>
              <a:buClr>
                <a:schemeClr val="tx1"/>
              </a:buClr>
            </a:pPr>
            <a:endParaRPr lang="en-GB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GB" dirty="0"/>
              <a:t>Select Employee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01971"/>
              </p:ext>
            </p:extLst>
          </p:nvPr>
        </p:nvGraphicFramePr>
        <p:xfrm>
          <a:off x="2086756" y="4444968"/>
          <a:ext cx="8046720" cy="1962912"/>
        </p:xfrm>
        <a:graphic>
          <a:graphicData uri="http://schemas.openxmlformats.org/drawingml/2006/table">
            <a:tbl>
              <a:tblPr/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Therapist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Acupuncturist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Technician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2"/>
              </a:rPr>
              <a:t>https://judge.softuni.bg/Contests/Practice/Index/731#0</a:t>
            </a:r>
            <a:endParaRPr lang="en-US" dirty="0">
              <a:solidFill>
                <a:srgbClr val="FFA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23" y="1205824"/>
            <a:ext cx="10958580" cy="16498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SELECT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id, first_name, last_name, job_title </a:t>
            </a:r>
          </a:p>
          <a:p>
            <a:r>
              <a:rPr lang="en-US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employees</a:t>
            </a:r>
          </a:p>
          <a:p>
            <a:r>
              <a:rPr lang="en-US" dirty="0">
                <a:solidFill>
                  <a:schemeClr val="bg1"/>
                </a:solidFill>
              </a:rPr>
              <a:t>ORDER BY </a:t>
            </a:r>
            <a:r>
              <a:rPr lang="en-US" dirty="0">
                <a:solidFill>
                  <a:schemeClr val="tx1"/>
                </a:solidFill>
              </a:rPr>
              <a:t>id;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GB" dirty="0"/>
              <a:t>Select Employee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878252" y="1299226"/>
            <a:ext cx="2514600" cy="600968"/>
          </a:xfrm>
          <a:prstGeom prst="wedgeRoundRectCallout">
            <a:avLst>
              <a:gd name="adj1" fmla="val -83028"/>
              <a:gd name="adj2" fmla="val -1911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</a:t>
            </a:r>
            <a:r>
              <a:rPr lang="en-US" sz="2800" noProof="1" smtClean="0">
                <a:solidFill>
                  <a:schemeClr val="bg2"/>
                </a:solidFill>
              </a:rPr>
              <a:t>columns</a:t>
            </a:r>
            <a:endParaRPr lang="en-US" sz="2800" noProof="1">
              <a:solidFill>
                <a:schemeClr val="bg2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889759" y="1321074"/>
            <a:ext cx="6109653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4118292" y="2332969"/>
            <a:ext cx="2514600" cy="600968"/>
          </a:xfrm>
          <a:prstGeom prst="wedgeRoundRectCallout">
            <a:avLst>
              <a:gd name="adj1" fmla="val -84240"/>
              <a:gd name="adj2" fmla="val -10270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>
                <a:solidFill>
                  <a:schemeClr val="bg2"/>
                </a:solidFill>
              </a:rPr>
              <a:t>Table name</a:t>
            </a:r>
            <a:endParaRPr lang="en-US" sz="2800" noProof="1">
              <a:solidFill>
                <a:schemeClr val="bg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539194" y="1859554"/>
            <a:ext cx="1608862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6"/>
          <p:cNvSpPr txBox="1"/>
          <p:nvPr/>
        </p:nvSpPr>
        <p:spPr>
          <a:xfrm>
            <a:off x="623695" y="3712521"/>
            <a:ext cx="1095858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793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e.id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'No.',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e.first_name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'First_Name</a:t>
            </a:r>
            <a:r>
              <a:rPr lang="en-US" dirty="0" smtClean="0">
                <a:solidFill>
                  <a:schemeClr val="tx1"/>
                </a:solidFill>
              </a:rPr>
              <a:t>',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e.last_name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'Last_Name</a:t>
            </a:r>
            <a:r>
              <a:rPr lang="en-US" dirty="0" smtClean="0">
                <a:solidFill>
                  <a:schemeClr val="tx1"/>
                </a:solidFill>
              </a:rPr>
              <a:t>',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e.job_title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'Job_Title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FROM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employees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>
                <a:solidFill>
                  <a:schemeClr val="bg1"/>
                </a:solidFill>
              </a:rPr>
              <a:t>ORDER BY</a:t>
            </a:r>
            <a:r>
              <a:rPr lang="en-US" dirty="0">
                <a:solidFill>
                  <a:schemeClr val="tx1"/>
                </a:solidFill>
              </a:rPr>
              <a:t> id;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476" y="2993375"/>
            <a:ext cx="11815018" cy="6502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Aliases</a:t>
            </a:r>
            <a:r>
              <a:rPr lang="en-US" sz="3600" dirty="0"/>
              <a:t> rename a table or a column </a:t>
            </a:r>
            <a:r>
              <a:rPr lang="en-US" sz="3600" dirty="0" smtClean="0"/>
              <a:t>heading:</a:t>
            </a:r>
            <a:endParaRPr lang="en-US" dirty="0" smtClean="0"/>
          </a:p>
        </p:txBody>
      </p:sp>
      <p:sp>
        <p:nvSpPr>
          <p:cNvPr id="14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2"/>
              </a:rPr>
              <a:t>https://judge.softuni.bg/Contests/Practice/Index/731#0</a:t>
            </a:r>
            <a:endParaRPr lang="en-US" dirty="0">
              <a:solidFill>
                <a:srgbClr val="FFA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01925" y="1143000"/>
            <a:ext cx="12086900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You can concatenate column names or strings using the </a:t>
            </a:r>
            <a:r>
              <a:rPr lang="en-US" sz="3000" b="1" dirty="0" smtClean="0">
                <a:solidFill>
                  <a:schemeClr val="bg1"/>
                </a:solidFill>
              </a:rPr>
              <a:t>concat() </a:t>
            </a:r>
            <a:r>
              <a:rPr lang="en-US" sz="3000" dirty="0" smtClean="0"/>
              <a:t>function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</a:t>
            </a:r>
            <a:r>
              <a:rPr lang="en-US" sz="3000" b="1" dirty="0" smtClean="0">
                <a:solidFill>
                  <a:schemeClr val="bg1"/>
                </a:solidFill>
              </a:rPr>
              <a:t>oncat() </a:t>
            </a:r>
            <a:r>
              <a:rPr lang="en-US" sz="3000" dirty="0" smtClean="0"/>
              <a:t>- </a:t>
            </a:r>
            <a:r>
              <a:rPr lang="en-US" sz="3000" dirty="0"/>
              <a:t>r</a:t>
            </a:r>
            <a:r>
              <a:rPr lang="en-US" sz="3000" dirty="0" smtClean="0"/>
              <a:t>eturns </a:t>
            </a:r>
            <a:r>
              <a:rPr lang="en-US" sz="3000" dirty="0"/>
              <a:t>the string that results from concatenating the </a:t>
            </a:r>
            <a:endParaRPr lang="en-US" sz="3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 smtClean="0"/>
              <a:t>arguments</a:t>
            </a:r>
            <a:r>
              <a:rPr lang="en-US" sz="3000" dirty="0"/>
              <a:t>.</a:t>
            </a:r>
            <a:r>
              <a:rPr lang="en-US" dirty="0"/>
              <a:t> 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700" dirty="0"/>
              <a:t>String literals are enclosed in [</a:t>
            </a:r>
            <a:r>
              <a:rPr lang="en-US" sz="2800" b="1" noProof="1">
                <a:solidFill>
                  <a:srgbClr val="FFA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700" dirty="0"/>
              <a:t>](</a:t>
            </a:r>
            <a:r>
              <a:rPr lang="en-US" sz="2700" b="1" dirty="0">
                <a:solidFill>
                  <a:srgbClr val="FFA72A"/>
                </a:solidFill>
              </a:rPr>
              <a:t>single</a:t>
            </a:r>
            <a:r>
              <a:rPr lang="en-US" sz="2700" dirty="0">
                <a:solidFill>
                  <a:schemeClr val="accent1"/>
                </a:solidFill>
              </a:rPr>
              <a:t> </a:t>
            </a:r>
            <a:r>
              <a:rPr lang="en-US" sz="2700" b="1" dirty="0">
                <a:solidFill>
                  <a:srgbClr val="FFA72A"/>
                </a:solidFill>
              </a:rPr>
              <a:t>quotes</a:t>
            </a:r>
            <a:r>
              <a:rPr lang="en-US" sz="27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700" dirty="0"/>
              <a:t>Table and column names containing special symbols use </a:t>
            </a:r>
            <a:r>
              <a:rPr lang="en-US" sz="2700" dirty="0">
                <a:solidFill>
                  <a:schemeClr val="accent1"/>
                </a:solidFill>
              </a:rPr>
              <a:t> </a:t>
            </a:r>
            <a:r>
              <a:rPr lang="en-US" sz="2700" dirty="0"/>
              <a:t>[</a:t>
            </a:r>
            <a:r>
              <a:rPr lang="en-US" sz="2700" b="1" dirty="0">
                <a:solidFill>
                  <a:srgbClr val="FFA72A"/>
                </a:solidFill>
              </a:rPr>
              <a:t>`</a:t>
            </a:r>
            <a:r>
              <a:rPr lang="en-US" sz="2700" dirty="0"/>
              <a:t>]</a:t>
            </a:r>
            <a:r>
              <a:rPr lang="en-US" sz="2700" dirty="0">
                <a:solidFill>
                  <a:schemeClr val="accent1"/>
                </a:solidFill>
              </a:rPr>
              <a:t> </a:t>
            </a:r>
            <a:r>
              <a:rPr lang="en-US" sz="2700" dirty="0"/>
              <a:t>(</a:t>
            </a:r>
            <a:r>
              <a:rPr lang="en-US" sz="2700" b="1" dirty="0">
                <a:solidFill>
                  <a:srgbClr val="FFA72A"/>
                </a:solidFill>
              </a:rPr>
              <a:t>backtick</a:t>
            </a:r>
            <a:r>
              <a:rPr lang="en-US" sz="2700" dirty="0"/>
              <a:t>)</a:t>
            </a:r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84212" y="4555125"/>
            <a:ext cx="108822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433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Another function of concatenation is </a:t>
            </a:r>
            <a:r>
              <a:rPr lang="en-US" b="1" dirty="0" smtClean="0">
                <a:solidFill>
                  <a:schemeClr val="bg1"/>
                </a:solidFill>
              </a:rPr>
              <a:t>concat_ws()</a:t>
            </a:r>
            <a:r>
              <a:rPr lang="bg-BG" dirty="0"/>
              <a:t> </a:t>
            </a:r>
            <a:r>
              <a:rPr lang="bg-BG" dirty="0" smtClean="0"/>
              <a:t>- </a:t>
            </a:r>
            <a:r>
              <a:rPr lang="en-US" dirty="0" smtClean="0"/>
              <a:t>stands </a:t>
            </a:r>
            <a:r>
              <a:rPr lang="en-US" dirty="0"/>
              <a:t>for </a:t>
            </a:r>
            <a:endParaRPr lang="en-US" dirty="0" smtClean="0"/>
          </a:p>
          <a:p>
            <a:pPr marL="0" indent="0">
              <a:buNone/>
            </a:pPr>
            <a:r>
              <a:rPr lang="bg-BG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oncatenate with </a:t>
            </a:r>
            <a:r>
              <a:rPr lang="en-US" b="1" dirty="0" smtClean="0">
                <a:solidFill>
                  <a:schemeClr val="bg1"/>
                </a:solidFill>
              </a:rPr>
              <a:t>separator</a:t>
            </a:r>
            <a:r>
              <a:rPr lang="en-US" dirty="0" smtClean="0"/>
              <a:t> </a:t>
            </a:r>
            <a:r>
              <a:rPr lang="en-US" dirty="0"/>
              <a:t>and is a special form of CONCAT</a:t>
            </a:r>
            <a:r>
              <a:rPr lang="en-US" dirty="0" smtClean="0"/>
              <a:t>().</a:t>
            </a:r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r>
              <a:rPr lang="en-US" dirty="0" smtClean="0"/>
              <a:t>Skip </a:t>
            </a:r>
            <a:r>
              <a:rPr lang="en-US" dirty="0"/>
              <a:t>any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after the separator argument.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1567" y="3429000"/>
            <a:ext cx="11280543" cy="209288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bg-BG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  <a:endParaRPr lang="en-US" sz="2600" b="1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AS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81070" y="3505200"/>
            <a:ext cx="56389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749308" y="2566151"/>
            <a:ext cx="2514600" cy="600968"/>
          </a:xfrm>
          <a:prstGeom prst="wedgeRoundRectCallout">
            <a:avLst>
              <a:gd name="adj1" fmla="val 79592"/>
              <a:gd name="adj2" fmla="val 10017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>
                <a:solidFill>
                  <a:schemeClr val="bg2"/>
                </a:solidFill>
              </a:rPr>
              <a:t>Separator</a:t>
            </a:r>
            <a:endParaRPr lang="en-US" sz="2800" noProof="1">
              <a:solidFill>
                <a:schemeClr val="bg2"/>
              </a:solidFill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6704012" y="2499844"/>
            <a:ext cx="2514600" cy="600968"/>
          </a:xfrm>
          <a:prstGeom prst="wedgeRoundRectCallout">
            <a:avLst>
              <a:gd name="adj1" fmla="val -65863"/>
              <a:gd name="adj2" fmla="val 11489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>
                <a:solidFill>
                  <a:schemeClr val="bg2"/>
                </a:solidFill>
              </a:rPr>
              <a:t>Arguments</a:t>
            </a:r>
            <a:endParaRPr lang="en-US" sz="2800" noProof="1">
              <a:solidFill>
                <a:schemeClr val="bg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887627" y="3505200"/>
            <a:ext cx="672062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information about all employees, listing their: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Job title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Salary</a:t>
            </a:r>
          </a:p>
          <a:p>
            <a:pPr lvl="1"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Use </a:t>
            </a: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to display first and last names as </a:t>
            </a:r>
            <a:r>
              <a:rPr lang="en-US" b="1" dirty="0">
                <a:solidFill>
                  <a:schemeClr val="bg1"/>
                </a:solidFill>
              </a:rPr>
              <a:t>one field</a:t>
            </a:r>
          </a:p>
          <a:p>
            <a:r>
              <a:rPr lang="en-US" dirty="0"/>
              <a:t>Note: Query </a:t>
            </a:r>
            <a:r>
              <a:rPr lang="en-US" b="1" noProof="1">
                <a:solidFill>
                  <a:schemeClr val="bg1"/>
                </a:solidFill>
              </a:rPr>
              <a:t>Hospital</a:t>
            </a:r>
            <a:r>
              <a:rPr lang="en-US" dirty="0"/>
              <a:t>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 dirty="0" smtClean="0"/>
              <a:t>S</a:t>
            </a:r>
            <a:r>
              <a:rPr lang="en-US" dirty="0"/>
              <a:t>elect Employees with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2"/>
              </a:rPr>
              <a:t>https://judge.softuni.bg/Contests/Practice/Index/731#1</a:t>
            </a:r>
            <a:endParaRPr lang="en-US" dirty="0">
              <a:solidFill>
                <a:srgbClr val="FFA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Select Employees with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2819400"/>
            <a:ext cx="11201400" cy="224676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) AS 	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salary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1000;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2741612" y="1752600"/>
            <a:ext cx="2439945" cy="646687"/>
          </a:xfrm>
          <a:prstGeom prst="wedgeRoundRectCallout">
            <a:avLst>
              <a:gd name="adj1" fmla="val -42577"/>
              <a:gd name="adj2" fmla="val 12375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Concatenation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8075612" y="3810000"/>
            <a:ext cx="2652151" cy="646687"/>
          </a:xfrm>
          <a:prstGeom prst="wedgeRoundRectCallout">
            <a:avLst>
              <a:gd name="adj1" fmla="val -86004"/>
              <a:gd name="adj2" fmla="val 1246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Column alias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2"/>
              </a:rPr>
              <a:t>https://judge.softuni.bg/Contests/Practice/Index/731#1</a:t>
            </a:r>
            <a:endParaRPr lang="en-US" dirty="0">
              <a:solidFill>
                <a:srgbClr val="FFA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2" y="1196124"/>
            <a:ext cx="11923859" cy="5525351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DISTINCT</a:t>
            </a:r>
            <a:r>
              <a:rPr lang="en-US" dirty="0"/>
              <a:t> to eliminate duplicate results</a:t>
            </a:r>
          </a:p>
          <a:p>
            <a:pPr>
              <a:spcBef>
                <a:spcPts val="7800"/>
              </a:spcBef>
            </a:pPr>
            <a:r>
              <a:rPr lang="en-US" dirty="0"/>
              <a:t>You can filter rows by specific conditions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</a:t>
            </a:r>
            <a:r>
              <a:rPr lang="en-US" dirty="0" smtClean="0"/>
              <a:t>clause</a:t>
            </a:r>
          </a:p>
          <a:p>
            <a:pPr>
              <a:lnSpc>
                <a:spcPct val="150000"/>
              </a:lnSpc>
              <a:spcBef>
                <a:spcPts val="9000"/>
              </a:spcBef>
            </a:pPr>
            <a:r>
              <a:rPr lang="en-US" dirty="0" smtClean="0"/>
              <a:t>Other </a:t>
            </a:r>
            <a:r>
              <a:rPr lang="en-US" b="1" dirty="0">
                <a:solidFill>
                  <a:srgbClr val="FFA72A"/>
                </a:solidFill>
              </a:rPr>
              <a:t>logical operators </a:t>
            </a:r>
            <a:r>
              <a:rPr lang="en-US" dirty="0"/>
              <a:t>can be used for </a:t>
            </a:r>
            <a:r>
              <a:rPr lang="en-US" dirty="0" smtClean="0"/>
              <a:t>better </a:t>
            </a:r>
            <a:r>
              <a:rPr lang="en-US" dirty="0"/>
              <a:t>control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Selected Rows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2422412" y="3431061"/>
            <a:ext cx="7344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`department_id`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`department_id`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</p:txBody>
      </p:sp>
      <p:sp>
        <p:nvSpPr>
          <p:cNvPr id="511004" name="Rectangle 28"/>
          <p:cNvSpPr>
            <a:spLocks noChangeArrowheads="1"/>
          </p:cNvSpPr>
          <p:nvPr/>
        </p:nvSpPr>
        <p:spPr bwMode="auto">
          <a:xfrm>
            <a:off x="2422412" y="5413378"/>
            <a:ext cx="7344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`salary`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`salary`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20000;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422413" y="1828800"/>
            <a:ext cx="73440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`department_id`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`employees`;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1004" grpId="0" bldLvl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Conditions </a:t>
            </a:r>
            <a:r>
              <a:rPr lang="en-US" dirty="0" smtClean="0"/>
              <a:t>can </a:t>
            </a:r>
            <a:r>
              <a:rPr lang="en-US" dirty="0"/>
              <a:t>be combined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brackets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to specify a range: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US" dirty="0"/>
              <a:t>to specify a set of values: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Comparison Conditions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1522412" y="3588603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salary` FROM `employees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`salary`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22000;</a:t>
            </a:r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1522412" y="5341203"/>
            <a:ext cx="9144000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`first_name`,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(109, 3, 16);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2412" y="1836003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 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(`manager_id` = 3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`manager_id` = 4);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 animBg="1"/>
      <p:bldP spid="513029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query to </a:t>
            </a:r>
            <a:r>
              <a:rPr lang="en-GB" sz="3200" b="1" dirty="0">
                <a:solidFill>
                  <a:schemeClr val="bg1"/>
                </a:solidFill>
              </a:rPr>
              <a:t>retrieve</a:t>
            </a:r>
            <a:r>
              <a:rPr lang="en-GB" sz="3200" dirty="0"/>
              <a:t> information about </a:t>
            </a:r>
            <a:r>
              <a:rPr lang="en-GB" sz="3200" dirty="0" smtClean="0"/>
              <a:t>employees</a:t>
            </a:r>
            <a:r>
              <a:rPr lang="en-US" sz="3200" dirty="0" smtClean="0"/>
              <a:t>, order by id</a:t>
            </a:r>
            <a:endParaRPr lang="en-GB" sz="3200" dirty="0" smtClean="0"/>
          </a:p>
          <a:p>
            <a:pPr lvl="1"/>
            <a:r>
              <a:rPr lang="en-GB" sz="3200" dirty="0"/>
              <a:t>who are in </a:t>
            </a:r>
            <a:r>
              <a:rPr lang="en-GB" sz="3200" b="1" dirty="0"/>
              <a:t>department 4</a:t>
            </a:r>
            <a:r>
              <a:rPr lang="en-GB" sz="3200" dirty="0"/>
              <a:t> </a:t>
            </a:r>
            <a:endParaRPr lang="en-GB" sz="3200" dirty="0" smtClean="0"/>
          </a:p>
          <a:p>
            <a:pPr lvl="1"/>
            <a:r>
              <a:rPr lang="en-GB" sz="3200" dirty="0"/>
              <a:t>have salary </a:t>
            </a:r>
            <a:r>
              <a:rPr lang="en-GB" sz="3200" b="1" dirty="0"/>
              <a:t>higher or equal to </a:t>
            </a:r>
            <a:r>
              <a:rPr lang="en-GB" sz="3200" b="1" dirty="0" smtClean="0"/>
              <a:t>1600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</a:t>
            </a:r>
            <a:r>
              <a:rPr lang="en-GB" dirty="0"/>
              <a:t>Select Employees by Multiple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128" y="3274869"/>
            <a:ext cx="7687342" cy="956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 Placeholder 6"/>
          <p:cNvSpPr txBox="1"/>
          <p:nvPr/>
        </p:nvSpPr>
        <p:spPr>
          <a:xfrm>
            <a:off x="615123" y="5132758"/>
            <a:ext cx="1095858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3200" b="1" noProof="1" smtClean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989965" indent="-3810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800" dirty="0"/>
              <a:t>SELECT </a:t>
            </a:r>
            <a:r>
              <a:rPr lang="en-US" sz="2800" dirty="0">
                <a:solidFill>
                  <a:schemeClr val="tx1"/>
                </a:solidFill>
              </a:rPr>
              <a:t>*</a:t>
            </a:r>
            <a:r>
              <a:rPr lang="en-US" sz="2800" dirty="0"/>
              <a:t> FROM </a:t>
            </a:r>
            <a:r>
              <a:rPr lang="en-US" sz="2800" dirty="0">
                <a:solidFill>
                  <a:schemeClr val="tx1"/>
                </a:solidFill>
              </a:rPr>
              <a:t>employees</a:t>
            </a:r>
            <a:r>
              <a:rPr lang="en-US" sz="2800" dirty="0"/>
              <a:t> AS </a:t>
            </a:r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bg-BG" sz="2800" dirty="0">
              <a:solidFill>
                <a:schemeClr val="tx1"/>
              </a:solidFill>
            </a:endParaRPr>
          </a:p>
          <a:p>
            <a:r>
              <a:rPr lang="en-US" sz="2800" dirty="0"/>
              <a:t>WHERE </a:t>
            </a:r>
            <a:r>
              <a:rPr lang="en-US" sz="2800" dirty="0">
                <a:solidFill>
                  <a:schemeClr val="tx1"/>
                </a:solidFill>
              </a:rPr>
              <a:t>e.department_id = 4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tx1"/>
                </a:solidFill>
              </a:rPr>
              <a:t>e.salary &gt;= 1600;</a:t>
            </a:r>
          </a:p>
        </p:txBody>
      </p:sp>
      <p:sp>
        <p:nvSpPr>
          <p:cNvPr id="8" name="Arrow: Down 6"/>
          <p:cNvSpPr/>
          <p:nvPr/>
        </p:nvSpPr>
        <p:spPr>
          <a:xfrm>
            <a:off x="5332412" y="4445629"/>
            <a:ext cx="914400" cy="5334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3"/>
              </a:rPr>
              <a:t>https://judge.softuni.bg/Contests/Practice/Index/731#4</a:t>
            </a:r>
            <a:endParaRPr lang="en-US" dirty="0">
              <a:solidFill>
                <a:srgbClr val="FFA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000" dirty="0"/>
              <a:t> is a special value that means missing value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Not the same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/>
              <a:t> or a blank space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Checking for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values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79250" y="4090998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379250" y="5417776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379250" y="2767731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74612" y="3472823"/>
            <a:ext cx="3188837" cy="523812"/>
          </a:xfrm>
          <a:prstGeom prst="wedgeRoundRectCallout">
            <a:avLst>
              <a:gd name="adj1" fmla="val 53769"/>
              <a:gd name="adj2" fmla="val 1959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This is always false!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15" y="1371603"/>
            <a:ext cx="8180332" cy="5181597"/>
          </a:xfrm>
        </p:spPr>
        <p:txBody>
          <a:bodyPr>
            <a:noAutofit/>
          </a:bodyPr>
          <a:lstStyle/>
          <a:p>
            <a:r>
              <a:rPr lang="en-US" sz="3600" dirty="0"/>
              <a:t>Query </a:t>
            </a:r>
            <a:r>
              <a:rPr lang="en-US" sz="3600" dirty="0" smtClean="0"/>
              <a:t>Basics</a:t>
            </a:r>
          </a:p>
          <a:p>
            <a:r>
              <a:rPr lang="en-US" sz="3600" dirty="0"/>
              <a:t>Retrieving </a:t>
            </a:r>
            <a:r>
              <a:rPr lang="en-US" sz="3600" dirty="0" smtClean="0"/>
              <a:t>Data</a:t>
            </a:r>
          </a:p>
          <a:p>
            <a:r>
              <a:rPr lang="en-US" sz="3600" dirty="0"/>
              <a:t>Writing Data in </a:t>
            </a:r>
            <a:r>
              <a:rPr lang="en-US" sz="3600" dirty="0" smtClean="0"/>
              <a:t>Tables</a:t>
            </a:r>
          </a:p>
          <a:p>
            <a:r>
              <a:rPr lang="en-US" sz="3600" dirty="0"/>
              <a:t>Modifying Existing Records</a:t>
            </a:r>
            <a:endParaRPr lang="en-US" sz="3600" dirty="0" smtClean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Sort rows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clause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/>
              <a:t>: ascending order, default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dirty="0"/>
              <a:t>: descending order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ORDER BY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 dirty="0"/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912812" y="3203138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`hire_date`;</a:t>
            </a:r>
          </a:p>
        </p:txBody>
      </p:sp>
      <p:graphicFrame>
        <p:nvGraphicFramePr>
          <p:cNvPr id="5171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04389"/>
              </p:ext>
            </p:extLst>
          </p:nvPr>
        </p:nvGraphicFramePr>
        <p:xfrm>
          <a:off x="7557461" y="2070604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1998-07-31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1999-02-26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Tamburello</a:t>
                      </a:r>
                      <a:endParaRPr kumimoji="1" lang="bg-BG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1999-12-12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912812" y="4953000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`hire_date`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aphicFrame>
        <p:nvGraphicFramePr>
          <p:cNvPr id="5171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3893"/>
              </p:ext>
            </p:extLst>
          </p:nvPr>
        </p:nvGraphicFramePr>
        <p:xfrm>
          <a:off x="7557461" y="4490763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Valdez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Tsoflias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Abbas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2005-04-15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4" grpId="0" animBg="1"/>
      <p:bldP spid="5171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Views are </a:t>
            </a:r>
            <a:r>
              <a:rPr lang="en-US" b="1" dirty="0">
                <a:solidFill>
                  <a:schemeClr val="bg1"/>
                </a:solidFill>
              </a:rPr>
              <a:t>virtual tables </a:t>
            </a:r>
            <a:r>
              <a:rPr lang="en-US" dirty="0"/>
              <a:t>made from others tables, views or joins between them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To simplify writing complex queries </a:t>
            </a:r>
          </a:p>
          <a:p>
            <a:pPr lvl="1"/>
            <a:r>
              <a:rPr lang="en-US" dirty="0"/>
              <a:t>To limit access to data for certain users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5" name="Group 26"/>
          <p:cNvGraphicFramePr>
            <a:graphicFrameLocks noGrp="1"/>
          </p:cNvGraphicFramePr>
          <p:nvPr/>
        </p:nvGraphicFramePr>
        <p:xfrm>
          <a:off x="760412" y="427395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11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Table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/>
        </p:nvGraphicFramePr>
        <p:xfrm>
          <a:off x="760411" y="18288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50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Table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/>
        </p:nvGraphicFramePr>
        <p:xfrm>
          <a:off x="6994413" y="28956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967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v_table1_table2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Arrow: Right 2"/>
          <p:cNvSpPr/>
          <p:nvPr/>
        </p:nvSpPr>
        <p:spPr>
          <a:xfrm>
            <a:off x="5917301" y="3468624"/>
            <a:ext cx="552136" cy="47131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employee names and salaries, by department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7069" y="1997307"/>
            <a:ext cx="11187000" cy="156966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`v_hr_result_set`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(`first_name`,' ',`last_name`)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'Full Name', `salary`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`department_id`;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7069" y="4154527"/>
            <a:ext cx="11187000" cy="52322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`v_hr_result_set`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 that selects all information about the </a:t>
            </a:r>
            <a:r>
              <a:rPr lang="en-US" sz="3200" b="1" dirty="0">
                <a:solidFill>
                  <a:schemeClr val="bg1"/>
                </a:solidFill>
              </a:rPr>
              <a:t>top paid 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employee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Name the view 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v_top_paid_employee</a:t>
            </a:r>
          </a:p>
          <a:p>
            <a:pPr lvl="1"/>
            <a:r>
              <a:rPr lang="en-US" sz="3200" dirty="0"/>
              <a:t>Note: Query </a:t>
            </a:r>
            <a:r>
              <a:rPr lang="en-US" sz="3200" b="1" dirty="0">
                <a:solidFill>
                  <a:schemeClr val="bg1"/>
                </a:solidFill>
              </a:rPr>
              <a:t>hospital</a:t>
            </a:r>
            <a:r>
              <a:rPr lang="en-US" sz="3200" dirty="0"/>
              <a:t> database</a:t>
            </a:r>
            <a:endParaRPr lang="en-US" sz="3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608965" lvl="1" indent="0">
              <a:buNone/>
            </a:pPr>
            <a:endParaRPr lang="en-US" sz="4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Top Paid Employee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Arrow: Down 6"/>
          <p:cNvSpPr/>
          <p:nvPr/>
        </p:nvSpPr>
        <p:spPr>
          <a:xfrm>
            <a:off x="5637212" y="3867849"/>
            <a:ext cx="914400" cy="5334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240" y="4699860"/>
            <a:ext cx="7387686" cy="691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3"/>
              </a:rPr>
              <a:t>https://judge.softuni.bg/Contests/Practice/Index/731#3</a:t>
            </a:r>
            <a:endParaRPr lang="en-US" dirty="0">
              <a:solidFill>
                <a:srgbClr val="FFA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Top Paid Employee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1974711"/>
            <a:ext cx="7772400" cy="181588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`v_top_paid_employee`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salary`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 LIMIT 1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7161212" y="3987759"/>
            <a:ext cx="3228989" cy="640710"/>
          </a:xfrm>
          <a:prstGeom prst="wedgeRoundRectCallout">
            <a:avLst>
              <a:gd name="adj1" fmla="val -18946"/>
              <a:gd name="adj2" fmla="val -8329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Greatest value first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2970212" y="3901125"/>
            <a:ext cx="2743200" cy="640710"/>
          </a:xfrm>
          <a:prstGeom prst="wedgeRoundRectCallout">
            <a:avLst>
              <a:gd name="adj1" fmla="val 30752"/>
              <a:gd name="adj2" fmla="val -741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Sorting column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4876" y="5294853"/>
            <a:ext cx="7775735" cy="52322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`v_top_paid_employee`;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2"/>
              </a:rPr>
              <a:t>https://judge.softuni.bg/Contests/Practice/Index/731#3</a:t>
            </a:r>
            <a:endParaRPr lang="en-US" dirty="0">
              <a:solidFill>
                <a:srgbClr val="FFA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Writing Data in Tables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SQL </a:t>
            </a:r>
            <a:r>
              <a:rPr lang="en-US" dirty="0" smtClean="0"/>
              <a:t>INSERT</a:t>
            </a:r>
            <a:endParaRPr lang="bg-BG" dirty="0"/>
          </a:p>
        </p:txBody>
      </p:sp>
      <p:pic>
        <p:nvPicPr>
          <p:cNvPr id="4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226" y="1553130"/>
            <a:ext cx="2706373" cy="2371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The SQL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3000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Bulk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can be recorded in a single query, separated by comma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905000"/>
            <a:ext cx="10820400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`towns`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(33, 'Paris');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7999412" y="1035628"/>
            <a:ext cx="2430567" cy="956145"/>
          </a:xfrm>
          <a:prstGeom prst="wedgeRoundRectCallout">
            <a:avLst>
              <a:gd name="adj1" fmla="val -56788"/>
              <a:gd name="adj2" fmla="val 3824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Values for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all 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2" y="4724400"/>
            <a:ext cx="108204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`employees_projects`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(229,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3), …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4212" y="2809354"/>
            <a:ext cx="108204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projects(`name`, `start_date`)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('Reflective Jacket',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8685212" y="2520154"/>
            <a:ext cx="1676400" cy="1079164"/>
          </a:xfrm>
          <a:prstGeom prst="wedgeRoundRectCallout">
            <a:avLst>
              <a:gd name="adj1" fmla="val -65941"/>
              <a:gd name="adj2" fmla="val -1385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Specify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columns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You can use existing records to create a </a:t>
            </a:r>
            <a:r>
              <a:rPr lang="en-US" sz="3000" b="1" dirty="0">
                <a:solidFill>
                  <a:schemeClr val="bg1"/>
                </a:solidFill>
              </a:rPr>
              <a:t>new table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</a:pPr>
            <a:r>
              <a:rPr lang="en-US" sz="3000" dirty="0"/>
              <a:t>Or into an existing table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28</a:t>
            </a:fld>
            <a:endParaRPr lang="en-US" dirty="0"/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836613" y="4989621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CONCAT(name,' ', ' Restructuring'),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departments;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6613" y="1935828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`customer_contacts`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SELECT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`customer_id`, `first_name`, `email`, `phone`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`customers`;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7046912" y="1723107"/>
            <a:ext cx="2819400" cy="596911"/>
          </a:xfrm>
          <a:prstGeom prst="wedgeRoundRectCallout">
            <a:avLst>
              <a:gd name="adj1" fmla="val -55810"/>
              <a:gd name="adj2" fmla="val 248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table name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3046412" y="3350391"/>
            <a:ext cx="2636523" cy="596911"/>
          </a:xfrm>
          <a:prstGeom prst="wedgeRoundRectCallout">
            <a:avLst>
              <a:gd name="adj1" fmla="val -34249"/>
              <a:gd name="adj2" fmla="val -7573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Existing source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5865812" y="4246683"/>
            <a:ext cx="2452800" cy="596911"/>
          </a:xfrm>
          <a:prstGeom prst="wedgeRoundRectCallout">
            <a:avLst>
              <a:gd name="adj1" fmla="val -29464"/>
              <a:gd name="adj2" fmla="val 7282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Modifying Existing Records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SQL UPDATE and </a:t>
            </a:r>
            <a:r>
              <a:rPr lang="en-US" dirty="0" smtClean="0"/>
              <a:t>DELETE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34" y="1447800"/>
            <a:ext cx="2461758" cy="2461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#JavaDB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dirty="0"/>
              <a:t>The SQL </a:t>
            </a:r>
            <a:r>
              <a:rPr lang="en-US" b="1" dirty="0">
                <a:solidFill>
                  <a:srgbClr val="FFA72A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30000"/>
              </a:spcBef>
            </a:pPr>
            <a:r>
              <a:rPr lang="en-US" dirty="0"/>
              <a:t>Note: Don’t forget the </a:t>
            </a:r>
            <a:r>
              <a:rPr lang="en-US" b="1" dirty="0">
                <a:solidFill>
                  <a:srgbClr val="FFA72A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30</a:t>
            </a:fld>
            <a:endParaRPr lang="en-US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226346" y="1981200"/>
            <a:ext cx="9729936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`last_name`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`employee_id` = 1;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4496" y="3657600"/>
            <a:ext cx="967363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`salary` = `salary`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`job_title` = CONCAT('Senior',' ', `job_title`)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`department_id` = 3;</a:t>
            </a: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6091315" y="1551295"/>
            <a:ext cx="2060498" cy="679926"/>
          </a:xfrm>
          <a:prstGeom prst="wedgeRoundRectCallout">
            <a:avLst>
              <a:gd name="adj1" fmla="val -93605"/>
              <a:gd name="adj2" fmla="val 7822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values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Update</a:t>
            </a:r>
            <a:r>
              <a:rPr lang="en-GB" dirty="0"/>
              <a:t> all employees salaries whose </a:t>
            </a:r>
            <a:r>
              <a:rPr lang="en-GB" b="1" dirty="0"/>
              <a:t>job_title</a:t>
            </a:r>
            <a:r>
              <a:rPr lang="en-GB" dirty="0"/>
              <a:t> is “</a:t>
            </a:r>
            <a:r>
              <a:rPr lang="en-GB" b="1" dirty="0"/>
              <a:t>Therapist</a:t>
            </a:r>
            <a:r>
              <a:rPr lang="en-GB" dirty="0"/>
              <a:t>” by </a:t>
            </a:r>
            <a:r>
              <a:rPr lang="en-GB" b="1" dirty="0"/>
              <a:t>10%</a:t>
            </a:r>
            <a:r>
              <a:rPr lang="en-GB" dirty="0"/>
              <a:t>. </a:t>
            </a:r>
            <a:endParaRPr lang="en-GB" dirty="0" smtClean="0"/>
          </a:p>
          <a:p>
            <a:pPr lvl="1"/>
            <a:r>
              <a:rPr lang="en-GB" b="1" dirty="0"/>
              <a:t>all salaries</a:t>
            </a:r>
            <a:r>
              <a:rPr lang="en-GB" dirty="0"/>
              <a:t> </a:t>
            </a:r>
            <a:r>
              <a:rPr lang="en-GB" b="1" dirty="0"/>
              <a:t>ordered ascending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GB" dirty="0"/>
              <a:t>Update Employees Salary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12" y="2209800"/>
            <a:ext cx="1600200" cy="331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Down 6"/>
          <p:cNvSpPr/>
          <p:nvPr/>
        </p:nvSpPr>
        <p:spPr>
          <a:xfrm rot="16200000">
            <a:off x="7389211" y="2389877"/>
            <a:ext cx="687003" cy="859046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5613" y="3603618"/>
            <a:ext cx="8305800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salary = salary + (salary * 0.1</a:t>
            </a:r>
            <a:r>
              <a:rPr lang="en-US" sz="25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5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 = 'Therapist</a:t>
            </a:r>
            <a:r>
              <a:rPr lang="en-US" sz="25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5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salary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5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 </a:t>
            </a:r>
            <a:endParaRPr lang="en-US" sz="2500" b="1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ORDER 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BY salary ASC;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solidFill>
                  <a:srgbClr val="FFA000"/>
                </a:solidFill>
                <a:hlinkClick r:id="rId3"/>
              </a:rPr>
              <a:t>https://judge.softuni.bg/Contests/Practice/Index/731#2</a:t>
            </a:r>
            <a:endParaRPr lang="en-US" dirty="0">
              <a:solidFill>
                <a:srgbClr val="FFA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085659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Deleting specific rows from a table</a:t>
            </a:r>
          </a:p>
          <a:p>
            <a:pPr lvl="1">
              <a:lnSpc>
                <a:spcPct val="100000"/>
              </a:lnSpc>
              <a:spcBef>
                <a:spcPts val="9600"/>
              </a:spcBef>
            </a:pPr>
            <a:r>
              <a:rPr lang="en-US" dirty="0"/>
              <a:t>Note: Don’t forget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dirty="0"/>
              <a:t>Delete all rows from a table (</a:t>
            </a:r>
            <a:r>
              <a:rPr lang="en-US" b="1" dirty="0">
                <a:solidFill>
                  <a:schemeClr val="bg1"/>
                </a:solidFill>
              </a:rPr>
              <a:t>TRUNCATE</a:t>
            </a:r>
            <a:r>
              <a:rPr lang="en-US" dirty="0"/>
              <a:t> works faster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32</a:t>
            </a:fld>
            <a:endParaRPr lang="en-US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978026" y="1947894"/>
            <a:ext cx="8229596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`employee_id` = 1;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1979616" y="5334000"/>
            <a:ext cx="8229596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 TABLE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users;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7313612" y="1267964"/>
            <a:ext cx="1791184" cy="679926"/>
          </a:xfrm>
          <a:prstGeom prst="wedgeRoundRectCallout">
            <a:avLst>
              <a:gd name="adj1" fmla="val -90662"/>
              <a:gd name="adj2" fmla="val 1414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Condition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b="1" dirty="0" smtClean="0">
                <a:solidFill>
                  <a:schemeClr val="bg1"/>
                </a:solidFill>
              </a:rPr>
              <a:t>elete</a:t>
            </a:r>
            <a:r>
              <a:rPr lang="en-GB" dirty="0" smtClean="0"/>
              <a:t> </a:t>
            </a:r>
            <a:r>
              <a:rPr lang="en-GB" dirty="0"/>
              <a:t>all employees from the “</a:t>
            </a:r>
            <a:r>
              <a:rPr lang="en-GB" b="1" dirty="0"/>
              <a:t>employees</a:t>
            </a:r>
            <a:r>
              <a:rPr lang="en-GB" dirty="0"/>
              <a:t>” table who are in department </a:t>
            </a:r>
            <a:r>
              <a:rPr lang="en-GB" b="1" dirty="0"/>
              <a:t>2 or 1</a:t>
            </a:r>
            <a:r>
              <a:rPr lang="en-GB" dirty="0"/>
              <a:t>. </a:t>
            </a:r>
            <a:endParaRPr lang="en-GB" dirty="0" smtClean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Order</a:t>
            </a:r>
            <a:r>
              <a:rPr lang="en-GB" dirty="0"/>
              <a:t> </a:t>
            </a:r>
            <a:r>
              <a:rPr lang="en-GB" dirty="0" smtClean="0"/>
              <a:t>by </a:t>
            </a:r>
            <a:r>
              <a:rPr lang="en-GB" dirty="0"/>
              <a:t>id</a:t>
            </a:r>
            <a:r>
              <a:rPr lang="en-GB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Delete From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86" y="3533954"/>
            <a:ext cx="8684277" cy="2015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3"/>
              </a:rPr>
              <a:t>https://judge.softuni.bg/Contests/Practice/Index/731#5</a:t>
            </a:r>
            <a:endParaRPr lang="en-US" dirty="0">
              <a:solidFill>
                <a:srgbClr val="FFA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41612" y="2719698"/>
            <a:ext cx="5057371" cy="2157102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DELETE FROM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employees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WHERE</a:t>
            </a:r>
            <a:r>
              <a:rPr lang="en-US" sz="2400" dirty="0" smtClean="0">
                <a:solidFill>
                  <a:schemeClr val="tx1"/>
                </a:solidFill>
              </a:rPr>
              <a:t> department_id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OR</a:t>
            </a:r>
            <a:r>
              <a:rPr lang="en-US" sz="2400" dirty="0" smtClean="0">
                <a:solidFill>
                  <a:schemeClr val="tx1"/>
                </a:solidFill>
              </a:rPr>
              <a:t> department_id = </a:t>
            </a:r>
            <a:r>
              <a:rPr lang="en-US" sz="2400" dirty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SELECT </a:t>
            </a:r>
            <a:r>
              <a:rPr lang="en-US" sz="2400" dirty="0">
                <a:solidFill>
                  <a:schemeClr val="tx1"/>
                </a:solidFill>
              </a:rPr>
              <a:t>* FROM employees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Delete From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113026" y="4030727"/>
            <a:ext cx="2636523" cy="596911"/>
          </a:xfrm>
          <a:prstGeom prst="wedgeRoundRectCallout">
            <a:avLst>
              <a:gd name="adj1" fmla="val 52263"/>
              <a:gd name="adj2" fmla="val -4339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 smtClean="0">
                <a:solidFill>
                  <a:schemeClr val="bg2"/>
                </a:solidFill>
              </a:rPr>
              <a:t>OR Condition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2132012" y="1995977"/>
            <a:ext cx="2636523" cy="596911"/>
          </a:xfrm>
          <a:prstGeom prst="wedgeRoundRectCallout">
            <a:avLst>
              <a:gd name="adj1" fmla="val -10092"/>
              <a:gd name="adj2" fmla="val 7681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 smtClean="0">
                <a:solidFill>
                  <a:schemeClr val="bg2"/>
                </a:solidFill>
              </a:rPr>
              <a:t>Delete Data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2"/>
              </a:rPr>
              <a:t>https://judge.softuni.bg/Contests/Practice/Index/731#5</a:t>
            </a:r>
            <a:endParaRPr lang="en-US" dirty="0">
              <a:solidFill>
                <a:srgbClr val="FFA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1485" y="1723767"/>
            <a:ext cx="7965961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3800"/>
              </a:spcBef>
            </a:pPr>
            <a:r>
              <a:rPr lang="en-US" sz="3200" dirty="0">
                <a:solidFill>
                  <a:schemeClr val="bg2"/>
                </a:solidFill>
              </a:rPr>
              <a:t>We can easy manipulate our database with SQL </a:t>
            </a:r>
            <a:r>
              <a:rPr lang="en-US" sz="3200" dirty="0" smtClean="0">
                <a:solidFill>
                  <a:schemeClr val="bg2"/>
                </a:solidFill>
              </a:rPr>
              <a:t>queries</a:t>
            </a:r>
          </a:p>
          <a:p>
            <a:pPr>
              <a:lnSpc>
                <a:spcPct val="100000"/>
              </a:lnSpc>
              <a:spcBef>
                <a:spcPts val="13800"/>
              </a:spcBef>
            </a:pPr>
            <a:r>
              <a:rPr lang="en-US" sz="3200" dirty="0">
                <a:solidFill>
                  <a:schemeClr val="bg2"/>
                </a:solidFill>
              </a:rPr>
              <a:t>Queries provide a flexible and powerful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to manipulate </a:t>
            </a:r>
            <a:r>
              <a:rPr lang="en-US" sz="3200" dirty="0" smtClean="0">
                <a:solidFill>
                  <a:schemeClr val="bg2"/>
                </a:solidFill>
              </a:rPr>
              <a:t>records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956807" y="3090092"/>
            <a:ext cx="634923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`projects`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`start_date` = '2006-01-01';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7024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70512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 and </a:t>
            </a:r>
            <a:br>
              <a:rPr lang="en-US" sz="3200" dirty="0"/>
            </a:br>
            <a:r>
              <a:rPr lang="en-US" sz="3200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89965" lvl="1" indent="-381000" defTabSz="1218565">
              <a:lnSpc>
                <a:spcPct val="100000"/>
              </a:lnSpc>
              <a:tabLst>
                <a:tab pos="281940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89965" lvl="1" indent="-381000" defTabSz="1218565">
              <a:lnSpc>
                <a:spcPct val="100000"/>
              </a:lnSpc>
              <a:tabLst>
                <a:tab pos="281940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Query Basics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Картина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14" y="1603600"/>
            <a:ext cx="2318395" cy="2318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43000"/>
            <a:ext cx="11804822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 first, last name and job title about employees: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Select projects which start on 01-06-2003: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Inserting data into table: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Few Examples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722312" y="1773025"/>
            <a:ext cx="10741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first_name, last_name, job_title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employees;</a:t>
            </a:r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22312" y="4537921"/>
            <a:ext cx="1074102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('Introduction to SQL Course', '2006-01-01');</a:t>
            </a: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722314" y="3155473"/>
            <a:ext cx="1074102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start_date='2003-06-01';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animBg="1"/>
      <p:bldP spid="484356" grpId="0" animBg="1"/>
      <p:bldP spid="4843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Update end date of specific projects: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Delete specific projects: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Few Examples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  <p:sp>
        <p:nvSpPr>
          <p:cNvPr id="484358" name="Rectangle 6"/>
          <p:cNvSpPr>
            <a:spLocks noChangeArrowheads="1"/>
          </p:cNvSpPr>
          <p:nvPr/>
        </p:nvSpPr>
        <p:spPr bwMode="auto">
          <a:xfrm>
            <a:off x="831763" y="1942710"/>
            <a:ext cx="10741022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end_date = '2006-08-31'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start_date = '2006-01-01';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831763" y="4489987"/>
            <a:ext cx="10741022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start_date = '2006-01-01';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8" grpId="0" animBg="1"/>
      <p:bldP spid="4843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Retrieving Data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SQL </a:t>
            </a:r>
            <a:r>
              <a:rPr lang="en-US" dirty="0" smtClean="0"/>
              <a:t>SELECT</a:t>
            </a:r>
            <a:endParaRPr lang="en-US" dirty="0"/>
          </a:p>
        </p:txBody>
      </p:sp>
      <p:pic>
        <p:nvPicPr>
          <p:cNvPr id="4" name="Picture 2" descr="http://computertrainingcenters.com/wp-content/uploads/2014/05/sql_icon_by_raisch-d3ax2i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51" y="1523497"/>
            <a:ext cx="2871841" cy="247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of SQL SELECT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191248" y="1262572"/>
            <a:ext cx="4899139" cy="2922332"/>
            <a:chOff x="6191248" y="1116268"/>
            <a:chExt cx="4899139" cy="2922332"/>
          </a:xfrm>
          <a:solidFill>
            <a:schemeClr val="accent6"/>
          </a:solidFill>
        </p:grpSpPr>
        <p:sp>
          <p:nvSpPr>
            <p:cNvPr id="76" name="Rounded Rectangle 75"/>
            <p:cNvSpPr/>
            <p:nvPr/>
          </p:nvSpPr>
          <p:spPr>
            <a:xfrm>
              <a:off x="6191248" y="1116268"/>
              <a:ext cx="4899139" cy="2922332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542212" y="2349500"/>
              <a:ext cx="1866900" cy="1377951"/>
              <a:chOff x="7542212" y="2349500"/>
              <a:chExt cx="1866900" cy="1377951"/>
            </a:xfrm>
            <a:grpFill/>
          </p:grpSpPr>
          <p:sp>
            <p:nvSpPr>
              <p:cNvPr id="492549" name="Rectangle 5"/>
              <p:cNvSpPr>
                <a:spLocks noChangeArrowheads="1"/>
              </p:cNvSpPr>
              <p:nvPr/>
            </p:nvSpPr>
            <p:spPr bwMode="blackWhite">
              <a:xfrm>
                <a:off x="7554912" y="2363787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3" name="Group 9"/>
              <p:cNvGrpSpPr/>
              <p:nvPr/>
            </p:nvGrpSpPr>
            <p:grpSpPr bwMode="auto">
              <a:xfrm>
                <a:off x="7564438" y="2527300"/>
                <a:ext cx="1825625" cy="1066800"/>
                <a:chOff x="3422" y="1549"/>
                <a:chExt cx="1150" cy="672"/>
              </a:xfrm>
              <a:grpFill/>
            </p:grpSpPr>
            <p:sp>
              <p:nvSpPr>
                <p:cNvPr id="492554" name="Rectangle 10"/>
                <p:cNvSpPr>
                  <a:spLocks noChangeArrowheads="1"/>
                </p:cNvSpPr>
                <p:nvPr/>
              </p:nvSpPr>
              <p:spPr bwMode="ltGray">
                <a:xfrm>
                  <a:off x="3422" y="1741"/>
                  <a:ext cx="1150" cy="9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5" name="Rectangle 11"/>
                <p:cNvSpPr>
                  <a:spLocks noChangeArrowheads="1"/>
                </p:cNvSpPr>
                <p:nvPr/>
              </p:nvSpPr>
              <p:spPr bwMode="ltGray">
                <a:xfrm>
                  <a:off x="3422" y="2026"/>
                  <a:ext cx="1150" cy="1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6" name="Rectangle 12"/>
                <p:cNvSpPr>
                  <a:spLocks noChangeArrowheads="1"/>
                </p:cNvSpPr>
                <p:nvPr/>
              </p:nvSpPr>
              <p:spPr bwMode="ltGray">
                <a:xfrm>
                  <a:off x="3422" y="1549"/>
                  <a:ext cx="1150" cy="8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57" name="Line 13"/>
              <p:cNvSpPr>
                <a:spLocks noChangeShapeType="1"/>
              </p:cNvSpPr>
              <p:nvPr/>
            </p:nvSpPr>
            <p:spPr bwMode="auto">
              <a:xfrm>
                <a:off x="8523287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8" name="Line 14"/>
              <p:cNvSpPr>
                <a:spLocks noChangeShapeType="1"/>
              </p:cNvSpPr>
              <p:nvPr/>
            </p:nvSpPr>
            <p:spPr bwMode="auto">
              <a:xfrm>
                <a:off x="7827962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9" name="Line 15"/>
              <p:cNvSpPr>
                <a:spLocks noChangeShapeType="1"/>
              </p:cNvSpPr>
              <p:nvPr/>
            </p:nvSpPr>
            <p:spPr bwMode="auto">
              <a:xfrm>
                <a:off x="7542212" y="2522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0" name="Line 16"/>
              <p:cNvSpPr>
                <a:spLocks noChangeShapeType="1"/>
              </p:cNvSpPr>
              <p:nvPr/>
            </p:nvSpPr>
            <p:spPr bwMode="auto">
              <a:xfrm>
                <a:off x="7542212" y="2674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1" name="Line 17"/>
              <p:cNvSpPr>
                <a:spLocks noChangeShapeType="1"/>
              </p:cNvSpPr>
              <p:nvPr/>
            </p:nvSpPr>
            <p:spPr bwMode="auto">
              <a:xfrm>
                <a:off x="7542212" y="2827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2" name="Line 18"/>
              <p:cNvSpPr>
                <a:spLocks noChangeShapeType="1"/>
              </p:cNvSpPr>
              <p:nvPr/>
            </p:nvSpPr>
            <p:spPr bwMode="auto">
              <a:xfrm>
                <a:off x="7542212" y="29797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3" name="Line 19"/>
              <p:cNvSpPr>
                <a:spLocks noChangeShapeType="1"/>
              </p:cNvSpPr>
              <p:nvPr/>
            </p:nvSpPr>
            <p:spPr bwMode="auto">
              <a:xfrm>
                <a:off x="7542212" y="31321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4" name="Line 20"/>
              <p:cNvSpPr>
                <a:spLocks noChangeShapeType="1"/>
              </p:cNvSpPr>
              <p:nvPr/>
            </p:nvSpPr>
            <p:spPr bwMode="auto">
              <a:xfrm>
                <a:off x="7542212" y="3284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5" name="Line 21"/>
              <p:cNvSpPr>
                <a:spLocks noChangeShapeType="1"/>
              </p:cNvSpPr>
              <p:nvPr/>
            </p:nvSpPr>
            <p:spPr bwMode="auto">
              <a:xfrm>
                <a:off x="7542212" y="3436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6" name="Line 22"/>
              <p:cNvSpPr>
                <a:spLocks noChangeShapeType="1"/>
              </p:cNvSpPr>
              <p:nvPr/>
            </p:nvSpPr>
            <p:spPr bwMode="auto">
              <a:xfrm>
                <a:off x="7542212" y="3589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7" name="Line 23"/>
              <p:cNvSpPr>
                <a:spLocks noChangeShapeType="1"/>
              </p:cNvSpPr>
              <p:nvPr/>
            </p:nvSpPr>
            <p:spPr bwMode="auto">
              <a:xfrm>
                <a:off x="8794750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8" name="Line 24"/>
              <p:cNvSpPr>
                <a:spLocks noChangeShapeType="1"/>
              </p:cNvSpPr>
              <p:nvPr/>
            </p:nvSpPr>
            <p:spPr bwMode="auto">
              <a:xfrm>
                <a:off x="9120187" y="2349500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4" name="Text Box 70"/>
            <p:cNvSpPr txBox="1">
              <a:spLocks noChangeArrowheads="1"/>
            </p:cNvSpPr>
            <p:nvPr/>
          </p:nvSpPr>
          <p:spPr bwMode="auto">
            <a:xfrm>
              <a:off x="6371636" y="1188720"/>
              <a:ext cx="3944862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Selection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Take a subset of the rows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7124" y="1272096"/>
            <a:ext cx="4738688" cy="2912808"/>
            <a:chOff x="1127124" y="1125792"/>
            <a:chExt cx="4738688" cy="2912808"/>
          </a:xfrm>
          <a:solidFill>
            <a:schemeClr val="accent6"/>
          </a:solidFill>
        </p:grpSpPr>
        <p:sp>
          <p:nvSpPr>
            <p:cNvPr id="5" name="Rounded Rectangle 4"/>
            <p:cNvSpPr/>
            <p:nvPr/>
          </p:nvSpPr>
          <p:spPr>
            <a:xfrm>
              <a:off x="1127124" y="1125792"/>
              <a:ext cx="4738688" cy="2912808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438399" y="2355851"/>
              <a:ext cx="1889125" cy="1377949"/>
              <a:chOff x="2438399" y="2355851"/>
              <a:chExt cx="1889125" cy="1377949"/>
            </a:xfrm>
            <a:grpFill/>
          </p:grpSpPr>
          <p:sp>
            <p:nvSpPr>
              <p:cNvPr id="492547" name="Rectangle 3"/>
              <p:cNvSpPr>
                <a:spLocks noChangeArrowheads="1"/>
              </p:cNvSpPr>
              <p:nvPr/>
            </p:nvSpPr>
            <p:spPr bwMode="blackWhite">
              <a:xfrm>
                <a:off x="2451099" y="2370138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2" name="Group 6"/>
              <p:cNvGrpSpPr/>
              <p:nvPr/>
            </p:nvGrpSpPr>
            <p:grpSpPr bwMode="auto">
              <a:xfrm>
                <a:off x="2733675" y="2381250"/>
                <a:ext cx="1274763" cy="1327150"/>
                <a:chOff x="1244" y="1460"/>
                <a:chExt cx="803" cy="836"/>
              </a:xfrm>
              <a:grpFill/>
            </p:grpSpPr>
            <p:sp>
              <p:nvSpPr>
                <p:cNvPr id="492551" name="Rectangle 7"/>
                <p:cNvSpPr>
                  <a:spLocks noChangeArrowheads="1"/>
                </p:cNvSpPr>
                <p:nvPr/>
              </p:nvSpPr>
              <p:spPr bwMode="ltGray">
                <a:xfrm>
                  <a:off x="1244" y="1460"/>
                  <a:ext cx="42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2" name="Rectangle 8"/>
                <p:cNvSpPr>
                  <a:spLocks noChangeArrowheads="1"/>
                </p:cNvSpPr>
                <p:nvPr/>
              </p:nvSpPr>
              <p:spPr bwMode="ltGray">
                <a:xfrm>
                  <a:off x="1852" y="1460"/>
                  <a:ext cx="19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97" name="Line 53"/>
              <p:cNvSpPr>
                <a:spLocks noChangeShapeType="1"/>
              </p:cNvSpPr>
              <p:nvPr/>
            </p:nvSpPr>
            <p:spPr bwMode="auto">
              <a:xfrm>
                <a:off x="3419474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8" name="Line 54"/>
              <p:cNvSpPr>
                <a:spLocks noChangeShapeType="1"/>
              </p:cNvSpPr>
              <p:nvPr/>
            </p:nvSpPr>
            <p:spPr bwMode="auto">
              <a:xfrm>
                <a:off x="2724149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9" name="Line 55"/>
              <p:cNvSpPr>
                <a:spLocks noChangeShapeType="1"/>
              </p:cNvSpPr>
              <p:nvPr/>
            </p:nvSpPr>
            <p:spPr bwMode="auto">
              <a:xfrm>
                <a:off x="2438399" y="2528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0" name="Line 56"/>
              <p:cNvSpPr>
                <a:spLocks noChangeShapeType="1"/>
              </p:cNvSpPr>
              <p:nvPr/>
            </p:nvSpPr>
            <p:spPr bwMode="auto">
              <a:xfrm>
                <a:off x="2438399" y="2681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1" name="Line 57"/>
              <p:cNvSpPr>
                <a:spLocks noChangeShapeType="1"/>
              </p:cNvSpPr>
              <p:nvPr/>
            </p:nvSpPr>
            <p:spPr bwMode="auto">
              <a:xfrm>
                <a:off x="2438399" y="2833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2" name="Line 58"/>
              <p:cNvSpPr>
                <a:spLocks noChangeShapeType="1"/>
              </p:cNvSpPr>
              <p:nvPr/>
            </p:nvSpPr>
            <p:spPr bwMode="auto">
              <a:xfrm>
                <a:off x="2460624" y="29860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3" name="Line 59"/>
              <p:cNvSpPr>
                <a:spLocks noChangeShapeType="1"/>
              </p:cNvSpPr>
              <p:nvPr/>
            </p:nvSpPr>
            <p:spPr bwMode="auto">
              <a:xfrm>
                <a:off x="2438399" y="31384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4" name="Line 60"/>
              <p:cNvSpPr>
                <a:spLocks noChangeShapeType="1"/>
              </p:cNvSpPr>
              <p:nvPr/>
            </p:nvSpPr>
            <p:spPr bwMode="auto">
              <a:xfrm>
                <a:off x="2438399" y="3290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5" name="Line 61"/>
              <p:cNvSpPr>
                <a:spLocks noChangeShapeType="1"/>
              </p:cNvSpPr>
              <p:nvPr/>
            </p:nvSpPr>
            <p:spPr bwMode="auto">
              <a:xfrm>
                <a:off x="2438399" y="3443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6" name="Line 62"/>
              <p:cNvSpPr>
                <a:spLocks noChangeShapeType="1"/>
              </p:cNvSpPr>
              <p:nvPr/>
            </p:nvSpPr>
            <p:spPr bwMode="auto">
              <a:xfrm>
                <a:off x="2438399" y="3595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7" name="Line 63"/>
              <p:cNvSpPr>
                <a:spLocks noChangeShapeType="1"/>
              </p:cNvSpPr>
              <p:nvPr/>
            </p:nvSpPr>
            <p:spPr bwMode="auto">
              <a:xfrm>
                <a:off x="3690937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8" name="Line 64"/>
              <p:cNvSpPr>
                <a:spLocks noChangeShapeType="1"/>
              </p:cNvSpPr>
              <p:nvPr/>
            </p:nvSpPr>
            <p:spPr bwMode="auto">
              <a:xfrm>
                <a:off x="4016374" y="235585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5" name="Text Box 71"/>
            <p:cNvSpPr txBox="1">
              <a:spLocks noChangeArrowheads="1"/>
            </p:cNvSpPr>
            <p:nvPr/>
          </p:nvSpPr>
          <p:spPr bwMode="auto">
            <a:xfrm>
              <a:off x="1279524" y="1219200"/>
              <a:ext cx="4469878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Projection</a:t>
              </a:r>
              <a:endPara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100000"/>
                </a:lnSpc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Take a subset of the columns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27124" y="4417505"/>
            <a:ext cx="9963263" cy="2141791"/>
            <a:chOff x="1127124" y="4335209"/>
            <a:chExt cx="9963263" cy="2141791"/>
          </a:xfrm>
          <a:solidFill>
            <a:schemeClr val="accent6"/>
          </a:solidFill>
        </p:grpSpPr>
        <p:sp>
          <p:nvSpPr>
            <p:cNvPr id="77" name="Rounded Rectangle 76"/>
            <p:cNvSpPr/>
            <p:nvPr/>
          </p:nvSpPr>
          <p:spPr>
            <a:xfrm>
              <a:off x="1127124" y="4335209"/>
              <a:ext cx="9963263" cy="2141791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  <a:grpFill/>
          </p:grpSpPr>
          <p:sp>
            <p:nvSpPr>
              <p:cNvPr id="492548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0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  <a:grpFill/>
          </p:grpSpPr>
          <p:sp>
            <p:nvSpPr>
              <p:cNvPr id="492569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1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84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5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6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7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8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9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0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1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2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3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4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5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6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09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2610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492611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  <p:sp>
          <p:nvSpPr>
            <p:cNvPr id="492616" name="Text Box 72"/>
            <p:cNvSpPr txBox="1">
              <a:spLocks noChangeArrowheads="1"/>
            </p:cNvSpPr>
            <p:nvPr/>
          </p:nvSpPr>
          <p:spPr bwMode="auto">
            <a:xfrm>
              <a:off x="1293812" y="4488021"/>
              <a:ext cx="3013076" cy="144655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Join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Combine tables by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some column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Selecting all columns from the </a:t>
            </a:r>
            <a:r>
              <a:rPr lang="en-US" dirty="0" smtClean="0"/>
              <a:t>"employees" </a:t>
            </a:r>
            <a:r>
              <a:rPr lang="en-US" dirty="0"/>
              <a:t>table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–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4371144"/>
            <a:ext cx="740568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employees;</a:t>
            </a: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9" name="Group 6"/>
          <p:cNvGraphicFramePr>
            <a:graphicFrameLocks noGrp="1"/>
          </p:cNvGraphicFramePr>
          <p:nvPr/>
        </p:nvGraphicFramePr>
        <p:xfrm>
          <a:off x="552596" y="2022296"/>
          <a:ext cx="11125200" cy="196291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department_id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Therapist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Acupuncturist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880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Technician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1598612" y="4999468"/>
            <a:ext cx="2514600" cy="1054111"/>
          </a:xfrm>
          <a:prstGeom prst="wedgeRoundRectCallout">
            <a:avLst>
              <a:gd name="adj1" fmla="val 35380"/>
              <a:gd name="adj2" fmla="val -6993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(* for all)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5789612" y="4982038"/>
            <a:ext cx="2108454" cy="646687"/>
          </a:xfrm>
          <a:prstGeom prst="wedgeRoundRectCallout">
            <a:avLst>
              <a:gd name="adj1" fmla="val -31660"/>
              <a:gd name="adj2" fmla="val -7501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Table name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2359</Words>
  <Application>Microsoft Office PowerPoint</Application>
  <PresentationFormat>Custom</PresentationFormat>
  <Paragraphs>457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Malgun Gothic</vt:lpstr>
      <vt:lpstr>Malgun Gothic</vt:lpstr>
      <vt:lpstr>Arial</vt:lpstr>
      <vt:lpstr>Calibri</vt:lpstr>
      <vt:lpstr>Consolas</vt:lpstr>
      <vt:lpstr>Courier New</vt:lpstr>
      <vt:lpstr>Wingdings</vt:lpstr>
      <vt:lpstr>Wingdings 2</vt:lpstr>
      <vt:lpstr>SoftUni3_1</vt:lpstr>
      <vt:lpstr>1_SoftUni3_1</vt:lpstr>
      <vt:lpstr>Basic CRUD in MySQL Server</vt:lpstr>
      <vt:lpstr>Table of Content</vt:lpstr>
      <vt:lpstr>Have a Question?</vt:lpstr>
      <vt:lpstr>PowerPoint Presentation</vt:lpstr>
      <vt:lpstr>SQL Queries – Few Examples</vt:lpstr>
      <vt:lpstr>SQL Queries – Few Examples</vt:lpstr>
      <vt:lpstr>PowerPoint Presentation</vt:lpstr>
      <vt:lpstr>Capabilities of SQL SELECT </vt:lpstr>
      <vt:lpstr>SELECT – Examples</vt:lpstr>
      <vt:lpstr>Problem: Select Employee Information</vt:lpstr>
      <vt:lpstr>Solution: Select Employee Information</vt:lpstr>
      <vt:lpstr>Concatenation</vt:lpstr>
      <vt:lpstr>Concatenation(2)</vt:lpstr>
      <vt:lpstr>Problem: Select Employees with Filter</vt:lpstr>
      <vt:lpstr>Solution: Select Employees with Filter</vt:lpstr>
      <vt:lpstr>Filtering the Selected Rows</vt:lpstr>
      <vt:lpstr>Other Comparison Conditions</vt:lpstr>
      <vt:lpstr>Problem: Select Employees by Multiple Filters</vt:lpstr>
      <vt:lpstr>Comparing with NULL</vt:lpstr>
      <vt:lpstr>Sorting with ORDER BY</vt:lpstr>
      <vt:lpstr>Views</vt:lpstr>
      <vt:lpstr>Views (2)</vt:lpstr>
      <vt:lpstr>Views - Example</vt:lpstr>
      <vt:lpstr>Problem: Top Paid Employee</vt:lpstr>
      <vt:lpstr>Solution: Top Paid Employee</vt:lpstr>
      <vt:lpstr>PowerPoint Presentation</vt:lpstr>
      <vt:lpstr>Inserting Data</vt:lpstr>
      <vt:lpstr>Inserting Data (2)</vt:lpstr>
      <vt:lpstr>PowerPoint Presentation</vt:lpstr>
      <vt:lpstr>Updating Data</vt:lpstr>
      <vt:lpstr>Problem: Update Employees Salary</vt:lpstr>
      <vt:lpstr>Deleting Data</vt:lpstr>
      <vt:lpstr>Problem: Delete From Table</vt:lpstr>
      <vt:lpstr>Solution: Delete From Table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 Foundation</dc:creator>
  <dc:description>Software University Foundation - http://softuni.foundation/</dc:description>
  <cp:lastModifiedBy>Dimitar Tanasi</cp:lastModifiedBy>
  <cp:revision>133</cp:revision>
  <dcterms:created xsi:type="dcterms:W3CDTF">2014-01-02T17:00:00Z</dcterms:created>
  <dcterms:modified xsi:type="dcterms:W3CDTF">2019-05-15T09:09:05Z</dcterms:modified>
  <cp:category>programming;computer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1033-10.2.0.7636</vt:lpwstr>
  </property>
</Properties>
</file>