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2"/>
  </p:sldMasterIdLst>
  <p:notesMasterIdLst>
    <p:notesMasterId r:id="rId46"/>
  </p:notesMasterIdLst>
  <p:handoutMasterIdLst>
    <p:handoutMasterId r:id="rId47"/>
  </p:handoutMasterIdLst>
  <p:sldIdLst>
    <p:sldId id="274" r:id="rId3"/>
    <p:sldId id="504" r:id="rId4"/>
    <p:sldId id="483" r:id="rId5"/>
    <p:sldId id="446" r:id="rId6"/>
    <p:sldId id="445" r:id="rId7"/>
    <p:sldId id="447" r:id="rId8"/>
    <p:sldId id="454" r:id="rId9"/>
    <p:sldId id="484" r:id="rId10"/>
    <p:sldId id="490" r:id="rId11"/>
    <p:sldId id="491" r:id="rId12"/>
    <p:sldId id="455" r:id="rId13"/>
    <p:sldId id="485" r:id="rId14"/>
    <p:sldId id="492" r:id="rId15"/>
    <p:sldId id="493" r:id="rId16"/>
    <p:sldId id="457" r:id="rId17"/>
    <p:sldId id="458" r:id="rId18"/>
    <p:sldId id="459" r:id="rId19"/>
    <p:sldId id="460" r:id="rId20"/>
    <p:sldId id="448" r:id="rId21"/>
    <p:sldId id="461" r:id="rId22"/>
    <p:sldId id="486" r:id="rId23"/>
    <p:sldId id="462" r:id="rId24"/>
    <p:sldId id="464" r:id="rId25"/>
    <p:sldId id="465" r:id="rId26"/>
    <p:sldId id="449" r:id="rId27"/>
    <p:sldId id="468" r:id="rId28"/>
    <p:sldId id="487" r:id="rId29"/>
    <p:sldId id="494" r:id="rId30"/>
    <p:sldId id="495" r:id="rId31"/>
    <p:sldId id="472" r:id="rId32"/>
    <p:sldId id="451" r:id="rId33"/>
    <p:sldId id="488" r:id="rId34"/>
    <p:sldId id="489" r:id="rId35"/>
    <p:sldId id="478" r:id="rId36"/>
    <p:sldId id="496" r:id="rId37"/>
    <p:sldId id="497" r:id="rId38"/>
    <p:sldId id="479" r:id="rId39"/>
    <p:sldId id="498" r:id="rId40"/>
    <p:sldId id="505" r:id="rId41"/>
    <p:sldId id="506" r:id="rId42"/>
    <p:sldId id="507" r:id="rId43"/>
    <p:sldId id="508" r:id="rId44"/>
    <p:sldId id="509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04"/>
            <p14:sldId id="483"/>
          </p14:sldIdLst>
        </p14:section>
        <p14:section name="Functions Overview" id="{9CA83AB3-6C93-4280-B1AC-5AD2CE52955F}">
          <p14:sldIdLst>
            <p14:sldId id="446"/>
            <p14:sldId id="445"/>
          </p14:sldIdLst>
        </p14:section>
        <p14:section name="String Functions" id="{6B5BB769-79B3-4160-A4E5-8D614393DD39}">
          <p14:sldIdLst>
            <p14:sldId id="447"/>
            <p14:sldId id="454"/>
            <p14:sldId id="484"/>
            <p14:sldId id="490"/>
            <p14:sldId id="491"/>
            <p14:sldId id="455"/>
            <p14:sldId id="485"/>
            <p14:sldId id="492"/>
            <p14:sldId id="493"/>
            <p14:sldId id="457"/>
            <p14:sldId id="458"/>
            <p14:sldId id="459"/>
            <p14:sldId id="460"/>
          </p14:sldIdLst>
        </p14:section>
        <p14:section name="Math Functions" id="{CEFBAC4D-3F1F-4B02-832D-4837550DC4B7}">
          <p14:sldIdLst>
            <p14:sldId id="448"/>
            <p14:sldId id="461"/>
            <p14:sldId id="486"/>
            <p14:sldId id="462"/>
            <p14:sldId id="464"/>
            <p14:sldId id="465"/>
          </p14:sldIdLst>
        </p14:section>
        <p14:section name="Date Functions" id="{B830CC83-893B-4008-A66F-DC210F7B5414}">
          <p14:sldIdLst>
            <p14:sldId id="449"/>
            <p14:sldId id="468"/>
            <p14:sldId id="487"/>
            <p14:sldId id="494"/>
            <p14:sldId id="495"/>
            <p14:sldId id="472"/>
          </p14:sldIdLst>
        </p14:section>
        <p14:section name="Wildcards" id="{A0D8A753-109C-4C9E-8E2C-57D4E25D908B}">
          <p14:sldIdLst>
            <p14:sldId id="451"/>
            <p14:sldId id="488"/>
            <p14:sldId id="489"/>
            <p14:sldId id="478"/>
            <p14:sldId id="496"/>
            <p14:sldId id="497"/>
            <p14:sldId id="479"/>
          </p14:sldIdLst>
        </p14:section>
        <p14:section name="Conclusion" id="{10E03AB1-9AA8-4E86-9A64-D741901E50A2}">
          <p14:sldIdLst>
            <p14:sldId id="498"/>
            <p14:sldId id="505"/>
            <p14:sldId id="506"/>
            <p14:sldId id="507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kren ivanov" initials="ii" lastIdx="1" clrIdx="0">
    <p:extLst>
      <p:ext uri="{19B8F6BF-5375-455C-9EA6-DF929625EA0E}">
        <p15:presenceInfo xmlns:p15="http://schemas.microsoft.com/office/powerpoint/2012/main" userId="iskren iva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4F6987"/>
    <a:srgbClr val="234465"/>
    <a:srgbClr val="F3CD60"/>
    <a:srgbClr val="3BABFF"/>
    <a:srgbClr val="005828"/>
    <a:srgbClr val="00B050"/>
    <a:srgbClr val="003760"/>
    <a:srgbClr val="0070C0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7" autoAdjust="0"/>
    <p:restoredTop sz="94533" autoAdjust="0"/>
  </p:normalViewPr>
  <p:slideViewPr>
    <p:cSldViewPr>
      <p:cViewPr varScale="1">
        <p:scale>
          <a:sx n="75" d="100"/>
          <a:sy n="75" d="100"/>
        </p:scale>
        <p:origin x="348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20-May-19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51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52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8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911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6984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15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4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81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8936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6788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592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9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38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2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7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2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5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3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20-May-19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59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0.png"/><Relationship Id="rId26" Type="http://schemas.openxmlformats.org/officeDocument/2006/relationships/image" Target="../media/image54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8.png"/><Relationship Id="rId22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5.jpeg"/><Relationship Id="rId7" Type="http://schemas.openxmlformats.org/officeDocument/2006/relationships/image" Target="../media/image5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8.gi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20" y="2185796"/>
            <a:ext cx="3145041" cy="3145041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Functions and Wildcards</a:t>
            </a:r>
          </a:p>
          <a:p>
            <a:r>
              <a:rPr lang="en-US" dirty="0"/>
              <a:t>in MySQL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5" name="TextBox 14"/>
          <p:cNvSpPr txBox="1"/>
          <p:nvPr/>
        </p:nvSpPr>
        <p:spPr>
          <a:xfrm rot="20610845">
            <a:off x="7445548" y="2196096"/>
            <a:ext cx="2296869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Wildcards</a:t>
            </a:r>
          </a:p>
        </p:txBody>
      </p:sp>
      <p:pic>
        <p:nvPicPr>
          <p:cNvPr id="16" name="Picture 15" descr="database, stor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75" y="2724288"/>
            <a:ext cx="1791034" cy="19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523412" y="6215654"/>
            <a:ext cx="1817229" cy="642346"/>
          </a:xfrm>
        </p:spPr>
        <p:txBody>
          <a:bodyPr/>
          <a:lstStyle/>
          <a:p>
            <a:pPr lvl="0"/>
            <a:r>
              <a:rPr lang="en-US" sz="1800" dirty="0">
                <a:solidFill>
                  <a:schemeClr val="bg1"/>
                </a:solidFill>
                <a:hlinkClick r:id="rId5"/>
              </a:rPr>
              <a:t>http://softuni.bg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Find Book Titles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1" y="1410462"/>
            <a:ext cx="8839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title FROM books WHERE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SUBSTRING(title, 1, 3)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 "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";</a:t>
            </a:r>
          </a:p>
        </p:txBody>
      </p:sp>
      <p:sp>
        <p:nvSpPr>
          <p:cNvPr id="8" name="Стрелка надолу 7"/>
          <p:cNvSpPr/>
          <p:nvPr/>
        </p:nvSpPr>
        <p:spPr>
          <a:xfrm>
            <a:off x="5561012" y="2667000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34" y="3233453"/>
            <a:ext cx="3566354" cy="3352800"/>
          </a:xfrm>
          <a:prstGeom prst="rect">
            <a:avLst/>
          </a:prstGeom>
          <a:ln>
            <a:solidFill>
              <a:schemeClr val="accent6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9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/>
              <a:t> – replaces specific string with another</a:t>
            </a:r>
          </a:p>
          <a:p>
            <a:pPr lvl="1"/>
            <a:r>
              <a:rPr lang="en-US" dirty="0"/>
              <a:t>Performs a case-sensitive match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6024" y="3367369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247093" y="4416171"/>
            <a:ext cx="2743200" cy="606743"/>
          </a:xfrm>
          <a:prstGeom prst="wedgeRoundRectCallout">
            <a:avLst>
              <a:gd name="adj1" fmla="val 28049"/>
              <a:gd name="adj2" fmla="val -110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from table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68768" y="2367817"/>
            <a:ext cx="2743200" cy="606743"/>
          </a:xfrm>
          <a:prstGeom prst="wedgeRoundRectCallout">
            <a:avLst>
              <a:gd name="adj1" fmla="val -42623"/>
              <a:gd name="adj2" fmla="val 1130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to replace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918477" y="4416171"/>
            <a:ext cx="2340600" cy="869463"/>
          </a:xfrm>
          <a:prstGeom prst="wedgeRoundRectCallout">
            <a:avLst>
              <a:gd name="adj1" fmla="val -36725"/>
              <a:gd name="adj2" fmla="val -98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Replacement pattern</a:t>
            </a:r>
          </a:p>
        </p:txBody>
      </p: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0800"/>
              </a:spcBef>
            </a:pPr>
            <a:r>
              <a:rPr lang="en-US" dirty="0"/>
              <a:t>Censor the word </a:t>
            </a:r>
            <a:r>
              <a:rPr lang="en-US" b="1" dirty="0">
                <a:solidFill>
                  <a:srgbClr val="FFA000"/>
                </a:solidFill>
              </a:rPr>
              <a:t>blood</a:t>
            </a:r>
            <a:r>
              <a:rPr lang="en-US" dirty="0"/>
              <a:t>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REPLACE</a:t>
            </a:r>
            <a:r>
              <a:rPr lang="en-US" dirty="0"/>
              <a:t>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6024" y="3352800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(`title`, 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AS </a:t>
            </a:r>
            <a:r>
              <a:rPr lang="en-US" sz="2800" b="1" dirty="0"/>
              <a:t>'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Title</a:t>
            </a:r>
            <a:r>
              <a:rPr lang="en-US" sz="2800" b="1" dirty="0"/>
              <a:t>'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`album`;</a:t>
            </a:r>
          </a:p>
        </p:txBody>
      </p:sp>
    </p:spTree>
    <p:extLst>
      <p:ext uri="{BB962C8B-B14F-4D97-AF65-F5344CB8AC3E}">
        <p14:creationId xmlns:p14="http://schemas.microsoft.com/office/powerpoint/2010/main" val="387803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find all book titles that start with "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/>
              <a:t>" and replace the substring with "</a:t>
            </a:r>
            <a:r>
              <a:rPr lang="en-US" b="1" dirty="0">
                <a:solidFill>
                  <a:srgbClr val="FFA000"/>
                </a:solidFill>
              </a:rPr>
              <a:t>***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Replace Titles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21" y="3276600"/>
            <a:ext cx="3609975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495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Replace Titles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Стрелка надолу 7"/>
          <p:cNvSpPr/>
          <p:nvPr/>
        </p:nvSpPr>
        <p:spPr>
          <a:xfrm rot="16200000">
            <a:off x="7770812" y="3619929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3504"/>
          <a:stretch/>
        </p:blipFill>
        <p:spPr>
          <a:xfrm>
            <a:off x="8382135" y="2315003"/>
            <a:ext cx="3122477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79424" y="3327438"/>
            <a:ext cx="6858000" cy="111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SELECT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000" b="1" dirty="0">
                <a:latin typeface="Consolas" panose="020B0609020204030204" pitchFamily="49" charset="0"/>
              </a:rPr>
              <a:t>(`title`, 'The', '***') 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</a:rPr>
              <a:t>AS </a:t>
            </a:r>
            <a:r>
              <a:rPr lang="en-US" sz="2000" b="1" dirty="0">
                <a:latin typeface="Consolas" panose="020B0609020204030204" pitchFamily="49" charset="0"/>
              </a:rPr>
              <a:t>'Title' FROM `books</a:t>
            </a:r>
            <a:r>
              <a:rPr lang="en-US" sz="2000" b="1" dirty="0" smtClean="0">
                <a:latin typeface="Consolas" panose="020B0609020204030204" pitchFamily="49" charset="0"/>
              </a:rPr>
              <a:t>`</a:t>
            </a:r>
          </a:p>
          <a:p>
            <a:r>
              <a:rPr lang="en-US" sz="2000" b="1" dirty="0" smtClean="0">
                <a:latin typeface="Consolas" panose="020B0609020204030204" pitchFamily="49" charset="0"/>
              </a:rPr>
              <a:t>WHERE </a:t>
            </a:r>
            <a:r>
              <a:rPr lang="en-US" sz="2000" b="1" dirty="0">
                <a:latin typeface="Consolas" panose="020B0609020204030204" pitchFamily="49" charset="0"/>
              </a:rPr>
              <a:t>SUBSTRING(title, 1, 3) = 'The';</a:t>
            </a:r>
          </a:p>
        </p:txBody>
      </p:sp>
    </p:spTree>
    <p:extLst>
      <p:ext uri="{BB962C8B-B14F-4D97-AF65-F5344CB8AC3E}">
        <p14:creationId xmlns:p14="http://schemas.microsoft.com/office/powerpoint/2010/main" val="21181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LTRIM</a:t>
            </a:r>
            <a:r>
              <a:rPr lang="en-US" dirty="0"/>
              <a:t> &amp;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RTRIM</a:t>
            </a:r>
            <a:r>
              <a:rPr lang="en-US" dirty="0"/>
              <a:t> – remove </a:t>
            </a:r>
            <a:r>
              <a:rPr lang="en-US" b="1" dirty="0">
                <a:solidFill>
                  <a:srgbClr val="FFA000"/>
                </a:solidFill>
              </a:rPr>
              <a:t>spaces</a:t>
            </a:r>
            <a:r>
              <a:rPr lang="en-US" dirty="0"/>
              <a:t> from either side of string</a:t>
            </a: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ts val="11400"/>
              </a:spcBef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CHAR_LENGTH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count number of characters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LENGHT</a:t>
            </a:r>
            <a:r>
              <a:rPr lang="en-US" dirty="0"/>
              <a:t> – get number of used bytes (double for Unicode)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2612" y="40272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CHAR_LENGTH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2612" y="57036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2612" y="1907404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rgbClr val="FFA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rgbClr val="FFA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dirty="0"/>
              <a:t> – get characters from beginning or end of string</a:t>
            </a:r>
          </a:p>
          <a:p>
            <a:pPr>
              <a:spcBef>
                <a:spcPts val="13800"/>
              </a:spcBef>
            </a:pPr>
            <a:r>
              <a:rPr lang="en-US" dirty="0"/>
              <a:t>Example: name shorthand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08212" y="2110870"/>
            <a:ext cx="77724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08212" y="4493972"/>
            <a:ext cx="7772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`id`, `start`,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(`name`, 3) AS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Shorthand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`games`;</a:t>
            </a:r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LOWER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UPPER</a:t>
            </a:r>
            <a:r>
              <a:rPr lang="en-US" dirty="0"/>
              <a:t> – change letter casing</a:t>
            </a:r>
          </a:p>
          <a:p>
            <a:pPr>
              <a:spcBef>
                <a:spcPts val="12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REVERSE</a:t>
            </a:r>
            <a:r>
              <a:rPr lang="en-US" dirty="0"/>
              <a:t> – reverse order of all characters in string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</a:t>
            </a:r>
            <a:r>
              <a:rPr lang="en-US" dirty="0"/>
              <a:t> – repeat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(6)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84512" y="1958470"/>
            <a:ext cx="6019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84512" y="4114800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84512" y="5726365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REPEAT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String, Count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3017484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locate specific pattern (substring) in string</a:t>
            </a:r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dirty="0"/>
              <a:t> – insert substring at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(7)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0012" y="2657478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LOCATE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Pattern, String,[Position]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8424" y="4495800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String, Position, Length, 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341812" y="5418033"/>
            <a:ext cx="3581400" cy="868963"/>
          </a:xfrm>
          <a:prstGeom prst="wedgeRoundRectCallout">
            <a:avLst>
              <a:gd name="adj1" fmla="val 28403"/>
              <a:gd name="adj2" fmla="val -926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characters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</a:p>
        </p:txBody>
      </p:sp>
      <p:sp>
        <p:nvSpPr>
          <p:cNvPr id="9" name="AutoShape 5"/>
          <p:cNvSpPr>
            <a:spLocks noChangeAspect="1" noChangeArrowheads="1"/>
          </p:cNvSpPr>
          <p:nvPr/>
        </p:nvSpPr>
        <p:spPr bwMode="auto">
          <a:xfrm>
            <a:off x="7633886" y="1761347"/>
            <a:ext cx="4114799" cy="707397"/>
          </a:xfrm>
          <a:prstGeom prst="wedgeRoundRectCallout">
            <a:avLst>
              <a:gd name="adj1" fmla="val -50123"/>
              <a:gd name="adj2" fmla="val 82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If </a:t>
            </a:r>
            <a:r>
              <a:rPr lang="en-US" sz="2800" b="1" dirty="0">
                <a:solidFill>
                  <a:srgbClr val="FFFFFF"/>
                </a:solidFill>
              </a:rPr>
              <a:t>omitted, begins at 1</a:t>
            </a:r>
            <a:endParaRPr lang="bg-BG" sz="2800" b="1">
              <a:solidFill>
                <a:srgbClr val="FFFFFF"/>
              </a:solidFill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5612" y="5105400"/>
            <a:ext cx="10958928" cy="768084"/>
          </a:xfrm>
        </p:spPr>
        <p:txBody>
          <a:bodyPr/>
          <a:lstStyle/>
          <a:p>
            <a:r>
              <a:rPr lang="en-US" dirty="0"/>
              <a:t>Arithmetical Operators and Numeric Functions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1447800"/>
            <a:ext cx="3755804" cy="25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Functions in MySQL Server</a:t>
            </a:r>
          </a:p>
          <a:p>
            <a:r>
              <a:rPr lang="en-US" dirty="0" smtClean="0"/>
              <a:t>String Functions</a:t>
            </a:r>
          </a:p>
          <a:p>
            <a:r>
              <a:rPr lang="en-CA" dirty="0">
                <a:solidFill>
                  <a:srgbClr val="234465"/>
                </a:solidFill>
              </a:rPr>
              <a:t>Arithmetical Operators and Numeric </a:t>
            </a:r>
            <a:r>
              <a:rPr lang="en-CA" dirty="0" smtClean="0">
                <a:solidFill>
                  <a:srgbClr val="234465"/>
                </a:solidFill>
              </a:rPr>
              <a:t>         Functions</a:t>
            </a:r>
            <a:endParaRPr lang="en-CA" dirty="0">
              <a:solidFill>
                <a:srgbClr val="234465"/>
              </a:solidFill>
            </a:endParaRPr>
          </a:p>
          <a:p>
            <a:r>
              <a:rPr lang="en-US" dirty="0" smtClean="0">
                <a:solidFill>
                  <a:srgbClr val="234465"/>
                </a:solidFill>
              </a:rPr>
              <a:t>Date Functions</a:t>
            </a:r>
            <a:endParaRPr lang="en-US" dirty="0">
              <a:solidFill>
                <a:srgbClr val="234465"/>
              </a:solidFill>
            </a:endParaRPr>
          </a:p>
          <a:p>
            <a:r>
              <a:rPr lang="en-US" dirty="0" smtClean="0"/>
              <a:t>Wildcards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6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Supported common arithmetic operators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Arithmetical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2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716056"/>
              </p:ext>
            </p:extLst>
          </p:nvPr>
        </p:nvGraphicFramePr>
        <p:xfrm>
          <a:off x="2952336" y="2287301"/>
          <a:ext cx="6280975" cy="35814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0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DIV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Integer division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/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Division operator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Minus Operator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%, MOD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Modulo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Addition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*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Multiplication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284809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 (arg)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Change sign of argument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80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8815" y="1063771"/>
            <a:ext cx="11804822" cy="557035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Used primarily for numeric </a:t>
            </a:r>
            <a:r>
              <a:rPr lang="en-US" b="1" dirty="0">
                <a:solidFill>
                  <a:schemeClr val="bg1"/>
                </a:solidFill>
              </a:rPr>
              <a:t>manipulation</a:t>
            </a:r>
            <a:r>
              <a:rPr lang="en-US" dirty="0"/>
              <a:t> and/or mathematical </a:t>
            </a:r>
            <a:r>
              <a:rPr lang="en-US" b="1" dirty="0">
                <a:solidFill>
                  <a:schemeClr val="bg1"/>
                </a:solidFill>
              </a:rPr>
              <a:t>calculations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the value of Pi (15 –digit precision)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ABS</a:t>
            </a:r>
            <a:r>
              <a:rPr lang="en-US" dirty="0"/>
              <a:t> – absolute value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>
              <a:solidFill>
                <a:srgbClr val="F3CD6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F3CD60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883579" y="3319847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PI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+0.000000000000000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890826" y="52578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SQRT</a:t>
            </a:r>
            <a:r>
              <a:rPr lang="en-US" dirty="0"/>
              <a:t> – square root</a:t>
            </a:r>
          </a:p>
          <a:p>
            <a:pPr>
              <a:spcBef>
                <a:spcPts val="6000"/>
              </a:spcBef>
            </a:pPr>
            <a:endParaRPr lang="en-US" dirty="0"/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dirty="0"/>
              <a:t> – raise value to desired exponent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2424" y="22619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2424" y="50292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Converts numbers between different number bases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obtain desired precision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64623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1959684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CONV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from_base,to_base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085012" y="2903676"/>
            <a:ext cx="3651350" cy="611443"/>
          </a:xfrm>
          <a:prstGeom prst="wedgeRoundRectCallout">
            <a:avLst>
              <a:gd name="adj1" fmla="val -52569"/>
              <a:gd name="adj2" fmla="val 87218"/>
              <a:gd name="adj3" fmla="val 16667"/>
            </a:avLst>
          </a:prstGeom>
          <a:solidFill>
            <a:srgbClr val="4F6987">
              <a:alpha val="95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be negative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5181600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SIGN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returns +1, -1 or 0, depending on value sign</a:t>
            </a:r>
          </a:p>
          <a:p>
            <a:pPr>
              <a:spcBef>
                <a:spcPts val="9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a random value in range [0,1)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Seed</a:t>
            </a:r>
            <a:r>
              <a:rPr lang="en-US" dirty="0"/>
              <a:t> is not specified, one is assigned at random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209295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64121" y="4876800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524000"/>
            <a:ext cx="2121444" cy="22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201991"/>
            <a:ext cx="11815018" cy="50175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extract a segment from a date as an </a:t>
            </a:r>
            <a:r>
              <a:rPr lang="en-US" dirty="0" smtClean="0"/>
              <a:t>integer</a:t>
            </a: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CA" b="1" dirty="0">
                <a:solidFill>
                  <a:schemeClr val="bg1"/>
                </a:solidFill>
              </a:rPr>
              <a:t>TIMESTAMPDIFF</a:t>
            </a:r>
            <a:r>
              <a:rPr lang="en-CA" dirty="0"/>
              <a:t> – find difference between two </a:t>
            </a:r>
            <a:r>
              <a:rPr lang="en-CA" dirty="0" smtClean="0"/>
              <a:t>dates</a:t>
            </a:r>
          </a:p>
          <a:p>
            <a:pPr>
              <a:buClr>
                <a:schemeClr val="tx1"/>
              </a:buClr>
            </a:pPr>
            <a:endParaRPr lang="en-CA" dirty="0" smtClean="0"/>
          </a:p>
          <a:p>
            <a:pPr lvl="1">
              <a:buClr>
                <a:schemeClr val="tx1"/>
              </a:buClr>
            </a:pPr>
            <a:r>
              <a:rPr lang="en-US" sz="2600" b="1" i="1" dirty="0" smtClean="0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</a:t>
            </a:r>
            <a:r>
              <a:rPr lang="en-US" dirty="0" smtClean="0"/>
              <a:t> </a:t>
            </a:r>
            <a:r>
              <a:rPr lang="en-US" dirty="0"/>
              <a:t>can be any part and format of date or </a:t>
            </a:r>
            <a:r>
              <a:rPr lang="en-US" dirty="0" smtClean="0"/>
              <a:t>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3021" y="1890588"/>
            <a:ext cx="47857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 FROM Date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53021" y="4884497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year, %Y, %y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month, %M, %m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day, %w, %D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53021" y="3319180"/>
            <a:ext cx="85195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Part, FirstDate, SecondDate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</a:t>
            </a:r>
            <a:r>
              <a:rPr lang="bg-BG" dirty="0"/>
              <a:t>- </a:t>
            </a:r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59618" y="2362200"/>
            <a:ext cx="10666412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`employee_id`, `first_name`, `last_name`,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`hire_date`, '2017-05-31')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AS 'Years In Service'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`employees`</a:t>
            </a: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calculate how many days have authors lived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TIMESTAMPDIFF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Lived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322" y="2209800"/>
            <a:ext cx="4717078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Days Lived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217612" y="1611684"/>
            <a:ext cx="10134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 concat(first_name, ' ', last_name) </a:t>
            </a:r>
            <a:r>
              <a:rPr lang="en-US" sz="2400" b="1" dirty="0" smtClean="0">
                <a:latin typeface="Consolas" panose="020B0609020204030204" pitchFamily="49" charset="0"/>
              </a:rPr>
              <a:t>AS </a:t>
            </a:r>
            <a:r>
              <a:rPr lang="en-US" sz="2400" b="1" dirty="0">
                <a:latin typeface="Consolas" panose="020B0609020204030204" pitchFamily="49" charset="0"/>
              </a:rPr>
              <a:t>'Full Name', 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TIMESTAMPDIFF</a:t>
            </a:r>
            <a:r>
              <a:rPr lang="en-US" sz="2400" b="1" dirty="0" smtClean="0">
                <a:latin typeface="Consolas" panose="020B0609020204030204" pitchFamily="49" charset="0"/>
              </a:rPr>
              <a:t>(DAY</a:t>
            </a:r>
            <a:r>
              <a:rPr lang="en-US" sz="2400" b="1" dirty="0">
                <a:latin typeface="Consolas" panose="020B0609020204030204" pitchFamily="49" charset="0"/>
              </a:rPr>
              <a:t>, born, died) </a:t>
            </a:r>
            <a:r>
              <a:rPr lang="en-US" sz="2400" b="1" dirty="0" smtClean="0">
                <a:latin typeface="Consolas" panose="020B0609020204030204" pitchFamily="49" charset="0"/>
              </a:rPr>
              <a:t>AS </a:t>
            </a:r>
            <a:r>
              <a:rPr lang="en-US" sz="2400" b="1" dirty="0">
                <a:latin typeface="Consolas" panose="020B0609020204030204" pitchFamily="49" charset="0"/>
              </a:rPr>
              <a:t>'Days Lived'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FROM authors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Стрелка надолу 6"/>
          <p:cNvSpPr/>
          <p:nvPr/>
        </p:nvSpPr>
        <p:spPr>
          <a:xfrm>
            <a:off x="6094412" y="3121884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77" y="3658325"/>
            <a:ext cx="3671887" cy="290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2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#JavaDB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4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0595" y="1074656"/>
            <a:ext cx="10913017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DATE_FORMAT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formats the date value according to the format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NOW</a:t>
            </a:r>
            <a:r>
              <a:rPr lang="en-US" dirty="0"/>
              <a:t> – obtain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74858" y="2926603"/>
            <a:ext cx="10668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FORMAT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('2017/05/31', '%Y %b %D') AS 'Date';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70258" y="5246851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NOW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102" y="5715000"/>
            <a:ext cx="10958928" cy="499819"/>
          </a:xfrm>
        </p:spPr>
        <p:txBody>
          <a:bodyPr/>
          <a:lstStyle/>
          <a:p>
            <a:r>
              <a:rPr lang="en-US" dirty="0" smtClean="0"/>
              <a:t>Selecting results by partial match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392065" y="2422088"/>
            <a:ext cx="3429001" cy="5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502544"/>
            <a:ext cx="11815018" cy="5201066"/>
          </a:xfrm>
        </p:spPr>
        <p:txBody>
          <a:bodyPr/>
          <a:lstStyle/>
          <a:p>
            <a:r>
              <a:rPr lang="en-US" dirty="0"/>
              <a:t>Used to substitute any other character(s) in a string</a:t>
            </a:r>
          </a:p>
          <a:p>
            <a:pPr lvl="1"/>
            <a:r>
              <a:rPr lang="en-US" b="1" dirty="0"/>
              <a:t>'</a:t>
            </a:r>
            <a:r>
              <a:rPr lang="en-US" b="1" dirty="0">
                <a:solidFill>
                  <a:schemeClr val="bg1"/>
                </a:solidFill>
              </a:rPr>
              <a:t>%</a:t>
            </a:r>
            <a:r>
              <a:rPr lang="en-US" b="1" dirty="0"/>
              <a:t>'</a:t>
            </a:r>
            <a:r>
              <a:rPr lang="en-US" dirty="0"/>
              <a:t> - represents zero, one, or multiple characters</a:t>
            </a:r>
          </a:p>
          <a:p>
            <a:pPr lvl="1"/>
            <a:r>
              <a:rPr lang="en-US" b="1" dirty="0"/>
              <a:t>'</a:t>
            </a:r>
            <a:r>
              <a:rPr lang="en-US" b="1" dirty="0">
                <a:solidFill>
                  <a:schemeClr val="bg1"/>
                </a:solidFill>
              </a:rPr>
              <a:t>_</a:t>
            </a:r>
            <a:r>
              <a:rPr lang="en-US" b="1" dirty="0"/>
              <a:t>'</a:t>
            </a:r>
            <a:r>
              <a:rPr lang="en-US" dirty="0"/>
              <a:t> - represents a single character</a:t>
            </a:r>
          </a:p>
          <a:p>
            <a:pPr lvl="1"/>
            <a:r>
              <a:rPr lang="en-US" dirty="0"/>
              <a:t>Can be used in combinations</a:t>
            </a:r>
          </a:p>
          <a:p>
            <a:r>
              <a:rPr lang="en-US" dirty="0"/>
              <a:t>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LIKE</a:t>
            </a:r>
            <a:r>
              <a:rPr lang="en-US" dirty="0"/>
              <a:t> operator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</a:t>
            </a:r>
          </a:p>
          <a:p>
            <a:pPr lvl="1"/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13" y="40341"/>
            <a:ext cx="9577597" cy="1110780"/>
          </a:xfrm>
        </p:spPr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any values that start with "a"</a:t>
            </a:r>
          </a:p>
          <a:p>
            <a:endParaRPr lang="en-US" dirty="0"/>
          </a:p>
          <a:p>
            <a:r>
              <a:rPr lang="en-US" dirty="0"/>
              <a:t>Find any values that have "r" in second position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Finds any values that starts with "a" and ends with "o"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13" y="40341"/>
            <a:ext cx="9577597" cy="1110780"/>
          </a:xfrm>
        </p:spPr>
        <p:txBody>
          <a:bodyPr/>
          <a:lstStyle/>
          <a:p>
            <a:r>
              <a:rPr lang="en-US" dirty="0"/>
              <a:t>Wildcards - 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2224" y="1981590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latin typeface="Consolas" pitchFamily="49" charset="0"/>
              </a:rPr>
              <a:t> CustomerName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latin typeface="Consolas" pitchFamily="49" charset="0"/>
              </a:rPr>
              <a:t> 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a%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2224" y="3343208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CustomerName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_r%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92224" y="4781504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ContactName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a%o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456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Supported characters also include: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\</a:t>
            </a:r>
            <a:r>
              <a:rPr lang="en-US" dirty="0"/>
              <a:t> – specify prefix to treat special characters as normal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charlist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specifying which characters to look for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[!</a:t>
            </a:r>
            <a:r>
              <a:rPr lang="en-US" b="1" dirty="0">
                <a:solidFill>
                  <a:schemeClr val="bg1"/>
                </a:solidFill>
              </a:rPr>
              <a:t>charlist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excluding</a:t>
            </a:r>
            <a:r>
              <a:rPr lang="en-US" dirty="0"/>
              <a:t> characters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2812" y="4191000"/>
            <a:ext cx="9601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`customers`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`city`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[a-c]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%'; 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644113" y="5638727"/>
            <a:ext cx="266700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"a", "b", or "c"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retrieve information about the titles of all Harry Potter books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Wildcards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Harry Potter Books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86" y="3962400"/>
            <a:ext cx="3429000" cy="2437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9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Harry </a:t>
            </a:r>
            <a:r>
              <a:rPr lang="en-US" dirty="0"/>
              <a:t>Potter </a:t>
            </a:r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27112" y="1714263"/>
            <a:ext cx="10134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title FROM books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800" b="1" dirty="0">
                <a:latin typeface="Consolas" panose="020B0609020204030204" pitchFamily="49" charset="0"/>
              </a:rPr>
              <a:t> title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LIKE</a:t>
            </a:r>
            <a:r>
              <a:rPr lang="en-US" sz="2800" b="1" dirty="0">
                <a:latin typeface="Consolas" panose="020B0609020204030204" pitchFamily="49" charset="0"/>
              </a:rPr>
              <a:t>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Harry Potter%</a:t>
            </a:r>
            <a:r>
              <a:rPr lang="en-US" sz="2800" b="1" dirty="0"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7" name="Стрелка надолу 6"/>
          <p:cNvSpPr/>
          <p:nvPr/>
        </p:nvSpPr>
        <p:spPr>
          <a:xfrm>
            <a:off x="5918923" y="3205008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743" y="3809503"/>
            <a:ext cx="4039466" cy="2622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63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dirty="0"/>
              <a:t> - pattern matching using 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Regular Expression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493927"/>
            <a:ext cx="960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`employee_id`, `first_name`, `last_name`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FROM `employees`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WHERE `first_name`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^\[^K\]{3}\$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3412" y="4175109"/>
            <a:ext cx="3651350" cy="611443"/>
          </a:xfrm>
          <a:prstGeom prst="wedgeRoundRectCallout">
            <a:avLst>
              <a:gd name="adj1" fmla="val -13504"/>
              <a:gd name="adj2" fmla="val -86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69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295400"/>
            <a:ext cx="8632995" cy="542468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CA" sz="3200" dirty="0">
                <a:solidFill>
                  <a:srgbClr val="FFFFFF"/>
                </a:solidFill>
              </a:rPr>
              <a:t>MySQL Server provides various built-in </a:t>
            </a:r>
            <a:r>
              <a:rPr lang="en-CA" sz="3200" dirty="0" smtClean="0">
                <a:solidFill>
                  <a:srgbClr val="FFFFFF"/>
                </a:solidFill>
              </a:rPr>
              <a:t>	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CA" sz="3200" dirty="0">
                <a:solidFill>
                  <a:srgbClr val="FFFFFF"/>
                </a:solidFill>
              </a:rPr>
              <a:t> </a:t>
            </a:r>
            <a:r>
              <a:rPr lang="en-CA" sz="3200" dirty="0" smtClean="0">
                <a:solidFill>
                  <a:srgbClr val="FFFFFF"/>
                </a:solidFill>
              </a:rPr>
              <a:t>    functions</a:t>
            </a:r>
            <a:endParaRPr lang="en-CA" sz="3200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CA" sz="3000" b="1" dirty="0">
                <a:solidFill>
                  <a:schemeClr val="bg1"/>
                </a:solidFill>
              </a:rPr>
              <a:t>Numerical</a:t>
            </a:r>
            <a:r>
              <a:rPr lang="en-CA" sz="3000" dirty="0">
                <a:solidFill>
                  <a:srgbClr val="FFFFFF"/>
                </a:solidFill>
              </a:rPr>
              <a:t> functions	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CA" sz="3000" b="1" dirty="0">
                <a:solidFill>
                  <a:schemeClr val="bg1"/>
                </a:solidFill>
              </a:rPr>
              <a:t>String</a:t>
            </a:r>
            <a:r>
              <a:rPr lang="en-CA" sz="3000" dirty="0">
                <a:solidFill>
                  <a:srgbClr val="FFFFFF"/>
                </a:solidFill>
              </a:rPr>
              <a:t> functions</a:t>
            </a:r>
          </a:p>
          <a:p>
            <a:pPr lvl="0">
              <a:lnSpc>
                <a:spcPct val="100000"/>
              </a:lnSpc>
            </a:pPr>
            <a:r>
              <a:rPr lang="en-CA" sz="3200" dirty="0">
                <a:solidFill>
                  <a:srgbClr val="FFFFFF"/>
                </a:solidFill>
              </a:rPr>
              <a:t>Using Wildcards, we can obtain results by </a:t>
            </a:r>
            <a:endParaRPr lang="en-CA" sz="3200" dirty="0" smtClean="0">
              <a:solidFill>
                <a:srgbClr val="FFFFFF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CA" sz="3200" dirty="0" smtClean="0">
                <a:solidFill>
                  <a:schemeClr val="bg1"/>
                </a:solidFill>
              </a:rPr>
              <a:t>     </a:t>
            </a:r>
            <a:r>
              <a:rPr lang="en-CA" sz="3200" b="1" dirty="0" smtClean="0">
                <a:solidFill>
                  <a:schemeClr val="bg1"/>
                </a:solidFill>
              </a:rPr>
              <a:t>partial </a:t>
            </a:r>
            <a:r>
              <a:rPr lang="en-CA" sz="3200" b="1" dirty="0">
                <a:solidFill>
                  <a:schemeClr val="bg1"/>
                </a:solidFill>
              </a:rPr>
              <a:t>string matches</a:t>
            </a:r>
          </a:p>
          <a:p>
            <a:pPr lvl="1">
              <a:lnSpc>
                <a:spcPct val="100000"/>
              </a:lnSpc>
            </a:pPr>
            <a:r>
              <a:rPr lang="en-CA" sz="3000" dirty="0">
                <a:solidFill>
                  <a:srgbClr val="FFFFFF"/>
                </a:solidFill>
              </a:rPr>
              <a:t>Regular expressions</a:t>
            </a:r>
          </a:p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4F5F7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0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4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in MySQL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1447800"/>
            <a:ext cx="4754380" cy="4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7072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358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0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String</a:t>
            </a:r>
            <a:r>
              <a:rPr lang="en-US" dirty="0"/>
              <a:t> Functions – for </a:t>
            </a:r>
            <a:r>
              <a:rPr lang="en-US" b="1" dirty="0">
                <a:solidFill>
                  <a:srgbClr val="FFA000"/>
                </a:solidFill>
              </a:rPr>
              <a:t>manipulating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text</a:t>
            </a:r>
            <a:r>
              <a:rPr lang="en-US" dirty="0"/>
              <a:t>, both from table values or user input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concatenate column values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Math</a:t>
            </a:r>
            <a:r>
              <a:rPr lang="en-US" dirty="0"/>
              <a:t> Functions – calculations and working with aggregate data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perform geometry and currency operations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and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Time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Functions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find length of timespan</a:t>
            </a:r>
          </a:p>
          <a:p>
            <a:pPr>
              <a:buClr>
                <a:srgbClr val="234465"/>
              </a:buClr>
            </a:pPr>
            <a:r>
              <a:rPr lang="en-US" dirty="0"/>
              <a:t>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065690"/>
            <a:ext cx="2459309" cy="24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66135" cy="22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– extracts part of a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7612" y="2261901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217612" y="3543571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217612" y="4860140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4400"/>
              </a:spcBef>
            </a:pPr>
            <a:r>
              <a:rPr lang="en-US" dirty="0"/>
              <a:t>Get short summary of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SUBSTRING</a:t>
            </a:r>
            <a:r>
              <a:rPr lang="en-US" dirty="0"/>
              <a:t>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58824" y="2595178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`article_id`, `author`, `content`,</a:t>
            </a:r>
          </a:p>
          <a:p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</a:rPr>
              <a:t>     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(`content`, 1, 200) AS </a:t>
            </a:r>
            <a:r>
              <a:rPr lang="en-US" sz="2800" b="1" dirty="0"/>
              <a:t>'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Summary</a:t>
            </a:r>
            <a:r>
              <a:rPr lang="en-US" sz="2800" b="1" dirty="0"/>
              <a:t>'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`articles`;</a:t>
            </a:r>
          </a:p>
        </p:txBody>
      </p:sp>
    </p:spTree>
    <p:extLst>
      <p:ext uri="{BB962C8B-B14F-4D97-AF65-F5344CB8AC3E}">
        <p14:creationId xmlns:p14="http://schemas.microsoft.com/office/powerpoint/2010/main" val="319062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find all book titles that start with "The"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Book Titles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2817090"/>
            <a:ext cx="3566354" cy="3352800"/>
          </a:xfrm>
          <a:prstGeom prst="rect">
            <a:avLst/>
          </a:prstGeom>
          <a:ln>
            <a:solidFill>
              <a:schemeClr val="accent6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10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3450</TotalTime>
  <Words>1307</Words>
  <Application>Microsoft Office PowerPoint</Application>
  <PresentationFormat>Custom</PresentationFormat>
  <Paragraphs>297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Built-in Functions</vt:lpstr>
      <vt:lpstr>Table of Content</vt:lpstr>
      <vt:lpstr>Questions</vt:lpstr>
      <vt:lpstr>PowerPoint Presentation</vt:lpstr>
      <vt:lpstr>SQL Functions</vt:lpstr>
      <vt:lpstr>PowerPoint Presentation</vt:lpstr>
      <vt:lpstr>String Functions </vt:lpstr>
      <vt:lpstr>SUBSTRING - Example</vt:lpstr>
      <vt:lpstr>Problem: Find Book Titles</vt:lpstr>
      <vt:lpstr>Solution: Find Book Titles</vt:lpstr>
      <vt:lpstr>String Functions (2)</vt:lpstr>
      <vt:lpstr>REPLACE - Example</vt:lpstr>
      <vt:lpstr>Problem: Replace Titles</vt:lpstr>
      <vt:lpstr>Solution: Replace Titles</vt:lpstr>
      <vt:lpstr>String Functions (3)</vt:lpstr>
      <vt:lpstr>String Functions (4)</vt:lpstr>
      <vt:lpstr>String Functions (6)</vt:lpstr>
      <vt:lpstr>String Functions (7)</vt:lpstr>
      <vt:lpstr>PowerPoint Presentation</vt:lpstr>
      <vt:lpstr>Arithmetical Operators</vt:lpstr>
      <vt:lpstr>Numeric Functions </vt:lpstr>
      <vt:lpstr>Numeric Functions (2)</vt:lpstr>
      <vt:lpstr>Math Functions (3)</vt:lpstr>
      <vt:lpstr>Math Functions (4)</vt:lpstr>
      <vt:lpstr>PowerPoint Presentation</vt:lpstr>
      <vt:lpstr>Date Functions</vt:lpstr>
      <vt:lpstr>Date Functions - Example</vt:lpstr>
      <vt:lpstr>Problem: Days Lived</vt:lpstr>
      <vt:lpstr>Solution: Days Lived</vt:lpstr>
      <vt:lpstr>Date Functions (3)</vt:lpstr>
      <vt:lpstr>PowerPoint Presentation</vt:lpstr>
      <vt:lpstr>Wildcards</vt:lpstr>
      <vt:lpstr>Wildcards - Examples</vt:lpstr>
      <vt:lpstr>Wildcard Characters</vt:lpstr>
      <vt:lpstr>Problem: Harry Potter Books</vt:lpstr>
      <vt:lpstr>Solution: Harry Potter Books</vt:lpstr>
      <vt:lpstr>Using Regular Expression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DB Basics with MySQL Practical Course @ SoftUni</dc:subject>
  <dc:creator>Software University Foundation</dc:creator>
  <cp:keywords>Databases, SQL, programming, SoftUni, Software University, programming, software development, software engineering, course, database systems</cp:keywords>
  <dc:description>https://softuni.bg/courses/databases-basics-mysql</dc:description>
  <cp:lastModifiedBy>Dimitar Tanasi</cp:lastModifiedBy>
  <cp:revision>201</cp:revision>
  <dcterms:created xsi:type="dcterms:W3CDTF">2014-01-02T17:00:34Z</dcterms:created>
  <dcterms:modified xsi:type="dcterms:W3CDTF">2019-05-20T13:52:54Z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