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 id="2147483692" r:id="rId3"/>
  </p:sldMasterIdLst>
  <p:notesMasterIdLst>
    <p:notesMasterId r:id="rId34"/>
  </p:notesMasterIdLst>
  <p:handoutMasterIdLst>
    <p:handoutMasterId r:id="rId35"/>
  </p:handoutMasterIdLst>
  <p:sldIdLst>
    <p:sldId id="457" r:id="rId4"/>
    <p:sldId id="458" r:id="rId5"/>
    <p:sldId id="459" r:id="rId6"/>
    <p:sldId id="494" r:id="rId7"/>
    <p:sldId id="462" r:id="rId8"/>
    <p:sldId id="463" r:id="rId9"/>
    <p:sldId id="465" r:id="rId10"/>
    <p:sldId id="493" r:id="rId11"/>
    <p:sldId id="495" r:id="rId12"/>
    <p:sldId id="496" r:id="rId13"/>
    <p:sldId id="497" r:id="rId14"/>
    <p:sldId id="419" r:id="rId15"/>
    <p:sldId id="423" r:id="rId16"/>
    <p:sldId id="422" r:id="rId17"/>
    <p:sldId id="426" r:id="rId18"/>
    <p:sldId id="425" r:id="rId19"/>
    <p:sldId id="429" r:id="rId20"/>
    <p:sldId id="428" r:id="rId21"/>
    <p:sldId id="432" r:id="rId22"/>
    <p:sldId id="431" r:id="rId23"/>
    <p:sldId id="444" r:id="rId24"/>
    <p:sldId id="436" r:id="rId25"/>
    <p:sldId id="447" r:id="rId26"/>
    <p:sldId id="435" r:id="rId27"/>
    <p:sldId id="466" r:id="rId28"/>
    <p:sldId id="498" r:id="rId29"/>
    <p:sldId id="503" r:id="rId30"/>
    <p:sldId id="504" r:id="rId31"/>
    <p:sldId id="501" r:id="rId32"/>
    <p:sldId id="502"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09A2BE3-2D0E-4BDF-9E7B-B5B14B6C6981}">
          <p14:sldIdLst>
            <p14:sldId id="457"/>
            <p14:sldId id="458"/>
            <p14:sldId id="459"/>
          </p14:sldIdLst>
        </p14:section>
        <p14:section name="Grouping" id="{C10331E8-94F3-4571-BA73-F8D592D4BA90}">
          <p14:sldIdLst>
            <p14:sldId id="494"/>
            <p14:sldId id="462"/>
            <p14:sldId id="463"/>
            <p14:sldId id="465"/>
            <p14:sldId id="493"/>
          </p14:sldIdLst>
        </p14:section>
        <p14:section name="Aggregate Functions" id="{5E22B127-A980-48CE-9AF6-18AD37C5521D}">
          <p14:sldIdLst>
            <p14:sldId id="495"/>
            <p14:sldId id="496"/>
            <p14:sldId id="497"/>
            <p14:sldId id="419"/>
            <p14:sldId id="423"/>
            <p14:sldId id="422"/>
            <p14:sldId id="426"/>
            <p14:sldId id="425"/>
            <p14:sldId id="429"/>
            <p14:sldId id="428"/>
            <p14:sldId id="432"/>
            <p14:sldId id="431"/>
          </p14:sldIdLst>
        </p14:section>
        <p14:section name="Having" id="{2EAC9775-B3C6-4DBE-ABC8-6E6F3BAAAEB2}">
          <p14:sldIdLst>
            <p14:sldId id="444"/>
            <p14:sldId id="436"/>
            <p14:sldId id="447"/>
            <p14:sldId id="435"/>
          </p14:sldIdLst>
        </p14:section>
        <p14:section name="Conclusion" id="{7587B953-7D9E-4BF6-8429-6E9B0BBD8E77}">
          <p14:sldIdLst>
            <p14:sldId id="466"/>
            <p14:sldId id="498"/>
            <p14:sldId id="503"/>
            <p14:sldId id="504"/>
            <p14:sldId id="501"/>
            <p14:sldId id="502"/>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ftUniLector" initials="S" lastIdx="1" clrIdx="0">
    <p:extLst>
      <p:ext uri="{19B8F6BF-5375-455C-9EA6-DF929625EA0E}">
        <p15:presenceInfo xmlns:p15="http://schemas.microsoft.com/office/powerpoint/2012/main" userId="SoftUniLec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D60"/>
    <a:srgbClr val="FFA000"/>
    <a:srgbClr val="A3ABBC"/>
    <a:srgbClr val="03B4C3"/>
    <a:srgbClr val="ADB4C3"/>
    <a:srgbClr val="C2C7D2"/>
    <a:srgbClr val="234465"/>
    <a:srgbClr val="F2A244"/>
    <a:srgbClr val="00D661"/>
    <a:srgbClr val="F3BE6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8" autoAdjust="0"/>
    <p:restoredTop sz="78413" autoAdjust="0"/>
  </p:normalViewPr>
  <p:slideViewPr>
    <p:cSldViewPr>
      <p:cViewPr varScale="1">
        <p:scale>
          <a:sx n="108" d="100"/>
          <a:sy n="108" d="100"/>
        </p:scale>
        <p:origin x="138" y="204"/>
      </p:cViewPr>
      <p:guideLst>
        <p:guide orient="horz" pos="2160"/>
        <p:guide pos="3839"/>
      </p:guideLst>
    </p:cSldViewPr>
  </p:slideViewPr>
  <p:outlineViewPr>
    <p:cViewPr>
      <p:scale>
        <a:sx n="33" d="100"/>
        <a:sy n="33" d="100"/>
      </p:scale>
      <p:origin x="0" y="-6192"/>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15-May-19</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15-May-19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07124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1723889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Tree>
    <p:extLst>
      <p:ext uri="{BB962C8B-B14F-4D97-AF65-F5344CB8AC3E}">
        <p14:creationId xmlns:p14="http://schemas.microsoft.com/office/powerpoint/2010/main" val="317653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4" name="Контейнер за долния колонтитул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30054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Tree>
    <p:extLst>
      <p:ext uri="{BB962C8B-B14F-4D97-AF65-F5344CB8AC3E}">
        <p14:creationId xmlns:p14="http://schemas.microsoft.com/office/powerpoint/2010/main" val="2162236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Tree>
    <p:extLst>
      <p:ext uri="{BB962C8B-B14F-4D97-AF65-F5344CB8AC3E}">
        <p14:creationId xmlns:p14="http://schemas.microsoft.com/office/powerpoint/2010/main" val="192239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Tree>
    <p:extLst>
      <p:ext uri="{BB962C8B-B14F-4D97-AF65-F5344CB8AC3E}">
        <p14:creationId xmlns:p14="http://schemas.microsoft.com/office/powerpoint/2010/main" val="1083591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Tree>
    <p:extLst>
      <p:ext uri="{BB962C8B-B14F-4D97-AF65-F5344CB8AC3E}">
        <p14:creationId xmlns:p14="http://schemas.microsoft.com/office/powerpoint/2010/main" val="1297988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814456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55891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1148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216632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73407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Tree>
    <p:extLst>
      <p:ext uri="{BB962C8B-B14F-4D97-AF65-F5344CB8AC3E}">
        <p14:creationId xmlns:p14="http://schemas.microsoft.com/office/powerpoint/2010/main" val="3958929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75361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638943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3862670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70957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Tree>
    <p:extLst>
      <p:ext uri="{BB962C8B-B14F-4D97-AF65-F5344CB8AC3E}">
        <p14:creationId xmlns:p14="http://schemas.microsoft.com/office/powerpoint/2010/main" val="1482433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17</a:t>
            </a:fld>
            <a:endParaRPr lang="en-US" dirty="0"/>
          </a:p>
        </p:txBody>
      </p:sp>
    </p:spTree>
    <p:extLst>
      <p:ext uri="{BB962C8B-B14F-4D97-AF65-F5344CB8AC3E}">
        <p14:creationId xmlns:p14="http://schemas.microsoft.com/office/powerpoint/2010/main" val="610829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10439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2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7.png"/><Relationship Id="rId2" Type="http://schemas.openxmlformats.org/officeDocument/2006/relationships/image" Target="../media/image1.emf"/><Relationship Id="rId16" Type="http://schemas.openxmlformats.org/officeDocument/2006/relationships/image" Target="../media/image31.png"/><Relationship Id="rId1" Type="http://schemas.openxmlformats.org/officeDocument/2006/relationships/slideMaster" Target="../slideMasters/slideMaster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0.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9.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4.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6.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33.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hyperlink" Target="http://www.telenor.bg/" TargetMode="External"/><Relationship Id="rId14" Type="http://schemas.openxmlformats.org/officeDocument/2006/relationships/image" Target="../media/image37.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42.png"/><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image" Target="../media/image39.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hyperlink" Target="https://www.xs-software.com/" TargetMode="External"/><Relationship Id="rId14" Type="http://schemas.openxmlformats.org/officeDocument/2006/relationships/image" Target="../media/image43.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2.xml"/><Relationship Id="rId6" Type="http://schemas.openxmlformats.org/officeDocument/2006/relationships/hyperlink" Target="http://forum.softuni.bg/" TargetMode="External"/><Relationship Id="rId11" Type="http://schemas.openxmlformats.org/officeDocument/2006/relationships/image" Target="../media/image25.png"/><Relationship Id="rId5" Type="http://schemas.openxmlformats.org/officeDocument/2006/relationships/hyperlink" Target="https://www.facebook.com/SoftwareUniversity" TargetMode="External"/><Relationship Id="rId10" Type="http://schemas.openxmlformats.org/officeDocument/2006/relationships/image" Target="../media/image24.png"/><Relationship Id="rId4" Type="http://schemas.openxmlformats.org/officeDocument/2006/relationships/hyperlink" Target="http://softuni.foundation/" TargetMode="External"/><Relationship Id="rId9" Type="http://schemas.openxmlformats.org/officeDocument/2006/relationships/image" Target="../media/image45.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bg-BG"/>
              <a:t>Щракнете върху иконата, за да добавите картина</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7"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5" y="1303142"/>
            <a:ext cx="10962447"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4"/>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59" y="6035663"/>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89" y="6035663"/>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5" y="254857"/>
            <a:ext cx="10962447"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4"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16124"/>
            <a:ext cx="2950749"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40279"/>
            <a:ext cx="2950749"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76800"/>
            <a:ext cx="2950749"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8739"/>
            <a:ext cx="2950749"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018034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5" y="1355076"/>
            <a:ext cx="3888360"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2"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1" y="6721481"/>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7" y="1353867"/>
            <a:ext cx="7197424" cy="5027884"/>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15-May-19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7623754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3"/>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7"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15-May-19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0"/>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190966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0" y="1186306"/>
            <a:ext cx="9501534"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4" y="5017461"/>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59"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8" y="1319422"/>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1"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3318203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2813"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2813"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2" cstate="print"/>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774549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1951647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4780233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458" y="2351427"/>
            <a:ext cx="5437955" cy="2325990"/>
          </a:xfrm>
        </p:spPr>
        <p:txBody>
          <a:bodyPr/>
          <a:lstStyle>
            <a:lvl1pPr marL="0" indent="0" algn="ctr">
              <a:buNone/>
              <a:defRPr>
                <a:solidFill>
                  <a:schemeClr val="bg1"/>
                </a:solidFill>
              </a:defRPr>
            </a:lvl1pPr>
          </a:lstStyle>
          <a:p>
            <a:r>
              <a:rPr lang="en-US"/>
              <a:t>Click icon to add picture</a:t>
            </a:r>
            <a:endParaRPr lang="en-US" dirty="0"/>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48638" y="2374047"/>
            <a:ext cx="3170229"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686" y="1303142"/>
            <a:ext cx="10962447" cy="882654"/>
          </a:xfrm>
        </p:spPr>
        <p:txBody>
          <a:bodyPr>
            <a:normAutofit/>
          </a:bodyPr>
          <a:lstStyle>
            <a:lvl1pPr marL="0" indent="0" algn="ctr">
              <a:buNone/>
              <a:defRPr sz="3597">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085" y="6057656"/>
            <a:ext cx="2105462"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460" y="6035665"/>
            <a:ext cx="629415"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2790" y="6035665"/>
            <a:ext cx="1186773"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686" y="254857"/>
            <a:ext cx="10962447" cy="882654"/>
          </a:xfrm>
        </p:spPr>
        <p:txBody>
          <a:bodyPr/>
          <a:lstStyle>
            <a:lvl1pPr algn="ctr">
              <a:defRPr sz="4797"/>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0075" y="6080062"/>
            <a:ext cx="1436897"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1602" y="5909808"/>
            <a:ext cx="2950749" cy="395420"/>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7"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1602" y="6334604"/>
            <a:ext cx="2950749" cy="36310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7"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0972" y="4867855"/>
            <a:ext cx="2950749" cy="52468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7"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0972" y="5361111"/>
            <a:ext cx="2950749" cy="46005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7"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88825"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599428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8"/>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5"/>
            <a:ext cx="8180332" cy="4795935"/>
          </a:xfrm>
        </p:spPr>
        <p:txBody>
          <a:bodyPr/>
          <a:lstStyle>
            <a:lvl1pPr marL="513888" indent="-513888">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15-May-19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662164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4"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9"/>
            <a:ext cx="10958928" cy="499819"/>
          </a:xfrm>
          <a:prstGeom prst="rect">
            <a:avLst/>
          </a:prstGeom>
        </p:spPr>
        <p:txBody>
          <a:bodyPr anchor="ctr">
            <a:noAutofit/>
          </a:bodyPr>
          <a:lstStyle>
            <a:lvl1pPr marL="0" indent="0" algn="ctr">
              <a:buNone/>
              <a:defRPr sz="3997"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2"/>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0907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360484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08309" y="1409637"/>
            <a:ext cx="357123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15" y="1371603"/>
            <a:ext cx="8180332"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15-May-19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7986571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2" y="3314705"/>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20"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4"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8" y="274595"/>
            <a:ext cx="2144287" cy="534964"/>
          </a:xfrm>
          <a:prstGeom prst="rect">
            <a:avLst/>
          </a:prstGeom>
        </p:spPr>
      </p:pic>
    </p:spTree>
    <p:extLst>
      <p:ext uri="{BB962C8B-B14F-4D97-AF65-F5344CB8AC3E}">
        <p14:creationId xmlns:p14="http://schemas.microsoft.com/office/powerpoint/2010/main" val="36853346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708897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6232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4"/>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24" tIns="60912" rIns="121824" bIns="60912" numCol="1" spcCol="0" rtlCol="0" fromWordArt="0" anchor="ctr" anchorCtr="0" forceAA="0" compatLnSpc="1">
            <a:prstTxWarp prst="textNoShape">
              <a:avLst/>
            </a:prstTxWarp>
            <a:noAutofit/>
          </a:bodyP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6"/>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4"/>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1"/>
            <a:ext cx="5424735"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1"/>
            <a:ext cx="5424734"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8" y="6390561"/>
            <a:ext cx="808502" cy="308845"/>
          </a:xfrm>
        </p:spPr>
        <p:txBody>
          <a:bodyPr/>
          <a:lstStyle/>
          <a:p>
            <a:fld id="{055373AC-9AA7-423B-BA00-BA1C74164DBD}" type="datetime1">
              <a:rPr lang="en-US" smtClean="0"/>
              <a:pPr/>
              <a:t>15-May-19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7106945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2" y="1196126"/>
            <a:ext cx="11808021" cy="5185625"/>
          </a:xfrm>
        </p:spPr>
        <p:txBody>
          <a:bodyPr/>
          <a:lstStyle>
            <a:lvl1pPr marL="0" indent="0">
              <a:buNone/>
              <a:defRPr>
                <a:solidFill>
                  <a:schemeClr val="tx1"/>
                </a:solidFill>
              </a:defRPr>
            </a:lvl1pPr>
            <a:lvl2pPr marL="609036"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6"/>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7"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5454539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356" y="1355077"/>
            <a:ext cx="3888360" cy="5366405"/>
          </a:xfrm>
          <a:prstGeom prst="rect">
            <a:avLst/>
          </a:prstGeom>
          <a:solidFill>
            <a:schemeClr val="bg2">
              <a:lumMod val="90000"/>
            </a:schemeClr>
          </a:solidFill>
        </p:spPr>
        <p:txBody>
          <a:bodyPr anchor="ctr"/>
          <a:lstStyle>
            <a:lvl1pPr marL="0" indent="0" algn="ctr">
              <a:buNone/>
              <a:defRPr sz="2130" baseline="0">
                <a:solidFill>
                  <a:schemeClr val="tx1"/>
                </a:solidFill>
                <a:latin typeface="+mn-lt"/>
                <a:cs typeface="Arial" pitchFamily="34" charset="0"/>
              </a:defRPr>
            </a:lvl1pPr>
            <a:lvl2pPr marL="609036" indent="0">
              <a:buNone/>
              <a:defRPr sz="3730"/>
            </a:lvl2pPr>
            <a:lvl3pPr marL="1218072" indent="0">
              <a:buNone/>
              <a:defRPr sz="3197"/>
            </a:lvl3pPr>
            <a:lvl4pPr marL="1827109" indent="0">
              <a:buNone/>
              <a:defRPr sz="2664"/>
            </a:lvl4pPr>
            <a:lvl5pPr marL="2436145" indent="0">
              <a:buNone/>
              <a:defRPr sz="2664"/>
            </a:lvl5pPr>
            <a:lvl6pPr marL="3045182" indent="0">
              <a:buNone/>
              <a:defRPr sz="2664"/>
            </a:lvl6pPr>
            <a:lvl7pPr marL="3654218" indent="0">
              <a:buNone/>
              <a:defRPr sz="2664"/>
            </a:lvl7pPr>
            <a:lvl8pPr marL="4263254" indent="0">
              <a:buNone/>
              <a:defRPr sz="2664"/>
            </a:lvl8pPr>
            <a:lvl9pPr marL="4872290" indent="0">
              <a:buNone/>
              <a:defRPr sz="2664"/>
            </a:lvl9pPr>
          </a:lstStyle>
          <a:p>
            <a:r>
              <a:rPr lang="en-US" altLang="ko-KR" dirty="0"/>
              <a:t>Your Picture Here</a:t>
            </a:r>
            <a:endParaRPr lang="ko-KR" altLang="en-US" dirty="0"/>
          </a:p>
        </p:txBody>
      </p:sp>
      <p:sp>
        <p:nvSpPr>
          <p:cNvPr id="2" name="Rectangle 1"/>
          <p:cNvSpPr/>
          <p:nvPr/>
        </p:nvSpPr>
        <p:spPr>
          <a:xfrm>
            <a:off x="4078713" y="1355073"/>
            <a:ext cx="47988"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6703" y="1748999"/>
            <a:ext cx="239938"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3"/>
            <a:ext cx="12188825"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4688" y="1353867"/>
            <a:ext cx="7197424"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15-May-19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16811019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6" y="5788"/>
            <a:ext cx="12192000"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6" y="5788"/>
            <a:ext cx="12192000"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027" y="703245"/>
            <a:ext cx="8403884"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578"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4"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4"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44" y="2222932"/>
            <a:ext cx="3574974"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3928" y="314259"/>
            <a:ext cx="2125527"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15-May-19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9047" y="1702474"/>
            <a:ext cx="1198589"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7869" y="3776294"/>
            <a:ext cx="1166096"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6378" y="3776294"/>
            <a:ext cx="1166096"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6003" y="3775664"/>
            <a:ext cx="1166096"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5253" y="3776294"/>
            <a:ext cx="1166096"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8" y="6371332"/>
            <a:ext cx="12192000"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49046" y="1702472"/>
            <a:ext cx="1198589"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7869" y="3776292"/>
            <a:ext cx="1166096"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6378" y="3776292"/>
            <a:ext cx="1166096"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6003" y="3775662"/>
            <a:ext cx="1166096"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5628" y="3769759"/>
            <a:ext cx="1166096"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5253" y="3776292"/>
            <a:ext cx="1166096"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5421" y="3776295"/>
            <a:ext cx="1164351"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8380" y="3335565"/>
            <a:ext cx="715992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838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260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0942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49051"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88676"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28301"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48341"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816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7887" y="3048001"/>
            <a:ext cx="4142269"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5869" y="1269705"/>
            <a:ext cx="3506115"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495" y="4961886"/>
            <a:ext cx="6685847"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1487" y="1253341"/>
            <a:ext cx="3536315"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667" y="1297094"/>
            <a:ext cx="4110401"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493" y="3323273"/>
            <a:ext cx="6676269"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38496928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6" y="5788"/>
            <a:ext cx="12192000"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768" y="110723"/>
            <a:ext cx="9503571"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4143" y="1200162"/>
            <a:ext cx="6095011"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322" y="1399790"/>
            <a:ext cx="5352870"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322" y="2317265"/>
            <a:ext cx="6665764"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t="-207"/>
          <a:stretch/>
        </p:blipFill>
        <p:spPr bwMode="auto">
          <a:xfrm>
            <a:off x="7759479" y="2602277"/>
            <a:ext cx="3154360"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683" y="5230897"/>
            <a:ext cx="7165745"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5436" y="4510112"/>
            <a:ext cx="3351927"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68284" y="232973"/>
            <a:ext cx="2125527" cy="530284"/>
          </a:xfrm>
          <a:prstGeom prst="rect">
            <a:avLst/>
          </a:prstGeom>
        </p:spPr>
      </p:pic>
    </p:spTree>
    <p:extLst>
      <p:ext uri="{BB962C8B-B14F-4D97-AF65-F5344CB8AC3E}">
        <p14:creationId xmlns:p14="http://schemas.microsoft.com/office/powerpoint/2010/main" val="11359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371" y="1186308"/>
            <a:ext cx="9501534" cy="5496127"/>
          </a:xfrm>
        </p:spPr>
        <p:txBody>
          <a:bodyPr wrap="square">
            <a:noAutofit/>
          </a:bodyPr>
          <a:lstStyle>
            <a:lvl1pPr>
              <a:buClr>
                <a:schemeClr val="tx1"/>
              </a:buClr>
              <a:defRPr sz="2797"/>
            </a:lvl1pPr>
            <a:lvl2pPr marL="989684" marR="0"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lvl2pPr>
            <a:lvl3pPr>
              <a:buClr>
                <a:schemeClr val="tx1"/>
              </a:buClr>
              <a:defRPr/>
            </a:lvl3pPr>
          </a:lstStyle>
          <a:p>
            <a:pPr>
              <a:lnSpc>
                <a:spcPct val="100000"/>
              </a:lnSpc>
            </a:pPr>
            <a:r>
              <a:rPr lang="en-US" sz="3197" dirty="0"/>
              <a:t>Software University – High-Quality Education, </a:t>
            </a:r>
            <a:br>
              <a:rPr lang="en-US" sz="3197" dirty="0"/>
            </a:br>
            <a:r>
              <a:rPr lang="en-US" sz="3197" dirty="0"/>
              <a:t>Profession and Job for Software Developers</a:t>
            </a:r>
          </a:p>
          <a:p>
            <a:pPr lvl="1">
              <a:lnSpc>
                <a:spcPct val="100000"/>
              </a:lnSpc>
            </a:pPr>
            <a:r>
              <a:rPr lang="en-US" sz="2897" noProof="1">
                <a:hlinkClick r:id="rId3"/>
              </a:rPr>
              <a:t>softuni.bg</a:t>
            </a:r>
            <a:r>
              <a:rPr lang="en-US" sz="2897" noProof="1"/>
              <a:t> </a:t>
            </a:r>
          </a:p>
          <a:p>
            <a:pPr>
              <a:lnSpc>
                <a:spcPct val="100000"/>
              </a:lnSpc>
            </a:pPr>
            <a:r>
              <a:rPr lang="en-US" sz="3197" dirty="0"/>
              <a:t>Software University Foundation</a:t>
            </a:r>
            <a:endParaRPr lang="bg-BG" sz="3197" dirty="0"/>
          </a:p>
          <a:p>
            <a:pPr lvl="1">
              <a:lnSpc>
                <a:spcPct val="100000"/>
              </a:lnSpc>
            </a:pPr>
            <a:r>
              <a:rPr lang="en-US" sz="2997" noProof="1">
                <a:hlinkClick r:id="rId4"/>
              </a:rPr>
              <a:t>http://softuni.foundation/</a:t>
            </a:r>
            <a:endParaRPr lang="en-US" sz="2997" noProof="1"/>
          </a:p>
          <a:p>
            <a:pPr>
              <a:lnSpc>
                <a:spcPct val="100000"/>
              </a:lnSpc>
            </a:pPr>
            <a:r>
              <a:rPr lang="en-US" sz="3197" dirty="0"/>
              <a:t>Software University @ Facebook</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kumimoji="0" lang="en-US" sz="2897"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7"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7" dirty="0"/>
              <a:t>Software University Forums</a:t>
            </a:r>
          </a:p>
          <a:p>
            <a:pPr marL="989684" marR="0" lvl="1" indent="-380648" algn="l" defTabSz="1218072" rtl="0" eaLnBrk="1" fontAlgn="auto" latinLnBrk="1" hangingPunct="1">
              <a:lnSpc>
                <a:spcPct val="100000"/>
              </a:lnSpc>
              <a:spcBef>
                <a:spcPts val="600"/>
              </a:spcBef>
              <a:spcAft>
                <a:spcPts val="600"/>
              </a:spcAft>
              <a:buClrTx/>
              <a:buSzTx/>
              <a:buFont typeface="Wingdings" panose="05000000000000000000" pitchFamily="2" charset="2"/>
              <a:buChar char="§"/>
              <a:tabLst>
                <a:tab pos="282320" algn="l"/>
              </a:tabLst>
              <a:defRPr/>
            </a:pPr>
            <a:r>
              <a:rPr lang="en-US" sz="2797" dirty="0">
                <a:hlinkClick r:id="rId6"/>
              </a:rPr>
              <a:t>forum.softuni.bg</a:t>
            </a:r>
            <a:endParaRPr lang="en-US" sz="2797"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58777" y="3608627"/>
            <a:ext cx="1118740"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5285" y="5017463"/>
            <a:ext cx="1042233"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4860" y="2384689"/>
            <a:ext cx="3226924"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3229" y="1319424"/>
            <a:ext cx="1669839"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578" rtl="0" eaLnBrk="1" fontAlgn="auto" latinLnBrk="1" hangingPunct="1">
              <a:lnSpc>
                <a:spcPct val="100000"/>
              </a:lnSpc>
              <a:spcBef>
                <a:spcPts val="0"/>
              </a:spcBef>
              <a:spcAft>
                <a:spcPts val="0"/>
              </a:spcAft>
              <a:buClrTx/>
              <a:buSzTx/>
              <a:buFontTx/>
              <a:buNone/>
              <a:tabLst/>
              <a:defRPr/>
            </a:pPr>
            <a:endParaRPr kumimoji="0" lang="ko-KR" altLang="en-US" sz="2397"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42" y="108873"/>
            <a:ext cx="9503571"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10214834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лавен слайд">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0" name="Text Placeholder 9"/>
          <p:cNvSpPr>
            <a:spLocks noGrp="1"/>
          </p:cNvSpPr>
          <p:nvPr>
            <p:ph type="body" sz="quarter" idx="10" hasCustomPrompt="1"/>
          </p:nvPr>
        </p:nvSpPr>
        <p:spPr>
          <a:xfrm>
            <a:off x="614949" y="4704825"/>
            <a:ext cx="10958928"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4949" y="5490437"/>
            <a:ext cx="10958928"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8611" y="867750"/>
            <a:ext cx="3551604"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1939463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6" name="Rectangle 5"/>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4" y="1792355"/>
            <a:ext cx="1829828"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144" y="1792355"/>
            <a:ext cx="914914"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4972" y="1121144"/>
            <a:ext cx="9927138"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002185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1" y="0"/>
            <a:ext cx="11535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891" y="3314703"/>
            <a:ext cx="1260337"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619" y="100750"/>
            <a:ext cx="8397308"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8563" y="1121144"/>
            <a:ext cx="10033549"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3037" y="274595"/>
            <a:ext cx="2144287" cy="534964"/>
          </a:xfrm>
          <a:prstGeom prst="rect">
            <a:avLst/>
          </a:prstGeom>
        </p:spPr>
      </p:pic>
    </p:spTree>
    <p:extLst>
      <p:ext uri="{BB962C8B-B14F-4D97-AF65-F5344CB8AC3E}">
        <p14:creationId xmlns:p14="http://schemas.microsoft.com/office/powerpoint/2010/main" val="32685740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Заглавие и съдържание">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88825"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353" y="1196125"/>
            <a:ext cx="11815018" cy="5201066"/>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24718174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17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5"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1" y="6184672"/>
            <a:ext cx="12188825"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0306" y="4824664"/>
            <a:ext cx="1868214"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5088" y="5206772"/>
            <a:ext cx="95865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352" y="1195930"/>
            <a:ext cx="5424735" cy="4824103"/>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3738" y="1195930"/>
            <a:ext cx="5424734" cy="4824103"/>
          </a:xfrm>
        </p:spPr>
        <p:txBody>
          <a:bodyPr/>
          <a:lstStyle/>
          <a:p>
            <a:pPr lvl="0"/>
            <a:r>
              <a:rPr lang="bg-BG"/>
              <a:t>Редактиране на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767" y="6390559"/>
            <a:ext cx="808502" cy="308845"/>
          </a:xfrm>
        </p:spPr>
        <p:txBody>
          <a:bodyPr/>
          <a:lstStyle/>
          <a:p>
            <a:fld id="{055373AC-9AA7-423B-BA00-BA1C74164DBD}" type="datetime1">
              <a:rPr lang="en-US" smtClean="0"/>
              <a:pPr/>
              <a:t>15-May-19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3993639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5" y="1"/>
            <a:ext cx="12192000"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5" y="-17929"/>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451" y="1196126"/>
            <a:ext cx="11808021"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123" y="1830474"/>
            <a:ext cx="10958580"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lumMod val="75000"/>
                  </a:schemeClr>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15-May-19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8283" y="232973"/>
            <a:ext cx="2125527" cy="530284"/>
          </a:xfrm>
          <a:prstGeom prst="rect">
            <a:avLst/>
          </a:prstGeom>
        </p:spPr>
      </p:pic>
    </p:spTree>
    <p:extLst>
      <p:ext uri="{BB962C8B-B14F-4D97-AF65-F5344CB8AC3E}">
        <p14:creationId xmlns:p14="http://schemas.microsoft.com/office/powerpoint/2010/main" val="42670717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7" y="6397195"/>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15-May-19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69" y="6397195"/>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5"/>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5" y="100750"/>
            <a:ext cx="9503571" cy="882654"/>
          </a:xfrm>
          <a:prstGeom prst="rect">
            <a:avLst/>
          </a:prstGeom>
        </p:spPr>
        <p:txBody>
          <a:bodyPr vert="horz" lIns="108000" tIns="36000" rIns="108000" bIns="36000" rtlCol="0" anchor="ctr" anchorCtr="0">
            <a:normAutofit/>
          </a:bodyPr>
          <a:lstStyle/>
          <a:p>
            <a:r>
              <a:rPr lang="bg-BG"/>
              <a:t>Редакт. стил загл. образец</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565397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8" r:id="rId13"/>
    <p:sldLayoutId id="2147483690" r:id="rId14"/>
    <p:sldLayoutId id="2147483691" r:id="rId1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2160" userDrawn="1">
          <p15:clr>
            <a:srgbClr val="F26B43"/>
          </p15:clr>
        </p15:guide>
        <p15:guide id="4" pos="184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768" y="6397197"/>
            <a:ext cx="808502"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15-May-19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270" y="6397197"/>
            <a:ext cx="10564533"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3400" y="6397197"/>
            <a:ext cx="428710"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356" y="100750"/>
            <a:ext cx="9503571"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363" y="1138844"/>
            <a:ext cx="11801748"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48477807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072" rtl="0" eaLnBrk="1" latinLnBrk="1" hangingPunct="1">
        <a:spcBef>
          <a:spcPct val="0"/>
        </a:spcBef>
        <a:buNone/>
        <a:defRPr sz="3997" b="1" kern="1200">
          <a:solidFill>
            <a:schemeClr val="tx1"/>
          </a:solidFill>
          <a:latin typeface="+mj-lt"/>
          <a:ea typeface="+mj-ea"/>
          <a:cs typeface="+mj-cs"/>
        </a:defRPr>
      </a:lvl1pPr>
    </p:titleStyle>
    <p:bodyStyle>
      <a:lvl1pPr marL="456778" indent="-456778" algn="l" defTabSz="1218072" rtl="0" eaLnBrk="1" latinLnBrk="1" hangingPunct="1">
        <a:lnSpc>
          <a:spcPct val="105000"/>
        </a:lnSpc>
        <a:spcBef>
          <a:spcPts val="600"/>
        </a:spcBef>
        <a:spcAft>
          <a:spcPts val="600"/>
        </a:spcAft>
        <a:buFont typeface="Wingdings" panose="05000000000000000000" pitchFamily="2" charset="2"/>
        <a:buChar char="§"/>
        <a:defRPr sz="3397" kern="1200">
          <a:solidFill>
            <a:schemeClr val="tx1"/>
          </a:solidFill>
          <a:latin typeface="+mn-lt"/>
          <a:ea typeface="+mn-ea"/>
          <a:cs typeface="+mn-cs"/>
        </a:defRPr>
      </a:lvl1pPr>
      <a:lvl2pPr marL="989684" indent="-380648" algn="l" defTabSz="1218072" rtl="0" eaLnBrk="1" latinLnBrk="1" hangingPunct="1">
        <a:lnSpc>
          <a:spcPct val="105000"/>
        </a:lnSpc>
        <a:spcBef>
          <a:spcPts val="600"/>
        </a:spcBef>
        <a:spcAft>
          <a:spcPts val="600"/>
        </a:spcAft>
        <a:buFont typeface="Wingdings" panose="05000000000000000000" pitchFamily="2" charset="2"/>
        <a:buChar char="§"/>
        <a:defRPr sz="3197" kern="1200">
          <a:solidFill>
            <a:schemeClr val="tx1"/>
          </a:solidFill>
          <a:latin typeface="+mn-lt"/>
          <a:ea typeface="+mn-ea"/>
          <a:cs typeface="+mn-cs"/>
        </a:defRPr>
      </a:lvl2pPr>
      <a:lvl3pPr marL="1522591" indent="-304519" algn="l" defTabSz="1218072" rtl="0" eaLnBrk="1" latinLnBrk="1" hangingPunct="1">
        <a:lnSpc>
          <a:spcPct val="105000"/>
        </a:lnSpc>
        <a:spcBef>
          <a:spcPts val="600"/>
        </a:spcBef>
        <a:spcAft>
          <a:spcPts val="600"/>
        </a:spcAft>
        <a:buFont typeface="Wingdings" panose="05000000000000000000" pitchFamily="2" charset="2"/>
        <a:buChar char="§"/>
        <a:defRPr sz="2997" kern="1200">
          <a:solidFill>
            <a:schemeClr val="tx1"/>
          </a:solidFill>
          <a:latin typeface="+mn-lt"/>
          <a:ea typeface="+mn-ea"/>
          <a:cs typeface="+mn-cs"/>
        </a:defRPr>
      </a:lvl3pPr>
      <a:lvl4pPr marL="2131627" indent="-304519" algn="l" defTabSz="1218072" rtl="0" eaLnBrk="1" latinLnBrk="1" hangingPunct="1">
        <a:lnSpc>
          <a:spcPct val="105000"/>
        </a:lnSpc>
        <a:spcBef>
          <a:spcPts val="600"/>
        </a:spcBef>
        <a:spcAft>
          <a:spcPts val="600"/>
        </a:spcAft>
        <a:buFont typeface="Wingdings" panose="05000000000000000000" pitchFamily="2" charset="2"/>
        <a:buChar char="§"/>
        <a:defRPr sz="2797" kern="1200">
          <a:solidFill>
            <a:schemeClr val="tx1"/>
          </a:solidFill>
          <a:latin typeface="+mn-lt"/>
          <a:ea typeface="+mn-ea"/>
          <a:cs typeface="+mn-cs"/>
        </a:defRPr>
      </a:lvl4pPr>
      <a:lvl5pPr marL="2740663" indent="-304519" algn="l" defTabSz="1218072" rtl="0" eaLnBrk="1" latinLnBrk="1" hangingPunct="1">
        <a:lnSpc>
          <a:spcPct val="105000"/>
        </a:lnSpc>
        <a:spcBef>
          <a:spcPts val="600"/>
        </a:spcBef>
        <a:spcAft>
          <a:spcPts val="600"/>
        </a:spcAft>
        <a:buFont typeface="Wingdings" panose="05000000000000000000" pitchFamily="2" charset="2"/>
        <a:buChar char="§"/>
        <a:defRPr sz="2597" kern="1200">
          <a:solidFill>
            <a:schemeClr val="tx1"/>
          </a:solidFill>
          <a:latin typeface="+mn-lt"/>
          <a:ea typeface="+mn-ea"/>
          <a:cs typeface="+mn-cs"/>
        </a:defRPr>
      </a:lvl5pPr>
      <a:lvl6pPr marL="3349699"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6pPr>
      <a:lvl7pPr marL="3958736"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7pPr>
      <a:lvl8pPr marL="4567772"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8pPr>
      <a:lvl9pPr marL="5176808" indent="-304519" algn="l" defTabSz="1218072" rtl="0" eaLnBrk="1" latinLnBrk="1" hangingPunct="1">
        <a:spcBef>
          <a:spcPct val="20000"/>
        </a:spcBef>
        <a:buFont typeface="Arial" pitchFamily="34" charset="0"/>
        <a:buChar char="•"/>
        <a:defRPr sz="2664" kern="1200">
          <a:solidFill>
            <a:schemeClr val="tx1"/>
          </a:solidFill>
          <a:latin typeface="+mn-lt"/>
          <a:ea typeface="+mn-ea"/>
          <a:cs typeface="+mn-cs"/>
        </a:defRPr>
      </a:lvl9pPr>
    </p:bodyStyle>
    <p:otherStyle>
      <a:defPPr>
        <a:defRPr lang="ko-KR"/>
      </a:defPPr>
      <a:lvl1pPr marL="0" algn="l" defTabSz="1218072" rtl="0" eaLnBrk="1" latinLnBrk="1" hangingPunct="1">
        <a:defRPr sz="2397" kern="1200">
          <a:solidFill>
            <a:schemeClr val="tx1"/>
          </a:solidFill>
          <a:latin typeface="+mn-lt"/>
          <a:ea typeface="+mn-ea"/>
          <a:cs typeface="+mn-cs"/>
        </a:defRPr>
      </a:lvl1pPr>
      <a:lvl2pPr marL="609036" algn="l" defTabSz="1218072" rtl="0" eaLnBrk="1" latinLnBrk="1" hangingPunct="1">
        <a:defRPr sz="2397" kern="1200">
          <a:solidFill>
            <a:schemeClr val="tx1"/>
          </a:solidFill>
          <a:latin typeface="+mn-lt"/>
          <a:ea typeface="+mn-ea"/>
          <a:cs typeface="+mn-cs"/>
        </a:defRPr>
      </a:lvl2pPr>
      <a:lvl3pPr marL="1218072" algn="l" defTabSz="1218072" rtl="0" eaLnBrk="1" latinLnBrk="1" hangingPunct="1">
        <a:defRPr sz="2397" kern="1200">
          <a:solidFill>
            <a:schemeClr val="tx1"/>
          </a:solidFill>
          <a:latin typeface="+mn-lt"/>
          <a:ea typeface="+mn-ea"/>
          <a:cs typeface="+mn-cs"/>
        </a:defRPr>
      </a:lvl3pPr>
      <a:lvl4pPr marL="1827109" algn="l" defTabSz="1218072" rtl="0" eaLnBrk="1" latinLnBrk="1" hangingPunct="1">
        <a:defRPr sz="2397" kern="1200">
          <a:solidFill>
            <a:schemeClr val="tx1"/>
          </a:solidFill>
          <a:latin typeface="+mn-lt"/>
          <a:ea typeface="+mn-ea"/>
          <a:cs typeface="+mn-cs"/>
        </a:defRPr>
      </a:lvl4pPr>
      <a:lvl5pPr marL="2436145" algn="l" defTabSz="1218072" rtl="0" eaLnBrk="1" latinLnBrk="1" hangingPunct="1">
        <a:defRPr sz="2397" kern="1200">
          <a:solidFill>
            <a:schemeClr val="tx1"/>
          </a:solidFill>
          <a:latin typeface="+mn-lt"/>
          <a:ea typeface="+mn-ea"/>
          <a:cs typeface="+mn-cs"/>
        </a:defRPr>
      </a:lvl5pPr>
      <a:lvl6pPr marL="3045182" algn="l" defTabSz="1218072" rtl="0" eaLnBrk="1" latinLnBrk="1" hangingPunct="1">
        <a:defRPr sz="2397" kern="1200">
          <a:solidFill>
            <a:schemeClr val="tx1"/>
          </a:solidFill>
          <a:latin typeface="+mn-lt"/>
          <a:ea typeface="+mn-ea"/>
          <a:cs typeface="+mn-cs"/>
        </a:defRPr>
      </a:lvl6pPr>
      <a:lvl7pPr marL="3654218" algn="l" defTabSz="1218072" rtl="0" eaLnBrk="1" latinLnBrk="1" hangingPunct="1">
        <a:defRPr sz="2397" kern="1200">
          <a:solidFill>
            <a:schemeClr val="tx1"/>
          </a:solidFill>
          <a:latin typeface="+mn-lt"/>
          <a:ea typeface="+mn-ea"/>
          <a:cs typeface="+mn-cs"/>
        </a:defRPr>
      </a:lvl7pPr>
      <a:lvl8pPr marL="4263254" algn="l" defTabSz="1218072" rtl="0" eaLnBrk="1" latinLnBrk="1" hangingPunct="1">
        <a:defRPr sz="2397" kern="1200">
          <a:solidFill>
            <a:schemeClr val="tx1"/>
          </a:solidFill>
          <a:latin typeface="+mn-lt"/>
          <a:ea typeface="+mn-ea"/>
          <a:cs typeface="+mn-cs"/>
        </a:defRPr>
      </a:lvl8pPr>
      <a:lvl9pPr marL="4872290" algn="l" defTabSz="1218072" rtl="0" eaLnBrk="1" latinLnBrk="1" hangingPunct="1">
        <a:defRPr sz="239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softuni.bg/trainings/courses"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hyperlink" Target="http://www.xs-software.com/" TargetMode="External"/><Relationship Id="rId18" Type="http://schemas.openxmlformats.org/officeDocument/2006/relationships/image" Target="../media/image57.png"/><Relationship Id="rId26" Type="http://schemas.openxmlformats.org/officeDocument/2006/relationships/image" Target="../media/image60.jpeg"/><Relationship Id="rId3" Type="http://schemas.openxmlformats.org/officeDocument/2006/relationships/hyperlink" Target="http://www.infragistics.com/" TargetMode="External"/><Relationship Id="rId21" Type="http://schemas.openxmlformats.org/officeDocument/2006/relationships/hyperlink" Target="http://smartit.bg/" TargetMode="External"/><Relationship Id="rId7" Type="http://schemas.openxmlformats.org/officeDocument/2006/relationships/hyperlink" Target="https://netpeak.bg/" TargetMode="External"/><Relationship Id="rId12" Type="http://schemas.openxmlformats.org/officeDocument/2006/relationships/image" Target="../media/image55.png"/><Relationship Id="rId17" Type="http://schemas.openxmlformats.org/officeDocument/2006/relationships/hyperlink" Target="http://www.postbank.bg/" TargetMode="External"/><Relationship Id="rId25" Type="http://schemas.openxmlformats.org/officeDocument/2006/relationships/hyperlink" Target="https://stemo.bg/en/" TargetMode="External"/><Relationship Id="rId2" Type="http://schemas.openxmlformats.org/officeDocument/2006/relationships/notesSlide" Target="../notesSlides/notesSlide18.xml"/><Relationship Id="rId16" Type="http://schemas.openxmlformats.org/officeDocument/2006/relationships/image" Target="../media/image36.png"/><Relationship Id="rId20" Type="http://schemas.openxmlformats.org/officeDocument/2006/relationships/image" Target="../media/image43.png"/><Relationship Id="rId1" Type="http://schemas.openxmlformats.org/officeDocument/2006/relationships/slideLayout" Target="../slideLayouts/slideLayout21.xml"/><Relationship Id="rId6" Type="http://schemas.openxmlformats.org/officeDocument/2006/relationships/image" Target="../media/image53.png"/><Relationship Id="rId11" Type="http://schemas.openxmlformats.org/officeDocument/2006/relationships/hyperlink" Target="http://www.telenor.bg/" TargetMode="External"/><Relationship Id="rId24" Type="http://schemas.openxmlformats.org/officeDocument/2006/relationships/image" Target="../media/image59.pn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motion-software.com/" TargetMode="External"/><Relationship Id="rId10" Type="http://schemas.openxmlformats.org/officeDocument/2006/relationships/image" Target="../media/image54.png"/><Relationship Id="rId19" Type="http://schemas.openxmlformats.org/officeDocument/2006/relationships/hyperlink" Target="https://www.superhosting.bg/" TargetMode="External"/><Relationship Id="rId4" Type="http://schemas.openxmlformats.org/officeDocument/2006/relationships/image" Target="../media/image52.png"/><Relationship Id="rId9" Type="http://schemas.openxmlformats.org/officeDocument/2006/relationships/hyperlink" Target="https://www.softwaregroup.com/" TargetMode="External"/><Relationship Id="rId14" Type="http://schemas.openxmlformats.org/officeDocument/2006/relationships/image" Target="../media/image56.png"/><Relationship Id="rId22" Type="http://schemas.openxmlformats.org/officeDocument/2006/relationships/image" Target="../media/image58.png"/></Relationships>
</file>

<file path=ppt/slides/_rels/slide28.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61.jpeg"/><Relationship Id="rId7" Type="http://schemas.openxmlformats.org/officeDocument/2006/relationships/image" Target="../media/image63.jpe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hyperlink" Target="http://www.world-of-myths.com/" TargetMode="External"/><Relationship Id="rId5" Type="http://schemas.openxmlformats.org/officeDocument/2006/relationships/image" Target="../media/image62.png"/><Relationship Id="rId4" Type="http://schemas.openxmlformats.org/officeDocument/2006/relationships/hyperlink" Target="https://www.onebitsoftware.net/" TargetMode="External"/><Relationship Id="rId9" Type="http://schemas.openxmlformats.org/officeDocument/2006/relationships/image" Target="../media/image64.gif"/></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forum.softuni.bg/" TargetMode="External"/><Relationship Id="rId11" Type="http://schemas.openxmlformats.org/officeDocument/2006/relationships/image" Target="../media/image66.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ubtitle 5"/>
          <p:cNvSpPr>
            <a:spLocks noGrp="1"/>
          </p:cNvSpPr>
          <p:nvPr>
            <p:ph type="subTitle" idx="1"/>
          </p:nvPr>
        </p:nvSpPr>
        <p:spPr>
          <a:xfrm>
            <a:off x="637189" y="1303142"/>
            <a:ext cx="10962447" cy="882654"/>
          </a:xfrm>
        </p:spPr>
        <p:txBody>
          <a:bodyPr>
            <a:noAutofit/>
          </a:bodyPr>
          <a:lstStyle/>
          <a:p>
            <a:r>
              <a:rPr lang="en-US" dirty="0">
                <a:solidFill>
                  <a:srgbClr val="234465"/>
                </a:solidFill>
              </a:rPr>
              <a:t>How to get data insights?</a:t>
            </a:r>
          </a:p>
        </p:txBody>
      </p:sp>
      <p:sp>
        <p:nvSpPr>
          <p:cNvPr id="19" name="Title 4"/>
          <p:cNvSpPr>
            <a:spLocks noGrp="1"/>
          </p:cNvSpPr>
          <p:nvPr>
            <p:ph type="title"/>
          </p:nvPr>
        </p:nvSpPr>
        <p:spPr>
          <a:xfrm>
            <a:off x="617525" y="254857"/>
            <a:ext cx="10962447" cy="882654"/>
          </a:xfrm>
        </p:spPr>
        <p:txBody>
          <a:bodyPr>
            <a:normAutofit/>
          </a:bodyPr>
          <a:lstStyle/>
          <a:p>
            <a:r>
              <a:rPr lang="en-US" dirty="0">
                <a:solidFill>
                  <a:srgbClr val="234465"/>
                </a:solidFill>
              </a:rPr>
              <a:t>Data Aggregation</a:t>
            </a:r>
            <a:endParaRPr lang="en-US" dirty="0"/>
          </a:p>
        </p:txBody>
      </p:sp>
      <p:sp>
        <p:nvSpPr>
          <p:cNvPr id="7" name="Text Placeholder 6"/>
          <p:cNvSpPr>
            <a:spLocks noGrp="1"/>
          </p:cNvSpPr>
          <p:nvPr>
            <p:ph type="body" sz="quarter" idx="17"/>
          </p:nvPr>
        </p:nvSpPr>
        <p:spPr>
          <a:xfrm>
            <a:off x="627810" y="4856450"/>
            <a:ext cx="2950749" cy="506796"/>
          </a:xfrm>
        </p:spPr>
        <p:txBody>
          <a:bodyPr/>
          <a:lstStyle/>
          <a:p>
            <a:pPr algn="l"/>
            <a:r>
              <a:rPr lang="en-US" sz="2800" dirty="0"/>
              <a:t>SoftUni Team</a:t>
            </a:r>
          </a:p>
        </p:txBody>
      </p:sp>
      <p:sp>
        <p:nvSpPr>
          <p:cNvPr id="8" name="Text Placeholder 7"/>
          <p:cNvSpPr>
            <a:spLocks noGrp="1"/>
          </p:cNvSpPr>
          <p:nvPr>
            <p:ph type="body" sz="quarter" idx="18"/>
          </p:nvPr>
        </p:nvSpPr>
        <p:spPr>
          <a:xfrm>
            <a:off x="627810" y="5394418"/>
            <a:ext cx="2950749" cy="444793"/>
          </a:xfrm>
        </p:spPr>
        <p:txBody>
          <a:bodyPr/>
          <a:lstStyle/>
          <a:p>
            <a:pPr algn="l"/>
            <a:r>
              <a:rPr lang="en-US" sz="2400" dirty="0"/>
              <a:t>Technical Trainers</a:t>
            </a:r>
          </a:p>
        </p:txBody>
      </p:sp>
      <p:sp>
        <p:nvSpPr>
          <p:cNvPr id="11" name="Text Placeholder 10"/>
          <p:cNvSpPr>
            <a:spLocks noGrp="1"/>
          </p:cNvSpPr>
          <p:nvPr>
            <p:ph type="body" sz="quarter" idx="19"/>
          </p:nvPr>
        </p:nvSpPr>
        <p:spPr>
          <a:xfrm>
            <a:off x="8645797" y="5915031"/>
            <a:ext cx="2950749" cy="382788"/>
          </a:xfrm>
        </p:spPr>
        <p:txBody>
          <a:bodyPr/>
          <a:lstStyle/>
          <a:p>
            <a:pPr algn="r"/>
            <a:r>
              <a:rPr lang="en-US" sz="2000" dirty="0"/>
              <a:t>Software University</a:t>
            </a:r>
          </a:p>
        </p:txBody>
      </p:sp>
      <p:sp>
        <p:nvSpPr>
          <p:cNvPr id="12" name="Text Placeholder 11"/>
          <p:cNvSpPr>
            <a:spLocks noGrp="1"/>
          </p:cNvSpPr>
          <p:nvPr>
            <p:ph type="body" sz="quarter" idx="20"/>
          </p:nvPr>
        </p:nvSpPr>
        <p:spPr>
          <a:xfrm>
            <a:off x="8645797" y="6352153"/>
            <a:ext cx="2950749" cy="351754"/>
          </a:xfrm>
        </p:spPr>
        <p:txBody>
          <a:bodyPr/>
          <a:lstStyle/>
          <a:p>
            <a:pPr algn="r"/>
            <a:r>
              <a:rPr lang="en-US" sz="1800" dirty="0">
                <a:hlinkClick r:id="rId3"/>
              </a:rPr>
              <a:t>http://softuni.bg</a:t>
            </a:r>
            <a:endParaRPr lang="en-US" sz="1800" dirty="0"/>
          </a:p>
        </p:txBody>
      </p:sp>
      <p:pic>
        <p:nvPicPr>
          <p:cNvPr id="9" name="Picture 2" descr="Image result for database">
            <a:extLst>
              <a:ext uri="{FF2B5EF4-FFF2-40B4-BE49-F238E27FC236}">
                <a16:creationId xmlns:a16="http://schemas.microsoft.com/office/drawing/2014/main" id="{5F882FFC-8991-4186-8911-5729C7E5A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212" y="2185796"/>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funnel">
            <a:extLst>
              <a:ext uri="{FF2B5EF4-FFF2-40B4-BE49-F238E27FC236}">
                <a16:creationId xmlns:a16="http://schemas.microsoft.com/office/drawing/2014/main" id="{15D93D88-58EB-49DC-9B0D-5AD6AC5B24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5389" y="3937426"/>
            <a:ext cx="1514698" cy="1514698"/>
          </a:xfrm>
          <a:prstGeom prst="rect">
            <a:avLst/>
          </a:prstGeom>
          <a:noFill/>
          <a:extLst>
            <a:ext uri="{909E8E84-426E-40DD-AFC4-6F175D3DCCD1}">
              <a14:hiddenFill xmlns:a14="http://schemas.microsoft.com/office/drawing/2010/main">
                <a:solidFill>
                  <a:srgbClr val="FFFFFF"/>
                </a:solidFill>
              </a14:hiddenFill>
            </a:ext>
          </a:extLst>
        </p:spPr>
      </p:pic>
      <p:pic>
        <p:nvPicPr>
          <p:cNvPr id="13" name="Картина 16">
            <a:extLst>
              <a:ext uri="{FF2B5EF4-FFF2-40B4-BE49-F238E27FC236}">
                <a16:creationId xmlns:a16="http://schemas.microsoft.com/office/drawing/2014/main" id="{1B8DE115-9DAC-4763-A9E3-00B67E2A40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6448" y="3747375"/>
            <a:ext cx="1604719" cy="1604719"/>
          </a:xfrm>
          <a:prstGeom prst="rect">
            <a:avLst/>
          </a:prstGeom>
        </p:spPr>
      </p:pic>
      <p:pic>
        <p:nvPicPr>
          <p:cNvPr id="14" name="Картина 17">
            <a:extLst>
              <a:ext uri="{FF2B5EF4-FFF2-40B4-BE49-F238E27FC236}">
                <a16:creationId xmlns:a16="http://schemas.microsoft.com/office/drawing/2014/main" id="{DD49E0B8-8AB3-44D3-ADD1-2AD462DCF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70265" y="4410813"/>
            <a:ext cx="920206" cy="920206"/>
          </a:xfrm>
          <a:prstGeom prst="rect">
            <a:avLst/>
          </a:prstGeom>
        </p:spPr>
      </p:pic>
      <p:pic>
        <p:nvPicPr>
          <p:cNvPr id="15" name="Картина 18">
            <a:extLst>
              <a:ext uri="{FF2B5EF4-FFF2-40B4-BE49-F238E27FC236}">
                <a16:creationId xmlns:a16="http://schemas.microsoft.com/office/drawing/2014/main" id="{90B11720-831A-4DC8-9676-55AA0F0F8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4365" y="4742984"/>
            <a:ext cx="752211" cy="752211"/>
          </a:xfrm>
          <a:prstGeom prst="rect">
            <a:avLst/>
          </a:prstGeom>
        </p:spPr>
      </p:pic>
      <p:sp>
        <p:nvSpPr>
          <p:cNvPr id="16" name="Slide Number Placeholder 3">
            <a:extLst>
              <a:ext uri="{FF2B5EF4-FFF2-40B4-BE49-F238E27FC236}">
                <a16:creationId xmlns:a16="http://schemas.microsoft.com/office/drawing/2014/main" id="{33DA624C-C3DC-4BE8-A3A0-A46E9D40D2EC}"/>
              </a:ext>
            </a:extLst>
          </p:cNvPr>
          <p:cNvSpPr txBox="1">
            <a:spLocks/>
          </p:cNvSpPr>
          <p:nvPr/>
        </p:nvSpPr>
        <p:spPr>
          <a:xfrm>
            <a:off x="11760200" y="6397625"/>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a:t>
            </a:fld>
            <a:endParaRPr lang="en-US" dirty="0"/>
          </a:p>
        </p:txBody>
      </p:sp>
    </p:spTree>
    <p:extLst>
      <p:ext uri="{BB962C8B-B14F-4D97-AF65-F5344CB8AC3E}">
        <p14:creationId xmlns:p14="http://schemas.microsoft.com/office/powerpoint/2010/main" val="258416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D53BEE8-44D3-4278-A0AD-88B4BD7C0242}"/>
              </a:ext>
            </a:extLst>
          </p:cNvPr>
          <p:cNvSpPr>
            <a:spLocks noGrp="1"/>
          </p:cNvSpPr>
          <p:nvPr>
            <p:ph type="body" sz="quarter" idx="10"/>
          </p:nvPr>
        </p:nvSpPr>
        <p:spPr/>
        <p:txBody>
          <a:bodyPr/>
          <a:lstStyle/>
          <a:p>
            <a:r>
              <a:rPr lang="en-US" dirty="0"/>
              <a:t>Used to operate over </a:t>
            </a:r>
            <a:r>
              <a:rPr lang="en-US" b="1" dirty="0">
                <a:solidFill>
                  <a:schemeClr val="bg1"/>
                </a:solidFill>
              </a:rPr>
              <a:t>one</a:t>
            </a:r>
            <a:r>
              <a:rPr lang="en-US" dirty="0"/>
              <a:t> or </a:t>
            </a:r>
            <a:r>
              <a:rPr lang="en-US" b="1" dirty="0">
                <a:solidFill>
                  <a:schemeClr val="bg1"/>
                </a:solidFill>
              </a:rPr>
              <a:t>more</a:t>
            </a:r>
            <a:r>
              <a:rPr lang="en-US" dirty="0"/>
              <a:t> groups performing </a:t>
            </a:r>
            <a:r>
              <a:rPr lang="en-US" b="1" dirty="0">
                <a:solidFill>
                  <a:schemeClr val="bg1"/>
                </a:solidFill>
              </a:rPr>
              <a:t>data</a:t>
            </a:r>
            <a:r>
              <a:rPr lang="en-US" dirty="0"/>
              <a:t>        </a:t>
            </a:r>
            <a:r>
              <a:rPr lang="en-US" b="1" dirty="0">
                <a:solidFill>
                  <a:schemeClr val="bg1"/>
                </a:solidFill>
              </a:rPr>
              <a:t>analysis</a:t>
            </a:r>
            <a:r>
              <a:rPr lang="en-US" dirty="0"/>
              <a:t> on every one</a:t>
            </a:r>
          </a:p>
          <a:p>
            <a:pPr lvl="1"/>
            <a:r>
              <a:rPr lang="en-US" dirty="0"/>
              <a:t>MIN, MAX, AVG, COUNT etc.</a:t>
            </a:r>
          </a:p>
          <a:p>
            <a:r>
              <a:rPr lang="en-US" dirty="0"/>
              <a:t>They usually </a:t>
            </a:r>
            <a:r>
              <a:rPr lang="en-US" b="1" dirty="0">
                <a:solidFill>
                  <a:schemeClr val="bg1"/>
                </a:solidFill>
              </a:rPr>
              <a:t>ignore</a:t>
            </a:r>
            <a:r>
              <a:rPr lang="en-US" dirty="0"/>
              <a:t> </a:t>
            </a:r>
            <a:r>
              <a:rPr lang="en-US" b="1" dirty="0">
                <a:latin typeface="Consolas" panose="020B0609020204030204" pitchFamily="49" charset="0"/>
              </a:rPr>
              <a:t>NULL</a:t>
            </a:r>
            <a:r>
              <a:rPr lang="en-US" dirty="0"/>
              <a:t> values</a:t>
            </a:r>
          </a:p>
          <a:p>
            <a:endParaRPr lang="bg-BG" dirty="0"/>
          </a:p>
        </p:txBody>
      </p:sp>
      <p:sp>
        <p:nvSpPr>
          <p:cNvPr id="2" name="Title 1"/>
          <p:cNvSpPr>
            <a:spLocks noGrp="1"/>
          </p:cNvSpPr>
          <p:nvPr>
            <p:ph type="title"/>
          </p:nvPr>
        </p:nvSpPr>
        <p:spPr/>
        <p:txBody>
          <a:bodyPr/>
          <a:lstStyle/>
          <a:p>
            <a:r>
              <a:rPr lang="en-US" dirty="0"/>
              <a:t>Aggregate Functions</a:t>
            </a:r>
          </a:p>
        </p:txBody>
      </p:sp>
      <p:sp>
        <p:nvSpPr>
          <p:cNvPr id="12" name="Rectangle 9">
            <a:extLst>
              <a:ext uri="{FF2B5EF4-FFF2-40B4-BE49-F238E27FC236}">
                <a16:creationId xmlns:a16="http://schemas.microsoft.com/office/drawing/2014/main" id="{7E623C43-5873-4A5D-9E16-6EC46B22D46F}"/>
              </a:ext>
            </a:extLst>
          </p:cNvPr>
          <p:cNvSpPr>
            <a:spLocks noChangeArrowheads="1"/>
          </p:cNvSpPr>
          <p:nvPr/>
        </p:nvSpPr>
        <p:spPr bwMode="auto">
          <a:xfrm>
            <a:off x="374511" y="3939210"/>
            <a:ext cx="7239000"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noProof="1">
                <a:solidFill>
                  <a:schemeClr val="tx2"/>
                </a:solidFill>
                <a:latin typeface="Consolas" panose="020B0609020204030204" pitchFamily="49" charset="0"/>
              </a:rPr>
              <a:t>(e.`salary`) </a:t>
            </a:r>
            <a:r>
              <a:rPr lang="en-US" sz="3200" b="1" noProof="1">
                <a:solidFill>
                  <a:schemeClr val="tx2"/>
                </a:solidFill>
                <a:latin typeface="Consolas" panose="020B0609020204030204" pitchFamily="49" charset="0"/>
              </a:rPr>
              <a:t>AS</a:t>
            </a:r>
            <a:r>
              <a:rPr lang="en-US" sz="3200" noProof="1">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 BY </a:t>
            </a:r>
            <a:r>
              <a:rPr lang="en-US" sz="3200" noProof="1">
                <a:solidFill>
                  <a:schemeClr val="tx2"/>
                </a:solidFill>
                <a:latin typeface="Consolas" panose="020B0609020204030204" pitchFamily="49" charset="0"/>
              </a:rPr>
              <a:t>e.`department_id`;</a:t>
            </a:r>
          </a:p>
        </p:txBody>
      </p:sp>
      <p:sp>
        <p:nvSpPr>
          <p:cNvPr id="13" name="Стрелка надясно 12">
            <a:extLst>
              <a:ext uri="{FF2B5EF4-FFF2-40B4-BE49-F238E27FC236}">
                <a16:creationId xmlns:a16="http://schemas.microsoft.com/office/drawing/2014/main" id="{7ECDE9BB-3477-4040-8CCA-3CC2E770706E}"/>
              </a:ext>
            </a:extLst>
          </p:cNvPr>
          <p:cNvSpPr/>
          <p:nvPr/>
        </p:nvSpPr>
        <p:spPr>
          <a:xfrm>
            <a:off x="7888370" y="4804550"/>
            <a:ext cx="533400" cy="45720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pic>
        <p:nvPicPr>
          <p:cNvPr id="14" name="Picture 1">
            <a:extLst>
              <a:ext uri="{FF2B5EF4-FFF2-40B4-BE49-F238E27FC236}">
                <a16:creationId xmlns:a16="http://schemas.microsoft.com/office/drawing/2014/main" id="{68926FF3-0398-49FA-9780-22AC92382D3A}"/>
              </a:ext>
            </a:extLst>
          </p:cNvPr>
          <p:cNvPicPr>
            <a:picLocks noChangeAspect="1"/>
          </p:cNvPicPr>
          <p:nvPr/>
        </p:nvPicPr>
        <p:blipFill>
          <a:blip r:embed="rId2"/>
          <a:stretch>
            <a:fillRect/>
          </a:stretch>
        </p:blipFill>
        <p:spPr>
          <a:xfrm>
            <a:off x="8696629" y="3932584"/>
            <a:ext cx="3184201" cy="2194505"/>
          </a:xfrm>
          <a:prstGeom prst="rect">
            <a:avLst/>
          </a:prstGeom>
          <a:effectLst>
            <a:outerShdw blurRad="50800" dist="38100" dir="2700000" algn="tl" rotWithShape="0">
              <a:prstClr val="black">
                <a:alpha val="40000"/>
              </a:prstClr>
            </a:outerShdw>
          </a:effectLst>
        </p:spPr>
      </p:pic>
      <p:sp>
        <p:nvSpPr>
          <p:cNvPr id="16" name="Slide Number Placeholder 3">
            <a:extLst>
              <a:ext uri="{FF2B5EF4-FFF2-40B4-BE49-F238E27FC236}">
                <a16:creationId xmlns:a16="http://schemas.microsoft.com/office/drawing/2014/main" id="{83AC6433-EC17-4EB5-A295-52E63F108A24}"/>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10</a:t>
            </a:fld>
            <a:endParaRPr lang="en-US" dirty="0"/>
          </a:p>
        </p:txBody>
      </p:sp>
    </p:spTree>
    <p:extLst>
      <p:ext uri="{BB962C8B-B14F-4D97-AF65-F5344CB8AC3E}">
        <p14:creationId xmlns:p14="http://schemas.microsoft.com/office/powerpoint/2010/main" val="2562356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32035EE7-96F2-4450-B07F-7E11F5A3E33B}"/>
              </a:ext>
            </a:extLst>
          </p:cNvPr>
          <p:cNvSpPr>
            <a:spLocks noGrp="1"/>
          </p:cNvSpPr>
          <p:nvPr>
            <p:ph type="body" sz="quarter" idx="10"/>
          </p:nvPr>
        </p:nvSpPr>
        <p:spPr/>
        <p:txBody>
          <a:bodyPr/>
          <a:lstStyle/>
          <a:p>
            <a:pPr>
              <a:buClr>
                <a:schemeClr val="tx2"/>
              </a:buClr>
            </a:pPr>
            <a:r>
              <a:rPr lang="en-US" sz="3200" b="1" dirty="0">
                <a:solidFill>
                  <a:schemeClr val="bg1"/>
                </a:solidFill>
                <a:latin typeface="Consolas" panose="020B0609020204030204" pitchFamily="49" charset="0"/>
              </a:rPr>
              <a:t>COUNT</a:t>
            </a:r>
            <a:r>
              <a:rPr lang="en-US" sz="3200" b="1" dirty="0"/>
              <a:t> -</a:t>
            </a:r>
            <a:r>
              <a:rPr lang="en-US" sz="3200" dirty="0"/>
              <a:t> counts the values (not nulls) in one or more columns based on grouping criteria</a:t>
            </a:r>
          </a:p>
        </p:txBody>
      </p:sp>
      <p:sp>
        <p:nvSpPr>
          <p:cNvPr id="2" name="Title 1"/>
          <p:cNvSpPr>
            <a:spLocks noGrp="1"/>
          </p:cNvSpPr>
          <p:nvPr>
            <p:ph type="title"/>
          </p:nvPr>
        </p:nvSpPr>
        <p:spPr/>
        <p:txBody>
          <a:bodyPr/>
          <a:lstStyle/>
          <a:p>
            <a:r>
              <a:rPr lang="en-US" dirty="0">
                <a:latin typeface="Consolas" panose="020B0609020204030204" pitchFamily="49" charset="0"/>
              </a:rPr>
              <a:t>COUNT</a:t>
            </a:r>
            <a:endParaRPr lang="en-US" dirty="0"/>
          </a:p>
        </p:txBody>
      </p:sp>
      <p:sp>
        <p:nvSpPr>
          <p:cNvPr id="4"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11</a:t>
            </a:fld>
            <a:endParaRPr lang="en-US" dirty="0"/>
          </a:p>
        </p:txBody>
      </p:sp>
      <p:sp>
        <p:nvSpPr>
          <p:cNvPr id="12" name="Rectangle 13">
            <a:extLst>
              <a:ext uri="{FF2B5EF4-FFF2-40B4-BE49-F238E27FC236}">
                <a16:creationId xmlns:a16="http://schemas.microsoft.com/office/drawing/2014/main" id="{AD78571C-B547-4EC6-98B4-FCCCC1A99CC4}"/>
              </a:ext>
            </a:extLst>
          </p:cNvPr>
          <p:cNvSpPr/>
          <p:nvPr/>
        </p:nvSpPr>
        <p:spPr>
          <a:xfrm>
            <a:off x="631122" y="5695221"/>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631122" y="4457028"/>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631122" y="3647056"/>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3813175189"/>
              </p:ext>
            </p:extLst>
          </p:nvPr>
        </p:nvGraphicFramePr>
        <p:xfrm>
          <a:off x="622575" y="3195715"/>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 name="Rectangle 1">
            <a:extLst>
              <a:ext uri="{FF2B5EF4-FFF2-40B4-BE49-F238E27FC236}">
                <a16:creationId xmlns:a16="http://schemas.microsoft.com/office/drawing/2014/main" id="{BB2C2D64-5872-48A3-BC5F-E66E29740598}"/>
              </a:ext>
            </a:extLst>
          </p:cNvPr>
          <p:cNvSpPr/>
          <p:nvPr/>
        </p:nvSpPr>
        <p:spPr>
          <a:xfrm>
            <a:off x="7394999" y="4276132"/>
            <a:ext cx="4267200" cy="39319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0" name="Rectangle 12">
            <a:extLst>
              <a:ext uri="{FF2B5EF4-FFF2-40B4-BE49-F238E27FC236}">
                <a16:creationId xmlns:a16="http://schemas.microsoft.com/office/drawing/2014/main" id="{E6AC7077-8303-4189-AF5C-F4609F1FEF6A}"/>
              </a:ext>
            </a:extLst>
          </p:cNvPr>
          <p:cNvSpPr/>
          <p:nvPr/>
        </p:nvSpPr>
        <p:spPr>
          <a:xfrm>
            <a:off x="7390689" y="4685918"/>
            <a:ext cx="4271509" cy="38951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ectangle 13">
            <a:extLst>
              <a:ext uri="{FF2B5EF4-FFF2-40B4-BE49-F238E27FC236}">
                <a16:creationId xmlns:a16="http://schemas.microsoft.com/office/drawing/2014/main" id="{B6838417-BEFC-4AD5-8FE4-D18212E936AC}"/>
              </a:ext>
            </a:extLst>
          </p:cNvPr>
          <p:cNvSpPr/>
          <p:nvPr/>
        </p:nvSpPr>
        <p:spPr>
          <a:xfrm>
            <a:off x="7390689" y="5099447"/>
            <a:ext cx="4270115"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32" name="Group 49">
            <a:extLst>
              <a:ext uri="{FF2B5EF4-FFF2-40B4-BE49-F238E27FC236}">
                <a16:creationId xmlns:a16="http://schemas.microsoft.com/office/drawing/2014/main" id="{232E43D9-A0C5-4073-B97A-DB5714F7D810}"/>
              </a:ext>
            </a:extLst>
          </p:cNvPr>
          <p:cNvGraphicFramePr>
            <a:graphicFrameLocks/>
          </p:cNvGraphicFramePr>
          <p:nvPr>
            <p:extLst>
              <p:ext uri="{D42A27DB-BD31-4B8C-83A1-F6EECF244321}">
                <p14:modId xmlns:p14="http://schemas.microsoft.com/office/powerpoint/2010/main" val="1692055671"/>
              </p:ext>
            </p:extLst>
          </p:nvPr>
        </p:nvGraphicFramePr>
        <p:xfrm>
          <a:off x="7394999" y="3806942"/>
          <a:ext cx="4267200" cy="1683705"/>
        </p:xfrm>
        <a:graphic>
          <a:graphicData uri="http://schemas.openxmlformats.org/drawingml/2006/table">
            <a:tbl>
              <a:tblPr/>
              <a:tblGrid>
                <a:gridCol w="2345097">
                  <a:extLst>
                    <a:ext uri="{9D8B030D-6E8A-4147-A177-3AD203B41FA5}">
                      <a16:colId xmlns:a16="http://schemas.microsoft.com/office/drawing/2014/main" val="20000"/>
                    </a:ext>
                  </a:extLst>
                </a:gridCol>
                <a:gridCol w="1922103">
                  <a:extLst>
                    <a:ext uri="{9D8B030D-6E8A-4147-A177-3AD203B41FA5}">
                      <a16:colId xmlns:a16="http://schemas.microsoft.com/office/drawing/2014/main" val="20001"/>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SalaryCount</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Right Arrow 15">
            <a:extLst>
              <a:ext uri="{FF2B5EF4-FFF2-40B4-BE49-F238E27FC236}">
                <a16:creationId xmlns:a16="http://schemas.microsoft.com/office/drawing/2014/main" id="{BB7892CA-1250-4B7B-8770-A8142D79E8A5}"/>
              </a:ext>
            </a:extLst>
          </p:cNvPr>
          <p:cNvSpPr/>
          <p:nvPr/>
        </p:nvSpPr>
        <p:spPr>
          <a:xfrm rot="629839">
            <a:off x="6398810" y="42543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4" name="Right Arrow 17">
            <a:extLst>
              <a:ext uri="{FF2B5EF4-FFF2-40B4-BE49-F238E27FC236}">
                <a16:creationId xmlns:a16="http://schemas.microsoft.com/office/drawing/2014/main" id="{BABA8FCF-B0B0-460F-9C48-0BABACD1A88B}"/>
              </a:ext>
            </a:extLst>
          </p:cNvPr>
          <p:cNvSpPr/>
          <p:nvPr/>
        </p:nvSpPr>
        <p:spPr>
          <a:xfrm>
            <a:off x="6414940" y="48623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5" name="Right Arrow 18">
            <a:extLst>
              <a:ext uri="{FF2B5EF4-FFF2-40B4-BE49-F238E27FC236}">
                <a16:creationId xmlns:a16="http://schemas.microsoft.com/office/drawing/2014/main" id="{D0D3F6E8-EF66-4C48-91F0-9C3B21E9F116}"/>
              </a:ext>
            </a:extLst>
          </p:cNvPr>
          <p:cNvSpPr/>
          <p:nvPr/>
        </p:nvSpPr>
        <p:spPr>
          <a:xfrm rot="20230444">
            <a:off x="6492957" y="55494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627721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9" grpId="0" animBg="1"/>
      <p:bldP spid="30" grpId="0" animBg="1"/>
      <p:bldP spid="31" grpId="0" animBg="1"/>
      <p:bldP spid="33"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type="body" sz="quarter" idx="10"/>
          </p:nvPr>
        </p:nvSpPr>
        <p:spPr/>
        <p:txBody>
          <a:bodyPr/>
          <a:lstStyle/>
          <a:p>
            <a:pPr>
              <a:lnSpc>
                <a:spcPct val="100000"/>
              </a:lnSpc>
            </a:pPr>
            <a:r>
              <a:rPr lang="en-US" sz="3100" dirty="0"/>
              <a:t>Note that we when we use </a:t>
            </a:r>
            <a:r>
              <a:rPr lang="en-US" sz="3100" b="1" dirty="0">
                <a:solidFill>
                  <a:schemeClr val="bg1"/>
                </a:solidFill>
                <a:latin typeface="Consolas" panose="020B0609020204030204" pitchFamily="49" charset="0"/>
              </a:rPr>
              <a:t>COUNT</a:t>
            </a:r>
            <a:r>
              <a:rPr lang="en-US" sz="3100" dirty="0"/>
              <a:t> we will ignore any employee with </a:t>
            </a:r>
            <a:r>
              <a:rPr lang="en-US" sz="3100" b="1" dirty="0">
                <a:solidFill>
                  <a:schemeClr val="bg1"/>
                </a:solidFill>
                <a:latin typeface="Consolas" panose="020B0609020204030204" pitchFamily="49" charset="0"/>
              </a:rPr>
              <a:t>NULL</a:t>
            </a:r>
            <a:r>
              <a:rPr lang="en-US" sz="3100" dirty="0"/>
              <a:t> salary.</a:t>
            </a:r>
          </a:p>
        </p:txBody>
      </p:sp>
      <p:sp>
        <p:nvSpPr>
          <p:cNvPr id="465922" name="Rectangle 2"/>
          <p:cNvSpPr>
            <a:spLocks noGrp="1" noChangeArrowheads="1"/>
          </p:cNvSpPr>
          <p:nvPr>
            <p:ph type="title"/>
          </p:nvPr>
        </p:nvSpPr>
        <p:spPr/>
        <p:txBody>
          <a:bodyPr/>
          <a:lstStyle/>
          <a:p>
            <a:r>
              <a:rPr lang="en-US" dirty="0"/>
              <a:t>COUNT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12</a:t>
            </a:fld>
            <a:endParaRPr lang="en-US" dirty="0"/>
          </a:p>
        </p:txBody>
      </p:sp>
      <p:sp>
        <p:nvSpPr>
          <p:cNvPr id="10" name="Rectangle 9"/>
          <p:cNvSpPr>
            <a:spLocks noChangeArrowheads="1"/>
          </p:cNvSpPr>
          <p:nvPr/>
        </p:nvSpPr>
        <p:spPr bwMode="auto">
          <a:xfrm>
            <a:off x="814417" y="3212802"/>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a:t>
            </a:r>
            <a:r>
              <a:rPr lang="en-US" sz="3200" noProof="1">
                <a:solidFill>
                  <a:schemeClr val="tx2"/>
                </a:solidFill>
                <a:latin typeface="Consolas" panose="020B0609020204030204" pitchFamily="49" charset="0"/>
              </a:rPr>
              <a:t> e.`department_id`,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COUNT</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'Salary Count'</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p>
        </p:txBody>
      </p:sp>
      <p:sp>
        <p:nvSpPr>
          <p:cNvPr id="8" name="AutoShape 7"/>
          <p:cNvSpPr>
            <a:spLocks noChangeArrowheads="1"/>
          </p:cNvSpPr>
          <p:nvPr/>
        </p:nvSpPr>
        <p:spPr bwMode="auto">
          <a:xfrm>
            <a:off x="4010024" y="2083801"/>
            <a:ext cx="2229557" cy="953805"/>
          </a:xfrm>
          <a:prstGeom prst="wedgeRoundRectCallout">
            <a:avLst>
              <a:gd name="adj1" fmla="val -42091"/>
              <a:gd name="adj2" fmla="val 8227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265612" y="55993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7974124" y="3002011"/>
            <a:ext cx="2971800" cy="558485"/>
          </a:xfrm>
          <a:prstGeom prst="wedgeRoundRectCallout">
            <a:avLst>
              <a:gd name="adj1" fmla="val -39853"/>
              <a:gd name="adj2" fmla="val 933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1" name="Rectangle: Rounded Corners 23">
            <a:extLst/>
          </p:cNvPr>
          <p:cNvSpPr/>
          <p:nvPr/>
        </p:nvSpPr>
        <p:spPr>
          <a:xfrm>
            <a:off x="2970212" y="3354534"/>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097863" y="3849541"/>
            <a:ext cx="312075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3417238" y="4807612"/>
            <a:ext cx="3286774"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9636020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2" grpId="0" animBg="1"/>
      <p:bldP spid="13" grpId="0" animBg="1"/>
      <p:bldP spid="11"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latin typeface="Consolas" panose="020B0609020204030204" pitchFamily="49" charset="0"/>
              </a:rPr>
              <a:t>SUM</a:t>
            </a:r>
            <a:r>
              <a:rPr lang="en-US" sz="3200" dirty="0"/>
              <a:t> - sums the values in a column</a:t>
            </a:r>
            <a:endParaRPr lang="en-US" sz="3100" dirty="0"/>
          </a:p>
        </p:txBody>
      </p:sp>
      <p:sp>
        <p:nvSpPr>
          <p:cNvPr id="465922" name="Rectangle 2"/>
          <p:cNvSpPr>
            <a:spLocks noGrp="1" noChangeArrowheads="1"/>
          </p:cNvSpPr>
          <p:nvPr>
            <p:ph type="title"/>
          </p:nvPr>
        </p:nvSpPr>
        <p:spPr/>
        <p:txBody>
          <a:bodyPr/>
          <a:lstStyle/>
          <a:p>
            <a:r>
              <a:rPr lang="en-US" dirty="0"/>
              <a:t>SUM</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13</a:t>
            </a:fld>
            <a:endParaRPr lang="en-US" dirty="0"/>
          </a:p>
        </p:txBody>
      </p:sp>
      <p:sp>
        <p:nvSpPr>
          <p:cNvPr id="11" name="Rectangle 13"/>
          <p:cNvSpPr/>
          <p:nvPr/>
        </p:nvSpPr>
        <p:spPr>
          <a:xfrm>
            <a:off x="583096" y="493983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5"/>
          <p:cNvSpPr/>
          <p:nvPr/>
        </p:nvSpPr>
        <p:spPr>
          <a:xfrm rot="1884745">
            <a:off x="6501967" y="3341619"/>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7"/>
          <p:cNvSpPr/>
          <p:nvPr/>
        </p:nvSpPr>
        <p:spPr>
          <a:xfrm rot="20706438">
            <a:off x="6523996" y="4042498"/>
            <a:ext cx="717577" cy="278219"/>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8"/>
          <p:cNvSpPr/>
          <p:nvPr/>
        </p:nvSpPr>
        <p:spPr>
          <a:xfrm rot="19000881">
            <a:off x="6553440" y="478799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53936" y="3466929"/>
            <a:ext cx="4298346" cy="37101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53936" y="3837949"/>
            <a:ext cx="4298346" cy="371016"/>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53936" y="4208965"/>
            <a:ext cx="4298346" cy="37101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2237325909"/>
              </p:ext>
            </p:extLst>
          </p:nvPr>
        </p:nvGraphicFramePr>
        <p:xfrm>
          <a:off x="574849"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503437375"/>
              </p:ext>
            </p:extLst>
          </p:nvPr>
        </p:nvGraphicFramePr>
        <p:xfrm>
          <a:off x="7546414" y="3069133"/>
          <a:ext cx="4295024" cy="1505816"/>
        </p:xfrm>
        <a:graphic>
          <a:graphicData uri="http://schemas.openxmlformats.org/drawingml/2006/table">
            <a:tbl>
              <a:tblPr/>
              <a:tblGrid>
                <a:gridCol w="2360389">
                  <a:extLst>
                    <a:ext uri="{9D8B030D-6E8A-4147-A177-3AD203B41FA5}">
                      <a16:colId xmlns:a16="http://schemas.microsoft.com/office/drawing/2014/main" val="20000"/>
                    </a:ext>
                  </a:extLst>
                </a:gridCol>
                <a:gridCol w="1934635">
                  <a:extLst>
                    <a:ext uri="{9D8B030D-6E8A-4147-A177-3AD203B41FA5}">
                      <a16:colId xmlns:a16="http://schemas.microsoft.com/office/drawing/2014/main" val="20001"/>
                    </a:ext>
                  </a:extLst>
                </a:gridCol>
              </a:tblGrid>
              <a:tr h="3992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DB4C3">
                        <a:alpha val="49804"/>
                      </a:srgbClr>
                    </a:solidFill>
                  </a:tcPr>
                </a:tc>
                <a:extLst>
                  <a:ext uri="{0D108BD9-81ED-4DB2-BD59-A6C34878D82A}">
                    <a16:rowId xmlns:a16="http://schemas.microsoft.com/office/drawing/2014/main" val="10000"/>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8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16208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23">
            <a:extLst/>
          </p:cNvPr>
          <p:cNvSpPr/>
          <p:nvPr/>
        </p:nvSpPr>
        <p:spPr>
          <a:xfrm>
            <a:off x="3427412" y="4681663"/>
            <a:ext cx="3296357"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Content Placeholder 2"/>
          <p:cNvSpPr>
            <a:spLocks noGrp="1"/>
          </p:cNvSpPr>
          <p:nvPr>
            <p:ph type="body" sz="quarter" idx="10"/>
          </p:nvPr>
        </p:nvSpPr>
        <p:spPr>
          <a:ln w="12700">
            <a:noFill/>
          </a:ln>
        </p:spPr>
        <p:txBody>
          <a:bodyPr/>
          <a:lstStyle/>
          <a:p>
            <a:pPr>
              <a:lnSpc>
                <a:spcPct val="100000"/>
              </a:lnSpc>
            </a:pPr>
            <a:r>
              <a:rPr lang="en-US" sz="3200" noProof="1"/>
              <a:t>If any department has no salaries </a:t>
            </a:r>
            <a:r>
              <a:rPr lang="en-US" sz="3200" b="1" noProof="1">
                <a:solidFill>
                  <a:schemeClr val="bg1"/>
                </a:solidFill>
                <a:latin typeface="Consolas" panose="020B0609020204030204" pitchFamily="49" charset="0"/>
              </a:rPr>
              <a:t>NULL</a:t>
            </a:r>
            <a:r>
              <a:rPr lang="en-US" sz="3200" noProof="1"/>
              <a:t> will be displayed.</a:t>
            </a:r>
            <a:endParaRPr lang="en-US" sz="3100" noProof="1"/>
          </a:p>
        </p:txBody>
      </p:sp>
      <p:sp>
        <p:nvSpPr>
          <p:cNvPr id="465922" name="Rectangle 2"/>
          <p:cNvSpPr>
            <a:spLocks noGrp="1" noChangeArrowheads="1"/>
          </p:cNvSpPr>
          <p:nvPr>
            <p:ph type="title"/>
          </p:nvPr>
        </p:nvSpPr>
        <p:spPr/>
        <p:txBody>
          <a:bodyPr/>
          <a:lstStyle/>
          <a:p>
            <a:r>
              <a:rPr lang="en-US" dirty="0"/>
              <a:t>SUM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14</a:t>
            </a:fld>
            <a:endParaRPr lang="en-US" dirty="0"/>
          </a:p>
        </p:txBody>
      </p:sp>
      <p:sp>
        <p:nvSpPr>
          <p:cNvPr id="10" name="Rectangle 9"/>
          <p:cNvSpPr>
            <a:spLocks noChangeArrowheads="1"/>
          </p:cNvSpPr>
          <p:nvPr/>
        </p:nvSpPr>
        <p:spPr bwMode="auto">
          <a:xfrm>
            <a:off x="804362" y="3091159"/>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e.`</a:t>
            </a:r>
            <a:r>
              <a:rPr lang="en-US" sz="3200" noProof="1">
                <a:solidFill>
                  <a:schemeClr val="tx2"/>
                </a:solidFill>
                <a:latin typeface="Consolas" panose="020B0609020204030204" pitchFamily="49" charset="0"/>
              </a:rPr>
              <a:t>department_id`</a:t>
            </a:r>
            <a:r>
              <a:rPr lang="en-US" sz="3200" dirty="0">
                <a:solidFill>
                  <a:schemeClr val="tx2"/>
                </a:solidFill>
                <a:latin typeface="Consolas" panose="020B0609020204030204" pitchFamily="49" charset="0"/>
              </a:rPr>
              <a:t>, </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p:txBody>
      </p:sp>
      <p:sp>
        <p:nvSpPr>
          <p:cNvPr id="8" name="AutoShape 7"/>
          <p:cNvSpPr>
            <a:spLocks noChangeArrowheads="1"/>
          </p:cNvSpPr>
          <p:nvPr/>
        </p:nvSpPr>
        <p:spPr bwMode="auto">
          <a:xfrm>
            <a:off x="3960811" y="1788598"/>
            <a:ext cx="2229557" cy="953805"/>
          </a:xfrm>
          <a:prstGeom prst="wedgeRoundRectCallout">
            <a:avLst>
              <a:gd name="adj1" fmla="val -38294"/>
              <a:gd name="adj2" fmla="val 8937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494212" y="5440598"/>
            <a:ext cx="2229557" cy="953805"/>
          </a:xfrm>
          <a:prstGeom prst="wedgeRoundRectCallout">
            <a:avLst>
              <a:gd name="adj1" fmla="val -36270"/>
              <a:gd name="adj2" fmla="val -865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092391" y="4160856"/>
            <a:ext cx="1981200" cy="520807"/>
          </a:xfrm>
          <a:prstGeom prst="wedgeRoundRectCallout">
            <a:avLst>
              <a:gd name="adj1" fmla="val -62484"/>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847012" y="3051465"/>
            <a:ext cx="2971800" cy="558485"/>
          </a:xfrm>
          <a:prstGeom prst="wedgeRoundRectCallout">
            <a:avLst>
              <a:gd name="adj1" fmla="val -59226"/>
              <a:gd name="adj2" fmla="val 4488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5" name="Rectangle: Rounded Corners 23">
            <a:extLst/>
          </p:cNvPr>
          <p:cNvSpPr/>
          <p:nvPr/>
        </p:nvSpPr>
        <p:spPr>
          <a:xfrm>
            <a:off x="2949580" y="3199603"/>
            <a:ext cx="3287659"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621080" y="3709485"/>
            <a:ext cx="29238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5332412" y="4247645"/>
            <a:ext cx="381000" cy="365621"/>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662523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2" grpId="0" animBg="1"/>
      <p:bldP spid="11" grpId="0" animBg="1"/>
      <p:bldP spid="13"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MAX</a:t>
            </a:r>
            <a:r>
              <a:rPr lang="en-US" sz="3200" b="1" dirty="0"/>
              <a:t> -</a:t>
            </a:r>
            <a:r>
              <a:rPr lang="en-US" sz="3200" dirty="0"/>
              <a:t> takes the maximum value in a column.</a:t>
            </a:r>
            <a:endParaRPr lang="en-US" sz="3100" dirty="0"/>
          </a:p>
        </p:txBody>
      </p:sp>
      <p:sp>
        <p:nvSpPr>
          <p:cNvPr id="465922" name="Rectangle 2"/>
          <p:cNvSpPr>
            <a:spLocks noGrp="1" noChangeArrowheads="1"/>
          </p:cNvSpPr>
          <p:nvPr>
            <p:ph type="title"/>
          </p:nvPr>
        </p:nvSpPr>
        <p:spPr/>
        <p:txBody>
          <a:bodyPr/>
          <a:lstStyle/>
          <a:p>
            <a:r>
              <a:rPr lang="en-US" dirty="0"/>
              <a:t>MAX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15</a:t>
            </a:fld>
            <a:endParaRPr lang="en-US" dirty="0"/>
          </a:p>
        </p:txBody>
      </p:sp>
      <p:sp>
        <p:nvSpPr>
          <p:cNvPr id="11"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7"/>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7498930" y="3652898"/>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2"/>
          <p:cNvSpPr/>
          <p:nvPr/>
        </p:nvSpPr>
        <p:spPr>
          <a:xfrm>
            <a:off x="7498931" y="4028618"/>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3"/>
          <p:cNvSpPr/>
          <p:nvPr/>
        </p:nvSpPr>
        <p:spPr>
          <a:xfrm>
            <a:off x="7498930" y="4403414"/>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18" name="Group 49"/>
          <p:cNvGraphicFramePr>
            <a:graphicFrameLocks/>
          </p:cNvGraphicFramePr>
          <p:nvPr>
            <p:extLst>
              <p:ext uri="{D42A27DB-BD31-4B8C-83A1-F6EECF244321}">
                <p14:modId xmlns:p14="http://schemas.microsoft.com/office/powerpoint/2010/main" val="1545491806"/>
              </p:ext>
            </p:extLst>
          </p:nvPr>
        </p:nvGraphicFramePr>
        <p:xfrm>
          <a:off x="7495607" y="3200400"/>
          <a:ext cx="4215916" cy="1580428"/>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55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max_salary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943">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49"/>
          <p:cNvGraphicFramePr>
            <a:graphicFrameLocks/>
          </p:cNvGraphicFramePr>
          <p:nvPr>
            <p:extLst>
              <p:ext uri="{D42A27DB-BD31-4B8C-83A1-F6EECF244321}">
                <p14:modId xmlns:p14="http://schemas.microsoft.com/office/powerpoint/2010/main" val="2779722892"/>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707755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9" grpId="0" animBg="1"/>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656012" y="4915523"/>
            <a:ext cx="3308021"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16003" y="3321174"/>
            <a:ext cx="10556816"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MAX</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'MaxSalary'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 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a:t>
            </a:r>
            <a:r>
              <a:rPr lang="en-GB" sz="32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16</a:t>
            </a:fld>
            <a:endParaRPr lang="en-US" dirty="0"/>
          </a:p>
        </p:txBody>
      </p:sp>
      <p:sp>
        <p:nvSpPr>
          <p:cNvPr id="8" name="AutoShape 7"/>
          <p:cNvSpPr>
            <a:spLocks noChangeArrowheads="1"/>
          </p:cNvSpPr>
          <p:nvPr/>
        </p:nvSpPr>
        <p:spPr bwMode="auto">
          <a:xfrm>
            <a:off x="4522433" y="1916522"/>
            <a:ext cx="2229557" cy="953805"/>
          </a:xfrm>
          <a:prstGeom prst="wedgeRoundRectCallout">
            <a:avLst>
              <a:gd name="adj1" fmla="val -50445"/>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9633" y="5697477"/>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361112" y="4404915"/>
            <a:ext cx="1943100" cy="520807"/>
          </a:xfrm>
          <a:prstGeom prst="wedgeRoundRectCallout">
            <a:avLst>
              <a:gd name="adj1" fmla="val -65903"/>
              <a:gd name="adj2" fmla="val 1098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8103834" y="3149757"/>
            <a:ext cx="2971800" cy="558485"/>
          </a:xfrm>
          <a:prstGeom prst="wedgeRoundRectCallout">
            <a:avLst>
              <a:gd name="adj1" fmla="val -51819"/>
              <a:gd name="adj2" fmla="val 812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2963094" y="3442748"/>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37212" y="3957914"/>
            <a:ext cx="24666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08612" y="4447880"/>
            <a:ext cx="333022" cy="42215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1794720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rgbClr val="FFA000"/>
                </a:solidFill>
              </a:rPr>
              <a:t>MIN</a:t>
            </a:r>
            <a:r>
              <a:rPr lang="en-US" sz="3200" dirty="0"/>
              <a:t> takes the minimum value in a column. </a:t>
            </a:r>
            <a:endParaRPr lang="en-US" sz="3100" dirty="0"/>
          </a:p>
        </p:txBody>
      </p:sp>
      <p:sp>
        <p:nvSpPr>
          <p:cNvPr id="465922" name="Rectangle 2"/>
          <p:cNvSpPr>
            <a:spLocks noGrp="1" noChangeArrowheads="1"/>
          </p:cNvSpPr>
          <p:nvPr>
            <p:ph type="title"/>
          </p:nvPr>
        </p:nvSpPr>
        <p:spPr/>
        <p:txBody>
          <a:bodyPr/>
          <a:lstStyle/>
          <a:p>
            <a:r>
              <a:rPr lang="en-US" dirty="0"/>
              <a:t>MIN</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17</a:t>
            </a:fld>
            <a:endParaRPr lang="en-US" dirty="0"/>
          </a:p>
        </p:txBody>
      </p:sp>
      <p:sp>
        <p:nvSpPr>
          <p:cNvPr id="17"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1"/>
          <p:cNvSpPr/>
          <p:nvPr/>
        </p:nvSpPr>
        <p:spPr>
          <a:xfrm>
            <a:off x="7601908" y="3576696"/>
            <a:ext cx="4207503"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ectangle 12"/>
          <p:cNvSpPr/>
          <p:nvPr/>
        </p:nvSpPr>
        <p:spPr>
          <a:xfrm>
            <a:off x="7601909" y="3952416"/>
            <a:ext cx="4207503"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13"/>
          <p:cNvSpPr/>
          <p:nvPr/>
        </p:nvSpPr>
        <p:spPr>
          <a:xfrm>
            <a:off x="7595672" y="4309232"/>
            <a:ext cx="4203912"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6" name="Group 49"/>
          <p:cNvGraphicFramePr>
            <a:graphicFrameLocks/>
          </p:cNvGraphicFramePr>
          <p:nvPr>
            <p:extLst>
              <p:ext uri="{D42A27DB-BD31-4B8C-83A1-F6EECF244321}">
                <p14:modId xmlns:p14="http://schemas.microsoft.com/office/powerpoint/2010/main" val="2911346060"/>
              </p:ext>
            </p:extLst>
          </p:nvPr>
        </p:nvGraphicFramePr>
        <p:xfrm>
          <a:off x="7597701" y="3124200"/>
          <a:ext cx="4215916" cy="1572066"/>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5966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min_salary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1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7" name="Group 49"/>
          <p:cNvGraphicFramePr>
            <a:graphicFrameLocks/>
          </p:cNvGraphicFramePr>
          <p:nvPr>
            <p:extLst>
              <p:ext uri="{D42A27DB-BD31-4B8C-83A1-F6EECF244321}">
                <p14:modId xmlns:p14="http://schemas.microsoft.com/office/powerpoint/2010/main" val="1085071829"/>
              </p:ext>
            </p:extLst>
          </p:nvPr>
        </p:nvGraphicFramePr>
        <p:xfrm>
          <a:off x="583096" y="2452089"/>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0" name="Right Arrow 15">
            <a:extLst>
              <a:ext uri="{FF2B5EF4-FFF2-40B4-BE49-F238E27FC236}">
                <a16:creationId xmlns:a16="http://schemas.microsoft.com/office/drawing/2014/main" id="{C46B7109-DD3B-4BCE-AF95-49556B7FF6FE}"/>
              </a:ext>
            </a:extLst>
          </p:cNvPr>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1" name="Right Arrow 17">
            <a:extLst>
              <a:ext uri="{FF2B5EF4-FFF2-40B4-BE49-F238E27FC236}">
                <a16:creationId xmlns:a16="http://schemas.microsoft.com/office/drawing/2014/main" id="{A4A5302A-945C-4C11-90DC-136A38CDF275}"/>
              </a:ext>
            </a:extLst>
          </p:cNvPr>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32" name="Right Arrow 18">
            <a:extLst>
              <a:ext uri="{FF2B5EF4-FFF2-40B4-BE49-F238E27FC236}">
                <a16:creationId xmlns:a16="http://schemas.microsoft.com/office/drawing/2014/main" id="{E486D69D-E0AA-41FD-9BD9-E2FE9AB4696A}"/>
              </a:ext>
            </a:extLst>
          </p:cNvPr>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8652391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3" grpId="0" animBg="1"/>
      <p:bldP spid="24" grpId="0" animBg="1"/>
      <p:bldP spid="25" grpId="0" animBg="1"/>
      <p:bldP spid="30" grpId="0" animBg="1"/>
      <p:bldP spid="31" grpId="0" animBg="1"/>
      <p:bldP spid="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427412" y="4796424"/>
            <a:ext cx="3429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408612" y="4339224"/>
            <a:ext cx="381000" cy="3851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5691510" y="3773570"/>
            <a:ext cx="246030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6611" y="3164518"/>
            <a:ext cx="10556817" cy="2187879"/>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a:t>
            </a:r>
            <a:br>
              <a:rPr lang="en-US" sz="3200" dirty="0">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MIN</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'MinSalary'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e.`department_id`;</a:t>
            </a:r>
          </a:p>
        </p:txBody>
      </p:sp>
      <p:sp>
        <p:nvSpPr>
          <p:cNvPr id="465922" name="Rectangle 2"/>
          <p:cNvSpPr>
            <a:spLocks noGrp="1" noChangeArrowheads="1"/>
          </p:cNvSpPr>
          <p:nvPr>
            <p:ph type="title"/>
          </p:nvPr>
        </p:nvSpPr>
        <p:spPr/>
        <p:txBody>
          <a:bodyPr/>
          <a:lstStyle/>
          <a:p>
            <a:r>
              <a:rPr lang="en-US" dirty="0"/>
              <a:t>MIN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18</a:t>
            </a:fld>
            <a:endParaRPr lang="en-US" dirty="0"/>
          </a:p>
        </p:txBody>
      </p:sp>
      <p:sp>
        <p:nvSpPr>
          <p:cNvPr id="8" name="AutoShape 7"/>
          <p:cNvSpPr>
            <a:spLocks noChangeArrowheads="1"/>
          </p:cNvSpPr>
          <p:nvPr/>
        </p:nvSpPr>
        <p:spPr bwMode="auto">
          <a:xfrm>
            <a:off x="5256212" y="1654823"/>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970163" y="55231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115020" y="4292224"/>
            <a:ext cx="1808192" cy="457200"/>
          </a:xfrm>
          <a:prstGeom prst="wedgeRoundRectCallout">
            <a:avLst>
              <a:gd name="adj1" fmla="val -65333"/>
              <a:gd name="adj2" fmla="val 773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9" name="Rectangle: Rounded Corners 23">
            <a:extLst/>
          </p:cNvPr>
          <p:cNvSpPr/>
          <p:nvPr/>
        </p:nvSpPr>
        <p:spPr>
          <a:xfrm>
            <a:off x="3019423" y="3262879"/>
            <a:ext cx="3283718"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AutoShape 7"/>
          <p:cNvSpPr>
            <a:spLocks noChangeArrowheads="1"/>
          </p:cNvSpPr>
          <p:nvPr/>
        </p:nvSpPr>
        <p:spPr bwMode="auto">
          <a:xfrm>
            <a:off x="7485769" y="3084430"/>
            <a:ext cx="2971800" cy="558485"/>
          </a:xfrm>
          <a:prstGeom prst="wedgeRoundRectCallout">
            <a:avLst>
              <a:gd name="adj1" fmla="val -58656"/>
              <a:gd name="adj2" fmla="val 5095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Tree>
    <p:extLst>
      <p:ext uri="{BB962C8B-B14F-4D97-AF65-F5344CB8AC3E}">
        <p14:creationId xmlns:p14="http://schemas.microsoft.com/office/powerpoint/2010/main" val="2038406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4" grpId="0" animBg="1"/>
      <p:bldP spid="8" grpId="0" animBg="1"/>
      <p:bldP spid="12" grpId="0" animBg="1"/>
      <p:bldP spid="11" grpId="0" animBg="1"/>
      <p:bldP spid="9"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buClr>
                <a:schemeClr val="tx1"/>
              </a:buClr>
            </a:pPr>
            <a:r>
              <a:rPr lang="en-US" sz="3200" b="1" dirty="0">
                <a:solidFill>
                  <a:schemeClr val="bg1"/>
                </a:solidFill>
              </a:rPr>
              <a:t>AVG</a:t>
            </a:r>
            <a:r>
              <a:rPr lang="en-US" sz="3200" dirty="0"/>
              <a:t> calculates the average value in a column. </a:t>
            </a:r>
            <a:endParaRPr lang="en-US" sz="3100" dirty="0"/>
          </a:p>
        </p:txBody>
      </p:sp>
      <p:sp>
        <p:nvSpPr>
          <p:cNvPr id="465922" name="Rectangle 2"/>
          <p:cNvSpPr>
            <a:spLocks noGrp="1" noChangeArrowheads="1"/>
          </p:cNvSpPr>
          <p:nvPr>
            <p:ph type="title"/>
          </p:nvPr>
        </p:nvSpPr>
        <p:spPr/>
        <p:txBody>
          <a:bodyPr/>
          <a:lstStyle/>
          <a:p>
            <a:r>
              <a:rPr lang="en-US" dirty="0"/>
              <a:t>AVG</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19</a:t>
            </a:fld>
            <a:endParaRPr lang="en-US" dirty="0"/>
          </a:p>
        </p:txBody>
      </p:sp>
      <p:sp>
        <p:nvSpPr>
          <p:cNvPr id="10" name="Rectangle 13"/>
          <p:cNvSpPr/>
          <p:nvPr/>
        </p:nvSpPr>
        <p:spPr>
          <a:xfrm>
            <a:off x="608012" y="4939832"/>
            <a:ext cx="5567086"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583096" y="3719261"/>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588112" y="2909289"/>
            <a:ext cx="5586986"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1"/>
          <p:cNvSpPr/>
          <p:nvPr/>
        </p:nvSpPr>
        <p:spPr>
          <a:xfrm>
            <a:off x="7590174" y="3576696"/>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2"/>
          <p:cNvSpPr/>
          <p:nvPr/>
        </p:nvSpPr>
        <p:spPr>
          <a:xfrm>
            <a:off x="7590175" y="3952416"/>
            <a:ext cx="4219238" cy="375720"/>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13"/>
          <p:cNvSpPr/>
          <p:nvPr/>
        </p:nvSpPr>
        <p:spPr>
          <a:xfrm>
            <a:off x="7590174" y="4326442"/>
            <a:ext cx="4219238"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0" name="Group 49"/>
          <p:cNvGraphicFramePr>
            <a:graphicFrameLocks/>
          </p:cNvGraphicFramePr>
          <p:nvPr>
            <p:extLst>
              <p:ext uri="{D42A27DB-BD31-4B8C-83A1-F6EECF244321}">
                <p14:modId xmlns:p14="http://schemas.microsoft.com/office/powerpoint/2010/main" val="1214523767"/>
              </p:ext>
            </p:extLst>
          </p:nvPr>
        </p:nvGraphicFramePr>
        <p:xfrm>
          <a:off x="7593497" y="3110563"/>
          <a:ext cx="4215916" cy="1593294"/>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6089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average_salary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46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 name="Group 49"/>
          <p:cNvGraphicFramePr>
            <a:graphicFrameLocks/>
          </p:cNvGraphicFramePr>
          <p:nvPr>
            <p:extLst>
              <p:ext uri="{D42A27DB-BD31-4B8C-83A1-F6EECF244321}">
                <p14:modId xmlns:p14="http://schemas.microsoft.com/office/powerpoint/2010/main" val="3971471145"/>
              </p:ext>
            </p:extLst>
          </p:nvPr>
        </p:nvGraphicFramePr>
        <p:xfrm>
          <a:off x="583096" y="2452089"/>
          <a:ext cx="5592002" cy="2908396"/>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721">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 name="Right Arrow 15">
            <a:extLst>
              <a:ext uri="{FF2B5EF4-FFF2-40B4-BE49-F238E27FC236}">
                <a16:creationId xmlns:a16="http://schemas.microsoft.com/office/drawing/2014/main" id="{98E3287A-06CE-45E3-AA31-E611F18EB13D}"/>
              </a:ext>
            </a:extLst>
          </p:cNvPr>
          <p:cNvSpPr/>
          <p:nvPr/>
        </p:nvSpPr>
        <p:spPr>
          <a:xfrm rot="629839">
            <a:off x="6476564" y="3458234"/>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ight Arrow 17">
            <a:extLst>
              <a:ext uri="{FF2B5EF4-FFF2-40B4-BE49-F238E27FC236}">
                <a16:creationId xmlns:a16="http://schemas.microsoft.com/office/drawing/2014/main" id="{676CF70C-A383-4FA0-A4F6-E796E359227A}"/>
              </a:ext>
            </a:extLst>
          </p:cNvPr>
          <p:cNvSpPr/>
          <p:nvPr/>
        </p:nvSpPr>
        <p:spPr>
          <a:xfrm>
            <a:off x="6492694" y="406624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Right Arrow 18">
            <a:extLst>
              <a:ext uri="{FF2B5EF4-FFF2-40B4-BE49-F238E27FC236}">
                <a16:creationId xmlns:a16="http://schemas.microsoft.com/office/drawing/2014/main" id="{84990554-FDF5-4CF5-B9C2-E1508EA0B3E4}"/>
              </a:ext>
            </a:extLst>
          </p:cNvPr>
          <p:cNvSpPr/>
          <p:nvPr/>
        </p:nvSpPr>
        <p:spPr>
          <a:xfrm rot="20230444">
            <a:off x="6570711" y="4753317"/>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9380813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7" grpId="0" animBg="1"/>
      <p:bldP spid="18" grpId="0" animBg="1"/>
      <p:bldP spid="19" grpId="0" animBg="1"/>
      <p:bldP spid="22"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3" name="Text Placeholder 2"/>
          <p:cNvSpPr>
            <a:spLocks noGrp="1"/>
          </p:cNvSpPr>
          <p:nvPr>
            <p:ph type="body" sz="quarter" idx="13"/>
          </p:nvPr>
        </p:nvSpPr>
        <p:spPr/>
        <p:txBody>
          <a:bodyPr/>
          <a:lstStyle/>
          <a:p>
            <a:pPr>
              <a:buClr>
                <a:schemeClr val="tx1"/>
              </a:buClr>
              <a:buFont typeface="Wingdings" panose="05000000000000000000" pitchFamily="2" charset="2"/>
              <a:buChar char="§"/>
            </a:pPr>
            <a:r>
              <a:rPr lang="en-US" b="1" dirty="0">
                <a:solidFill>
                  <a:schemeClr val="bg1"/>
                </a:solidFill>
              </a:rPr>
              <a:t>Grouping</a:t>
            </a:r>
            <a:r>
              <a:rPr lang="en-US" dirty="0"/>
              <a:t> – consolidating data based on    criteria</a:t>
            </a:r>
          </a:p>
          <a:p>
            <a:pPr>
              <a:buClr>
                <a:schemeClr val="tx1"/>
              </a:buClr>
              <a:buFont typeface="Wingdings" panose="05000000000000000000" pitchFamily="2" charset="2"/>
              <a:buChar char="§"/>
            </a:pPr>
            <a:r>
              <a:rPr lang="en-US" b="1" dirty="0">
                <a:solidFill>
                  <a:schemeClr val="bg1"/>
                </a:solidFill>
              </a:rPr>
              <a:t>Aggregate Function </a:t>
            </a:r>
            <a:r>
              <a:rPr lang="en-US" dirty="0"/>
              <a:t>– COUNT, SUM, MAX, MIN, AVG … </a:t>
            </a:r>
          </a:p>
          <a:p>
            <a:pPr>
              <a:buClr>
                <a:schemeClr val="tx1"/>
              </a:buClr>
              <a:buFont typeface="Wingdings" panose="05000000000000000000" pitchFamily="2" charset="2"/>
              <a:buChar char="§"/>
            </a:pPr>
            <a:r>
              <a:rPr lang="en-US" b="1" dirty="0">
                <a:solidFill>
                  <a:schemeClr val="bg1"/>
                </a:solidFill>
              </a:rPr>
              <a:t>Having</a:t>
            </a:r>
            <a:r>
              <a:rPr lang="en-US" dirty="0">
                <a:solidFill>
                  <a:srgbClr val="234465"/>
                </a:solidFill>
              </a:rPr>
              <a:t> – using predicates while grouping</a:t>
            </a:r>
          </a:p>
        </p:txBody>
      </p:sp>
      <p:sp>
        <p:nvSpPr>
          <p:cNvPr id="9" name="Slide Number Placeholder 3">
            <a:extLst>
              <a:ext uri="{FF2B5EF4-FFF2-40B4-BE49-F238E27FC236}">
                <a16:creationId xmlns:a16="http://schemas.microsoft.com/office/drawing/2014/main" id="{9C5161D3-F5BA-4DE1-A0A3-8665F801ED7D}"/>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11113682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23">
            <a:extLst/>
          </p:cNvPr>
          <p:cNvSpPr/>
          <p:nvPr/>
        </p:nvSpPr>
        <p:spPr>
          <a:xfrm>
            <a:off x="3732212" y="4773992"/>
            <a:ext cx="3698818" cy="55441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Rectangle 9"/>
          <p:cNvSpPr>
            <a:spLocks noChangeArrowheads="1"/>
          </p:cNvSpPr>
          <p:nvPr/>
        </p:nvSpPr>
        <p:spPr bwMode="auto">
          <a:xfrm>
            <a:off x="836612" y="2981814"/>
            <a:ext cx="10556818" cy="2434101"/>
          </a:xfrm>
          <a:prstGeom prst="rect">
            <a:avLst/>
          </a:prstGeom>
          <a:solidFill>
            <a:srgbClr val="ADB4C3">
              <a:alpha val="14902"/>
            </a:srgbClr>
          </a:solidFill>
          <a:ln w="12700">
            <a:solidFill>
              <a:schemeClr val="accent5">
                <a:lumMod val="60000"/>
                <a:lumOff val="40000"/>
              </a:schemeClr>
            </a:solidFill>
          </a:ln>
        </p:spPr>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a:t>
            </a:r>
            <a:r>
              <a:rPr lang="en-US"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r>
              <a:rPr lang="en-US" sz="3600" dirty="0">
                <a:solidFill>
                  <a:schemeClr val="tx2"/>
                </a:solidFill>
                <a:latin typeface="Consolas" panose="020B0609020204030204" pitchFamily="49" charset="0"/>
              </a:rPr>
              <a:t>, </a:t>
            </a:r>
          </a:p>
          <a:p>
            <a:r>
              <a:rPr lang="en-US" sz="3600" b="1" dirty="0">
                <a:solidFill>
                  <a:schemeClr val="tx2"/>
                </a:solidFill>
                <a:latin typeface="Consolas" panose="020B0609020204030204" pitchFamily="49" charset="0"/>
              </a:rPr>
              <a:t>  </a:t>
            </a:r>
            <a:r>
              <a:rPr lang="en-US" sz="3600" b="1" dirty="0">
                <a:solidFill>
                  <a:schemeClr val="bg1"/>
                </a:solidFill>
                <a:latin typeface="Consolas" panose="020B0609020204030204" pitchFamily="49" charset="0"/>
              </a:rPr>
              <a:t>AVG</a:t>
            </a:r>
            <a:r>
              <a:rPr lang="en-US" sz="3600" dirty="0">
                <a:solidFill>
                  <a:schemeClr val="tx2"/>
                </a:solidFill>
                <a:latin typeface="Consolas" panose="020B0609020204030204" pitchFamily="49" charset="0"/>
              </a:rPr>
              <a:t>(e.`salary`) </a:t>
            </a:r>
            <a:r>
              <a:rPr lang="en-US" sz="3600" b="1" dirty="0">
                <a:solidFill>
                  <a:schemeClr val="tx2"/>
                </a:solidFill>
                <a:latin typeface="Consolas" panose="020B0609020204030204" pitchFamily="49" charset="0"/>
              </a:rPr>
              <a:t>AS</a:t>
            </a:r>
            <a:r>
              <a:rPr lang="en-US" sz="3600" dirty="0">
                <a:solidFill>
                  <a:schemeClr val="tx2"/>
                </a:solidFill>
                <a:latin typeface="Consolas" panose="020B0609020204030204" pitchFamily="49" charset="0"/>
              </a:rPr>
              <a:t> </a:t>
            </a:r>
            <a:r>
              <a:rPr lang="en-US" sz="3600" noProof="1">
                <a:solidFill>
                  <a:schemeClr val="tx2"/>
                </a:solidFill>
                <a:latin typeface="Consolas" panose="020B0609020204030204" pitchFamily="49" charset="0"/>
              </a:rPr>
              <a:t>'AvgSalary</a:t>
            </a:r>
            <a:r>
              <a:rPr lang="en-US" sz="3600" dirty="0">
                <a:solidFill>
                  <a:schemeClr val="tx2"/>
                </a:solidFill>
                <a:latin typeface="Consolas" panose="020B0609020204030204" pitchFamily="49" charset="0"/>
              </a:rPr>
              <a:t>'</a:t>
            </a:r>
          </a:p>
          <a:p>
            <a:r>
              <a:rPr lang="en-GB" sz="3600" b="1" dirty="0">
                <a:solidFill>
                  <a:schemeClr val="tx2"/>
                </a:solidFill>
                <a:latin typeface="Consolas" panose="020B0609020204030204" pitchFamily="49" charset="0"/>
              </a:rPr>
              <a:t>FROM</a:t>
            </a:r>
            <a:r>
              <a:rPr lang="en-GB" sz="3600" dirty="0">
                <a:solidFill>
                  <a:schemeClr val="tx2"/>
                </a:solidFill>
                <a:latin typeface="Consolas" panose="020B0609020204030204" pitchFamily="49" charset="0"/>
              </a:rPr>
              <a:t> `employees` </a:t>
            </a:r>
            <a:r>
              <a:rPr lang="en-GB" sz="3600" b="1" dirty="0">
                <a:solidFill>
                  <a:schemeClr val="tx2"/>
                </a:solidFill>
                <a:latin typeface="Consolas" panose="020B0609020204030204" pitchFamily="49" charset="0"/>
              </a:rPr>
              <a:t>AS</a:t>
            </a:r>
            <a:r>
              <a:rPr lang="en-GB" sz="3600" dirty="0">
                <a:solidFill>
                  <a:schemeClr val="tx2"/>
                </a:solidFill>
                <a:latin typeface="Consolas" panose="020B0609020204030204" pitchFamily="49" charset="0"/>
              </a:rPr>
              <a:t> e</a:t>
            </a:r>
          </a:p>
          <a:p>
            <a:r>
              <a:rPr lang="en-GB" sz="3600" b="1" dirty="0">
                <a:solidFill>
                  <a:schemeClr val="tx2"/>
                </a:solidFill>
                <a:latin typeface="Consolas" panose="020B0609020204030204" pitchFamily="49" charset="0"/>
              </a:rPr>
              <a:t>GROUP</a:t>
            </a:r>
            <a:r>
              <a:rPr lang="en-GB" sz="3600" dirty="0">
                <a:solidFill>
                  <a:schemeClr val="tx2"/>
                </a:solidFill>
                <a:latin typeface="Consolas" panose="020B0609020204030204" pitchFamily="49" charset="0"/>
              </a:rPr>
              <a:t> </a:t>
            </a:r>
            <a:r>
              <a:rPr lang="en-GB" sz="3600" b="1" dirty="0">
                <a:solidFill>
                  <a:schemeClr val="tx2"/>
                </a:solidFill>
                <a:latin typeface="Consolas" panose="020B0609020204030204" pitchFamily="49" charset="0"/>
              </a:rPr>
              <a:t>BY</a:t>
            </a:r>
            <a:r>
              <a:rPr lang="en-GB" sz="3600" dirty="0">
                <a:solidFill>
                  <a:schemeClr val="tx2"/>
                </a:solidFill>
                <a:latin typeface="Consolas" panose="020B0609020204030204" pitchFamily="49" charset="0"/>
              </a:rPr>
              <a:t> e.`</a:t>
            </a:r>
            <a:r>
              <a:rPr lang="en-US" sz="3600" noProof="1">
                <a:solidFill>
                  <a:schemeClr val="tx2"/>
                </a:solidFill>
                <a:latin typeface="Consolas" panose="020B0609020204030204" pitchFamily="49" charset="0"/>
              </a:rPr>
              <a:t>department_id`;</a:t>
            </a:r>
          </a:p>
        </p:txBody>
      </p:sp>
      <p:sp>
        <p:nvSpPr>
          <p:cNvPr id="465922" name="Rectangle 2"/>
          <p:cNvSpPr>
            <a:spLocks noGrp="1" noChangeArrowheads="1"/>
          </p:cNvSpPr>
          <p:nvPr>
            <p:ph type="title"/>
          </p:nvPr>
        </p:nvSpPr>
        <p:spPr/>
        <p:txBody>
          <a:bodyPr/>
          <a:lstStyle/>
          <a:p>
            <a:r>
              <a:rPr lang="en-US" dirty="0"/>
              <a:t>Demo: AVG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20</a:t>
            </a:fld>
            <a:endParaRPr lang="en-US" dirty="0"/>
          </a:p>
        </p:txBody>
      </p:sp>
      <p:sp>
        <p:nvSpPr>
          <p:cNvPr id="8" name="AutoShape 7"/>
          <p:cNvSpPr>
            <a:spLocks noChangeArrowheads="1"/>
          </p:cNvSpPr>
          <p:nvPr/>
        </p:nvSpPr>
        <p:spPr bwMode="auto">
          <a:xfrm>
            <a:off x="3198812" y="1774707"/>
            <a:ext cx="2229557" cy="953805"/>
          </a:xfrm>
          <a:prstGeom prst="wedgeRoundRectCallout">
            <a:avLst>
              <a:gd name="adj1" fmla="val -36015"/>
              <a:gd name="adj2" fmla="val 875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2" name="AutoShape 7"/>
          <p:cNvSpPr>
            <a:spLocks noChangeArrowheads="1"/>
          </p:cNvSpPr>
          <p:nvPr/>
        </p:nvSpPr>
        <p:spPr bwMode="auto">
          <a:xfrm>
            <a:off x="4646612" y="5599395"/>
            <a:ext cx="2229557" cy="953805"/>
          </a:xfrm>
          <a:prstGeom prst="wedgeRoundRectCallout">
            <a:avLst>
              <a:gd name="adj1" fmla="val -37789"/>
              <a:gd name="adj2" fmla="val -759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1" name="AutoShape 7"/>
          <p:cNvSpPr>
            <a:spLocks noChangeArrowheads="1"/>
          </p:cNvSpPr>
          <p:nvPr/>
        </p:nvSpPr>
        <p:spPr bwMode="auto">
          <a:xfrm>
            <a:off x="6627812" y="4253185"/>
            <a:ext cx="1905000" cy="520807"/>
          </a:xfrm>
          <a:prstGeom prst="wedgeRoundRectCallout">
            <a:avLst>
              <a:gd name="adj1" fmla="val -65903"/>
              <a:gd name="adj2" fmla="val 12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7466012" y="2824178"/>
            <a:ext cx="2971800" cy="558485"/>
          </a:xfrm>
          <a:prstGeom prst="wedgeRoundRectCallout">
            <a:avLst>
              <a:gd name="adj1" fmla="val -39283"/>
              <a:gd name="adj2" fmla="val 1115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Rectangle: Rounded Corners 23">
            <a:extLst/>
          </p:cNvPr>
          <p:cNvSpPr/>
          <p:nvPr/>
        </p:nvSpPr>
        <p:spPr>
          <a:xfrm>
            <a:off x="3198812" y="3154063"/>
            <a:ext cx="37338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Rounded Corners 23">
            <a:extLst/>
          </p:cNvPr>
          <p:cNvSpPr/>
          <p:nvPr/>
        </p:nvSpPr>
        <p:spPr>
          <a:xfrm>
            <a:off x="6246812" y="3715342"/>
            <a:ext cx="2819400"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5942012" y="4267200"/>
            <a:ext cx="381000" cy="405265"/>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29470103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animBg="1"/>
      <p:bldP spid="12" grpId="0" animBg="1"/>
      <p:bldP spid="11" grpId="0" animBg="1"/>
      <p:bldP spid="13" grpId="0" animBg="1"/>
      <p:bldP spid="9"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Having</a:t>
            </a:r>
            <a:endParaRPr lang="en-US" dirty="0">
              <a:solidFill>
                <a:srgbClr val="F0A22E"/>
              </a:solidFill>
            </a:endParaRPr>
          </a:p>
        </p:txBody>
      </p:sp>
      <p:sp>
        <p:nvSpPr>
          <p:cNvPr id="4" name="Текстов контейнер 3">
            <a:extLst>
              <a:ext uri="{FF2B5EF4-FFF2-40B4-BE49-F238E27FC236}">
                <a16:creationId xmlns:a16="http://schemas.microsoft.com/office/drawing/2014/main" id="{6427152F-6848-4FF6-B959-F9DE482BDF89}"/>
              </a:ext>
            </a:extLst>
          </p:cNvPr>
          <p:cNvSpPr>
            <a:spLocks noGrp="1"/>
          </p:cNvSpPr>
          <p:nvPr>
            <p:ph type="body" sz="quarter" idx="11"/>
          </p:nvPr>
        </p:nvSpPr>
        <p:spPr/>
        <p:txBody>
          <a:bodyPr/>
          <a:lstStyle/>
          <a:p>
            <a:r>
              <a:rPr lang="en-US" dirty="0"/>
              <a:t>Using predicates while grouping</a:t>
            </a:r>
          </a:p>
        </p:txBody>
      </p:sp>
      <p:pic>
        <p:nvPicPr>
          <p:cNvPr id="1028" name="Picture 4" descr="Image result for funn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12"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83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200" dirty="0"/>
              <a:t>The </a:t>
            </a:r>
            <a:r>
              <a:rPr lang="en-US" sz="3200" b="1" dirty="0">
                <a:solidFill>
                  <a:schemeClr val="bg1"/>
                </a:solidFill>
                <a:latin typeface="Consolas" panose="020B0609020204030204" pitchFamily="49" charset="0"/>
              </a:rPr>
              <a:t>HAVING</a:t>
            </a:r>
            <a:r>
              <a:rPr lang="en-US" sz="3200" dirty="0"/>
              <a:t> clause is used to filter data based on </a:t>
            </a:r>
            <a:r>
              <a:rPr lang="en-US" sz="3200" b="1" dirty="0">
                <a:solidFill>
                  <a:schemeClr val="bg1"/>
                </a:solidFill>
              </a:rPr>
              <a:t>aggregate</a:t>
            </a:r>
            <a:r>
              <a:rPr lang="en-US" sz="3200" dirty="0"/>
              <a:t> values. </a:t>
            </a:r>
          </a:p>
          <a:p>
            <a:pPr lvl="1">
              <a:lnSpc>
                <a:spcPct val="100000"/>
              </a:lnSpc>
            </a:pPr>
            <a:r>
              <a:rPr lang="en-US" sz="3000" dirty="0"/>
              <a:t>We cannot use it </a:t>
            </a:r>
            <a:r>
              <a:rPr lang="en-US" sz="3000" b="1" dirty="0">
                <a:solidFill>
                  <a:schemeClr val="bg1"/>
                </a:solidFill>
              </a:rPr>
              <a:t>without</a:t>
            </a:r>
            <a:r>
              <a:rPr lang="en-US" sz="3000" dirty="0"/>
              <a:t> grouping </a:t>
            </a:r>
            <a:r>
              <a:rPr lang="en-US" sz="3000" b="1" dirty="0">
                <a:solidFill>
                  <a:schemeClr val="bg1"/>
                </a:solidFill>
              </a:rPr>
              <a:t>before</a:t>
            </a:r>
            <a:r>
              <a:rPr lang="en-US" sz="3000" dirty="0"/>
              <a:t> that</a:t>
            </a:r>
          </a:p>
          <a:p>
            <a:pPr>
              <a:lnSpc>
                <a:spcPct val="100000"/>
              </a:lnSpc>
            </a:pPr>
            <a:r>
              <a:rPr lang="en-US" sz="3200" dirty="0"/>
              <a:t>Any Aggregate functions  in the "</a:t>
            </a:r>
            <a:r>
              <a:rPr lang="en-US" sz="3200" b="1" dirty="0">
                <a:solidFill>
                  <a:schemeClr val="bg1"/>
                </a:solidFill>
                <a:latin typeface="Consolas" panose="020B0609020204030204" pitchFamily="49" charset="0"/>
              </a:rPr>
              <a:t>HAVING</a:t>
            </a:r>
            <a:r>
              <a:rPr lang="en-US" sz="3200" dirty="0"/>
              <a:t>" clause and in the             "</a:t>
            </a:r>
            <a:r>
              <a:rPr lang="en-US" sz="3200" b="1" dirty="0">
                <a:solidFill>
                  <a:schemeClr val="bg1"/>
                </a:solidFill>
                <a:latin typeface="Consolas" panose="020B0609020204030204" pitchFamily="49" charset="0"/>
              </a:rPr>
              <a:t>SELECT</a:t>
            </a:r>
            <a:r>
              <a:rPr lang="en-US" sz="3200" dirty="0"/>
              <a:t>" statement are executed one time only</a:t>
            </a:r>
          </a:p>
          <a:p>
            <a:pPr>
              <a:lnSpc>
                <a:spcPct val="100000"/>
              </a:lnSpc>
            </a:pPr>
            <a:r>
              <a:rPr lang="en-US" sz="3200" dirty="0"/>
              <a:t>Unlike </a:t>
            </a:r>
            <a:r>
              <a:rPr lang="en-US" sz="3200" b="1" dirty="0">
                <a:solidFill>
                  <a:schemeClr val="bg1"/>
                </a:solidFill>
                <a:latin typeface="Consolas" panose="020B0609020204030204" pitchFamily="49" charset="0"/>
              </a:rPr>
              <a:t>HAVING</a:t>
            </a:r>
            <a:r>
              <a:rPr lang="en-US" sz="3200" dirty="0"/>
              <a:t>, the </a:t>
            </a:r>
            <a:r>
              <a:rPr lang="en-US" sz="3200" b="1" dirty="0">
                <a:solidFill>
                  <a:schemeClr val="bg1"/>
                </a:solidFill>
                <a:latin typeface="Consolas" panose="020B0609020204030204" pitchFamily="49" charset="0"/>
              </a:rPr>
              <a:t>WHERE</a:t>
            </a:r>
            <a:r>
              <a:rPr lang="en-US" sz="3200" dirty="0"/>
              <a:t> clause filters rows </a:t>
            </a:r>
            <a:r>
              <a:rPr lang="en-US" sz="3200" b="1" dirty="0">
                <a:solidFill>
                  <a:schemeClr val="bg1"/>
                </a:solidFill>
              </a:rPr>
              <a:t>before</a:t>
            </a:r>
            <a:r>
              <a:rPr lang="en-US" sz="3200" dirty="0"/>
              <a:t> the                   aggregation</a:t>
            </a:r>
          </a:p>
          <a:p>
            <a:pPr>
              <a:lnSpc>
                <a:spcPct val="100000"/>
              </a:lnSpc>
            </a:pPr>
            <a:endParaRPr lang="en-US" sz="3100" dirty="0"/>
          </a:p>
        </p:txBody>
      </p:sp>
      <p:sp>
        <p:nvSpPr>
          <p:cNvPr id="465922" name="Rectangle 2"/>
          <p:cNvSpPr>
            <a:spLocks noGrp="1" noChangeArrowheads="1"/>
          </p:cNvSpPr>
          <p:nvPr>
            <p:ph type="title"/>
          </p:nvPr>
        </p:nvSpPr>
        <p:spPr/>
        <p:txBody>
          <a:bodyPr/>
          <a:lstStyle/>
          <a:p>
            <a:r>
              <a:rPr lang="en-US" dirty="0"/>
              <a:t>Having Clause</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5544253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type="body" sz="quarter" idx="10"/>
          </p:nvPr>
        </p:nvSpPr>
        <p:spPr/>
        <p:txBody>
          <a:bodyPr/>
          <a:lstStyle/>
          <a:p>
            <a:pPr>
              <a:lnSpc>
                <a:spcPct val="100000"/>
              </a:lnSpc>
            </a:pPr>
            <a:r>
              <a:rPr lang="en-US" sz="3100" dirty="0"/>
              <a:t>Filter departments which have </a:t>
            </a:r>
            <a:r>
              <a:rPr lang="en-US" sz="3100" b="1" dirty="0">
                <a:solidFill>
                  <a:srgbClr val="FFA000"/>
                </a:solidFill>
              </a:rPr>
              <a:t>total</a:t>
            </a:r>
            <a:r>
              <a:rPr lang="en-US" sz="3100" dirty="0"/>
              <a:t> salary </a:t>
            </a:r>
            <a:r>
              <a:rPr lang="en-US" sz="3100" b="1" dirty="0" smtClean="0">
                <a:solidFill>
                  <a:schemeClr val="bg1"/>
                </a:solidFill>
              </a:rPr>
              <a:t>less than</a:t>
            </a:r>
            <a:r>
              <a:rPr lang="en-US" sz="3100" dirty="0" smtClean="0">
                <a:solidFill>
                  <a:schemeClr val="bg1"/>
                </a:solidFill>
              </a:rPr>
              <a:t> </a:t>
            </a:r>
            <a:r>
              <a:rPr lang="en-US" sz="3100" dirty="0" smtClean="0"/>
              <a:t>25,000</a:t>
            </a:r>
            <a:r>
              <a:rPr lang="en-US" sz="3100" dirty="0"/>
              <a:t>.</a:t>
            </a:r>
          </a:p>
        </p:txBody>
      </p:sp>
      <p:sp>
        <p:nvSpPr>
          <p:cNvPr id="465922" name="Rectangle 2"/>
          <p:cNvSpPr>
            <a:spLocks noGrp="1" noChangeArrowheads="1"/>
          </p:cNvSpPr>
          <p:nvPr>
            <p:ph type="title"/>
          </p:nvPr>
        </p:nvSpPr>
        <p:spPr/>
        <p:txBody>
          <a:bodyPr/>
          <a:lstStyle/>
          <a:p>
            <a:r>
              <a:rPr lang="en-US" dirty="0"/>
              <a:t>Having Clause: Example</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23</a:t>
            </a:fld>
            <a:endParaRPr lang="en-US" dirty="0"/>
          </a:p>
        </p:txBody>
      </p:sp>
      <p:sp>
        <p:nvSpPr>
          <p:cNvPr id="7" name="AutoShape 7"/>
          <p:cNvSpPr>
            <a:spLocks noChangeArrowheads="1"/>
          </p:cNvSpPr>
          <p:nvPr/>
        </p:nvSpPr>
        <p:spPr bwMode="auto">
          <a:xfrm>
            <a:off x="6532422" y="1716107"/>
            <a:ext cx="3704276" cy="592508"/>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0" name="Rectangle 13"/>
          <p:cNvSpPr/>
          <p:nvPr/>
        </p:nvSpPr>
        <p:spPr>
          <a:xfrm>
            <a:off x="379412" y="5040398"/>
            <a:ext cx="6153010"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Rectangle 12"/>
          <p:cNvSpPr/>
          <p:nvPr/>
        </p:nvSpPr>
        <p:spPr>
          <a:xfrm>
            <a:off x="379412" y="3819827"/>
            <a:ext cx="6153010"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
          <p:cNvSpPr/>
          <p:nvPr/>
        </p:nvSpPr>
        <p:spPr>
          <a:xfrm>
            <a:off x="384428" y="3009855"/>
            <a:ext cx="6147994"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solidFill>
            </a:endParaRPr>
          </a:p>
        </p:txBody>
      </p:sp>
      <p:graphicFrame>
        <p:nvGraphicFramePr>
          <p:cNvPr id="14" name="Group 49"/>
          <p:cNvGraphicFramePr>
            <a:graphicFrameLocks/>
          </p:cNvGraphicFramePr>
          <p:nvPr>
            <p:extLst>
              <p:ext uri="{D42A27DB-BD31-4B8C-83A1-F6EECF244321}">
                <p14:modId xmlns:p14="http://schemas.microsoft.com/office/powerpoint/2010/main" val="4174956636"/>
              </p:ext>
            </p:extLst>
          </p:nvPr>
        </p:nvGraphicFramePr>
        <p:xfrm>
          <a:off x="379413" y="2343345"/>
          <a:ext cx="6147993" cy="3115470"/>
        </p:xfrm>
        <a:graphic>
          <a:graphicData uri="http://schemas.openxmlformats.org/drawingml/2006/table">
            <a:tbl>
              <a:tblPr/>
              <a:tblGrid>
                <a:gridCol w="1397669">
                  <a:extLst>
                    <a:ext uri="{9D8B030D-6E8A-4147-A177-3AD203B41FA5}">
                      <a16:colId xmlns:a16="http://schemas.microsoft.com/office/drawing/2014/main" val="20000"/>
                    </a:ext>
                  </a:extLst>
                </a:gridCol>
                <a:gridCol w="2700992">
                  <a:extLst>
                    <a:ext uri="{9D8B030D-6E8A-4147-A177-3AD203B41FA5}">
                      <a16:colId xmlns:a16="http://schemas.microsoft.com/office/drawing/2014/main" val="20001"/>
                    </a:ext>
                  </a:extLst>
                </a:gridCol>
                <a:gridCol w="1024666">
                  <a:extLst>
                    <a:ext uri="{9D8B030D-6E8A-4147-A177-3AD203B41FA5}">
                      <a16:colId xmlns:a16="http://schemas.microsoft.com/office/drawing/2014/main" val="3282637692"/>
                    </a:ext>
                  </a:extLst>
                </a:gridCol>
                <a:gridCol w="1024666">
                  <a:extLst>
                    <a:ext uri="{9D8B030D-6E8A-4147-A177-3AD203B41FA5}">
                      <a16:colId xmlns:a16="http://schemas.microsoft.com/office/drawing/2014/main" val="3526561393"/>
                    </a:ext>
                  </a:extLst>
                </a:gridCol>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 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200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ase" latinLnBrk="0" hangingPunct="0">
                        <a:lnSpc>
                          <a:spcPct val="300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30,000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bg-BG"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endParaRPr kumimoji="1" lang="en-US" sz="1800" b="1" i="0" u="none" strike="noStrike" cap="none" normalizeH="0" baseline="0" noProof="1">
                        <a:ln>
                          <a:noFill/>
                        </a:ln>
                        <a:solidFill>
                          <a:schemeClr val="tx1"/>
                        </a:solidFill>
                        <a:effectLst/>
                        <a:latin typeface="+mn-lt"/>
                      </a:endParaRPr>
                    </a:p>
                  </a:txBody>
                  <a:tcPr marL="157466" marR="157466"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40000"/>
                        <a:lumOff val="60000"/>
                        <a:alpha val="20000"/>
                      </a:schemeClr>
                    </a:solid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ight Arrow 15"/>
          <p:cNvSpPr/>
          <p:nvPr/>
        </p:nvSpPr>
        <p:spPr>
          <a:xfrm rot="1884745">
            <a:off x="6701897" y="3333131"/>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8"/>
          <p:cNvSpPr/>
          <p:nvPr/>
        </p:nvSpPr>
        <p:spPr>
          <a:xfrm rot="19000881">
            <a:off x="6716684" y="417346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1"/>
          <p:cNvSpPr/>
          <p:nvPr/>
        </p:nvSpPr>
        <p:spPr>
          <a:xfrm>
            <a:off x="7710823" y="3557450"/>
            <a:ext cx="4219238"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3"/>
          <p:cNvSpPr/>
          <p:nvPr/>
        </p:nvSpPr>
        <p:spPr>
          <a:xfrm>
            <a:off x="7710823" y="3917548"/>
            <a:ext cx="4215916" cy="37741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1" name="Group 49"/>
          <p:cNvGraphicFramePr>
            <a:graphicFrameLocks/>
          </p:cNvGraphicFramePr>
          <p:nvPr>
            <p:extLst>
              <p:ext uri="{D42A27DB-BD31-4B8C-83A1-F6EECF244321}">
                <p14:modId xmlns:p14="http://schemas.microsoft.com/office/powerpoint/2010/main" val="1463409386"/>
              </p:ext>
            </p:extLst>
          </p:nvPr>
        </p:nvGraphicFramePr>
        <p:xfrm>
          <a:off x="7707501" y="3121596"/>
          <a:ext cx="4215916" cy="1173367"/>
        </p:xfrm>
        <a:graphic>
          <a:graphicData uri="http://schemas.openxmlformats.org/drawingml/2006/table">
            <a:tbl>
              <a:tblPr/>
              <a:tblGrid>
                <a:gridCol w="2316914">
                  <a:extLst>
                    <a:ext uri="{9D8B030D-6E8A-4147-A177-3AD203B41FA5}">
                      <a16:colId xmlns:a16="http://schemas.microsoft.com/office/drawing/2014/main" val="20000"/>
                    </a:ext>
                  </a:extLst>
                </a:gridCol>
                <a:gridCol w="1899002">
                  <a:extLst>
                    <a:ext uri="{9D8B030D-6E8A-4147-A177-3AD203B41FA5}">
                      <a16:colId xmlns:a16="http://schemas.microsoft.com/office/drawing/2014/main" val="20001"/>
                    </a:ext>
                  </a:extLst>
                </a:gridCol>
              </a:tblGrid>
              <a:tr h="424077">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50196"/>
                      </a:srgbClr>
                    </a:solidFill>
                  </a:tcPr>
                </a:tc>
                <a:extLst>
                  <a:ext uri="{0D108BD9-81ED-4DB2-BD59-A6C34878D82A}">
                    <a16:rowId xmlns:a16="http://schemas.microsoft.com/office/drawing/2014/main" val="10000"/>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4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Software </a:t>
                      </a:r>
                      <a:r>
                        <a:rPr kumimoji="1" lang="en-US" sz="1800" b="1" i="0" u="none" strike="noStrike" cap="none" normalizeH="0" baseline="0" noProof="1">
                          <a:ln>
                            <a:noFill/>
                          </a:ln>
                          <a:solidFill>
                            <a:schemeClr val="tx1"/>
                          </a:solidFill>
                          <a:effectLst/>
                          <a:latin typeface="+mn-lt"/>
                        </a:rPr>
                        <a:t>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smtClean="0">
                          <a:ln>
                            <a:noFill/>
                          </a:ln>
                          <a:solidFill>
                            <a:schemeClr val="tx1"/>
                          </a:solidFill>
                          <a:effectLst/>
                          <a:latin typeface="+mn-lt"/>
                        </a:rPr>
                        <a:t>15,000</a:t>
                      </a:r>
                      <a:endParaRPr kumimoji="1" lang="en-US"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289183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5" grpId="0" animBg="1"/>
      <p:bldP spid="17"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6612" y="2579224"/>
            <a:ext cx="10556817"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br>
              <a:rPr lang="en-US" sz="3200" noProof="1">
                <a:solidFill>
                  <a:schemeClr val="tx2"/>
                </a:solidFill>
                <a:latin typeface="Consolas" panose="020B0609020204030204" pitchFamily="49" charset="0"/>
              </a:rPr>
            </a:br>
            <a:r>
              <a:rPr lang="en-US" sz="3200"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(e.salary)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tx2"/>
                </a:solidFill>
                <a:latin typeface="Consolas" panose="020B0609020204030204" pitchFamily="49" charset="0"/>
              </a:rPr>
              <a:t>GROUP</a:t>
            </a:r>
            <a:r>
              <a:rPr lang="en-GB" sz="3200" dirty="0">
                <a:solidFill>
                  <a:schemeClr val="tx2"/>
                </a:solidFill>
                <a:latin typeface="Consolas" panose="020B0609020204030204" pitchFamily="49" charset="0"/>
              </a:rPr>
              <a:t> </a:t>
            </a:r>
            <a:r>
              <a:rPr lang="en-GB" sz="3200" b="1" dirty="0">
                <a:solidFill>
                  <a:schemeClr val="tx2"/>
                </a:solidFill>
                <a:latin typeface="Consolas" panose="020B0609020204030204" pitchFamily="49" charset="0"/>
              </a:rPr>
              <a:t>BY</a:t>
            </a:r>
            <a:r>
              <a:rPr lang="en-GB" sz="3200" dirty="0">
                <a:solidFill>
                  <a:schemeClr val="tx2"/>
                </a:solidFill>
                <a:latin typeface="Consolas" panose="020B0609020204030204" pitchFamily="49" charset="0"/>
              </a:rPr>
              <a:t> </a:t>
            </a:r>
            <a:r>
              <a:rPr lang="en-US" sz="3200" dirty="0">
                <a:solidFill>
                  <a:schemeClr val="tx2"/>
                </a:solidFill>
                <a:latin typeface="Consolas" panose="020B0609020204030204" pitchFamily="49" charset="0"/>
              </a:rPr>
              <a:t>e.`</a:t>
            </a:r>
            <a:r>
              <a:rPr lang="en-US" sz="3200" noProof="1">
                <a:solidFill>
                  <a:schemeClr val="tx2"/>
                </a:solidFill>
                <a:latin typeface="Consolas" panose="020B0609020204030204" pitchFamily="49" charset="0"/>
              </a:rPr>
              <a:t>department_id`</a:t>
            </a:r>
          </a:p>
          <a:p>
            <a:r>
              <a:rPr lang="en-GB" sz="3200" b="1" dirty="0">
                <a:solidFill>
                  <a:schemeClr val="tx2"/>
                </a:solidFill>
                <a:latin typeface="Consolas" panose="020B0609020204030204" pitchFamily="49" charset="0"/>
              </a:rPr>
              <a:t>HAVING</a:t>
            </a:r>
            <a:r>
              <a:rPr lang="en-GB" sz="3200" dirty="0">
                <a:solidFill>
                  <a:schemeClr val="tx2"/>
                </a:solidFill>
                <a:latin typeface="Consolas" panose="020B0609020204030204" pitchFamily="49" charset="0"/>
              </a:rPr>
              <a:t> </a:t>
            </a:r>
            <a:r>
              <a:rPr lang="en-GB" sz="3200" b="1" dirty="0">
                <a:solidFill>
                  <a:srgbClr val="F3BE60"/>
                </a:solidFill>
                <a:latin typeface="Consolas" panose="020B0609020204030204" pitchFamily="49" charset="0"/>
              </a:rPr>
              <a:t>`</a:t>
            </a:r>
            <a:r>
              <a:rPr lang="en-GB" sz="3200" b="1" dirty="0">
                <a:solidFill>
                  <a:schemeClr val="bg1"/>
                </a:solidFill>
                <a:latin typeface="Consolas" panose="020B0609020204030204" pitchFamily="49" charset="0"/>
              </a:rPr>
              <a:t>TotalSalary</a:t>
            </a:r>
            <a:r>
              <a:rPr lang="en-GB" sz="3200" b="1" dirty="0">
                <a:solidFill>
                  <a:srgbClr val="F3BE60"/>
                </a:solidFill>
                <a:latin typeface="Consolas" panose="020B0609020204030204" pitchFamily="49" charset="0"/>
              </a:rPr>
              <a:t>`</a:t>
            </a:r>
            <a:r>
              <a:rPr lang="en-GB" sz="3200" dirty="0">
                <a:solidFill>
                  <a:schemeClr val="tx2"/>
                </a:solidFill>
                <a:latin typeface="Consolas" panose="020B0609020204030204" pitchFamily="49" charset="0"/>
              </a:rPr>
              <a:t>&lt; </a:t>
            </a:r>
            <a:r>
              <a:rPr lang="en-GB" sz="3200" dirty="0" smtClean="0">
                <a:solidFill>
                  <a:schemeClr val="tx2"/>
                </a:solidFill>
                <a:latin typeface="Consolas" panose="020B0609020204030204" pitchFamily="49" charset="0"/>
              </a:rPr>
              <a:t>25000</a:t>
            </a:r>
            <a:r>
              <a:rPr lang="en-GB" sz="3200" dirty="0">
                <a:solidFill>
                  <a:schemeClr val="tx2"/>
                </a:solidFill>
                <a:latin typeface="Consolas" panose="020B0609020204030204" pitchFamily="49" charset="0"/>
              </a:rPr>
              <a:t>;</a:t>
            </a:r>
          </a:p>
        </p:txBody>
      </p:sp>
      <p:sp>
        <p:nvSpPr>
          <p:cNvPr id="465922" name="Rectangle 2"/>
          <p:cNvSpPr>
            <a:spLocks noGrp="1" noChangeArrowheads="1"/>
          </p:cNvSpPr>
          <p:nvPr>
            <p:ph type="title"/>
          </p:nvPr>
        </p:nvSpPr>
        <p:spPr/>
        <p:txBody>
          <a:bodyPr/>
          <a:lstStyle/>
          <a:p>
            <a:r>
              <a:rPr lang="en-US" dirty="0"/>
              <a:t>HAVING Syntax</a:t>
            </a:r>
            <a:endParaRPr lang="bg-BG" dirty="0"/>
          </a:p>
        </p:txBody>
      </p:sp>
      <p:sp>
        <p:nvSpPr>
          <p:cNvPr id="5" name="Slide Number Placeholder 3"/>
          <p:cNvSpPr>
            <a:spLocks noGrp="1"/>
          </p:cNvSpPr>
          <p:nvPr>
            <p:ph type="sldNum" sz="quarter" idx="13"/>
          </p:nvPr>
        </p:nvSpPr>
        <p:spPr>
          <a:prstGeom prst="rect">
            <a:avLst/>
          </a:prstGeom>
        </p:spPr>
        <p:txBody>
          <a:bodyPr/>
          <a:lstStyle/>
          <a:p>
            <a:pPr>
              <a:defRPr/>
            </a:pPr>
            <a:fld id="{58452FF4-89E3-4D1B-9927-2DBDC00E58D7}" type="slidenum">
              <a:rPr lang="en-US" smtClean="0"/>
              <a:pPr>
                <a:defRPr/>
              </a:pPr>
              <a:t>24</a:t>
            </a:fld>
            <a:endParaRPr lang="en-US" dirty="0"/>
          </a:p>
        </p:txBody>
      </p:sp>
      <p:sp>
        <p:nvSpPr>
          <p:cNvPr id="8" name="AutoShape 7"/>
          <p:cNvSpPr>
            <a:spLocks noChangeArrowheads="1"/>
          </p:cNvSpPr>
          <p:nvPr/>
        </p:nvSpPr>
        <p:spPr bwMode="auto">
          <a:xfrm>
            <a:off x="3732212" y="1131640"/>
            <a:ext cx="2229557" cy="953805"/>
          </a:xfrm>
          <a:prstGeom prst="wedgeRoundRectCallout">
            <a:avLst>
              <a:gd name="adj1" fmla="val -43610"/>
              <a:gd name="adj2" fmla="val 1018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9" name="AutoShape 7"/>
          <p:cNvSpPr>
            <a:spLocks noChangeArrowheads="1"/>
          </p:cNvSpPr>
          <p:nvPr/>
        </p:nvSpPr>
        <p:spPr bwMode="auto">
          <a:xfrm>
            <a:off x="823927" y="1378529"/>
            <a:ext cx="2229557" cy="953805"/>
          </a:xfrm>
          <a:prstGeom prst="wedgeRoundRectCallout">
            <a:avLst>
              <a:gd name="adj1" fmla="val 22367"/>
              <a:gd name="adj2" fmla="val 1212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7629435" y="4350249"/>
            <a:ext cx="2229557" cy="953805"/>
          </a:xfrm>
          <a:prstGeom prst="wedgeRoundRectCallout">
            <a:avLst>
              <a:gd name="adj1" fmla="val -76872"/>
              <a:gd name="adj2" fmla="val -420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074755" y="2749179"/>
            <a:ext cx="2229557" cy="953805"/>
          </a:xfrm>
          <a:prstGeom prst="wedgeRoundRectCallout">
            <a:avLst>
              <a:gd name="adj1" fmla="val -89626"/>
              <a:gd name="adj2" fmla="val 162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0412" y="5543662"/>
            <a:ext cx="2229557" cy="953805"/>
          </a:xfrm>
          <a:prstGeom prst="wedgeRoundRectCallout">
            <a:avLst>
              <a:gd name="adj1" fmla="val -38754"/>
              <a:gd name="adj2" fmla="val -8493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Rectangle: Rounded Corners 23">
            <a:extLst/>
          </p:cNvPr>
          <p:cNvSpPr/>
          <p:nvPr/>
        </p:nvSpPr>
        <p:spPr>
          <a:xfrm>
            <a:off x="2972685" y="2666124"/>
            <a:ext cx="3426527" cy="45807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Rounded Corners 23">
            <a:extLst/>
          </p:cNvPr>
          <p:cNvSpPr/>
          <p:nvPr/>
        </p:nvSpPr>
        <p:spPr>
          <a:xfrm>
            <a:off x="1349147" y="3211100"/>
            <a:ext cx="2992665"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ectangle: Rounded Corners 23">
            <a:extLst/>
          </p:cNvPr>
          <p:cNvSpPr/>
          <p:nvPr/>
        </p:nvSpPr>
        <p:spPr>
          <a:xfrm>
            <a:off x="5268769" y="3204363"/>
            <a:ext cx="2883043" cy="46620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Rounded Corners 23">
            <a:extLst/>
          </p:cNvPr>
          <p:cNvSpPr/>
          <p:nvPr/>
        </p:nvSpPr>
        <p:spPr>
          <a:xfrm>
            <a:off x="3427541" y="4191000"/>
            <a:ext cx="3372428"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p:cNvPr>
          <p:cNvSpPr/>
          <p:nvPr/>
        </p:nvSpPr>
        <p:spPr>
          <a:xfrm>
            <a:off x="947918" y="4677817"/>
            <a:ext cx="6365694" cy="427594"/>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447122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1" grpId="0" animBg="1"/>
      <p:bldP spid="15" grpId="0" animBg="1"/>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137" y="1656225"/>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fld id="{C014DD1E-5D91-48A3-AD6D-45FBA980D106}" type="slidenum">
              <a:rPr lang="en-US" smtClean="0"/>
              <a:pPr/>
              <a:t>25</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353" y="1419749"/>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3348" y="3276640"/>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541485" y="1723767"/>
            <a:ext cx="7907864" cy="4600833"/>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200" dirty="0">
                <a:solidFill>
                  <a:schemeClr val="bg2"/>
                </a:solidFill>
              </a:rPr>
              <a:t>Grouping</a:t>
            </a:r>
          </a:p>
          <a:p>
            <a:pPr>
              <a:lnSpc>
                <a:spcPct val="100000"/>
              </a:lnSpc>
            </a:pPr>
            <a:r>
              <a:rPr lang="en-US" sz="3200" dirty="0">
                <a:solidFill>
                  <a:schemeClr val="bg2"/>
                </a:solidFill>
              </a:rPr>
              <a:t>Aggregate Functions</a:t>
            </a:r>
          </a:p>
          <a:p>
            <a:pPr>
              <a:lnSpc>
                <a:spcPct val="100000"/>
              </a:lnSpc>
            </a:pPr>
            <a:r>
              <a:rPr lang="en-US" sz="3200" dirty="0">
                <a:solidFill>
                  <a:schemeClr val="bg2"/>
                </a:solidFill>
              </a:rPr>
              <a:t>Having</a:t>
            </a:r>
          </a:p>
          <a:p>
            <a:pPr>
              <a:lnSpc>
                <a:spcPct val="100000"/>
              </a:lnSpc>
              <a:buClr>
                <a:schemeClr val="accent6"/>
              </a:buClr>
            </a:pPr>
            <a:endParaRPr lang="en-GB" sz="3600" b="1" dirty="0">
              <a:solidFill>
                <a:schemeClr val="bg2"/>
              </a:solidFill>
            </a:endParaRPr>
          </a:p>
        </p:txBody>
      </p:sp>
      <p:sp>
        <p:nvSpPr>
          <p:cNvPr id="16" name="Rectangle 9">
            <a:extLst>
              <a:ext uri="{FF2B5EF4-FFF2-40B4-BE49-F238E27FC236}">
                <a16:creationId xmlns:a16="http://schemas.microsoft.com/office/drawing/2014/main" id="{B7680897-8645-4F78-8466-C5A7019A81D3}"/>
              </a:ext>
            </a:extLst>
          </p:cNvPr>
          <p:cNvSpPr>
            <a:spLocks noChangeArrowheads="1"/>
          </p:cNvSpPr>
          <p:nvPr/>
        </p:nvSpPr>
        <p:spPr bwMode="auto">
          <a:xfrm>
            <a:off x="868137" y="3733800"/>
            <a:ext cx="7006155"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dirty="0">
                <a:solidFill>
                  <a:schemeClr val="bg2"/>
                </a:solidFill>
                <a:latin typeface="Consolas" panose="020B0609020204030204" pitchFamily="49" charset="0"/>
              </a:rPr>
              <a:t>SELECT</a:t>
            </a:r>
            <a:r>
              <a:rPr lang="en-US" sz="2800" dirty="0">
                <a:solidFill>
                  <a:schemeClr val="tx2"/>
                </a:solidFill>
                <a:latin typeface="Consolas" panose="020B0609020204030204" pitchFamily="49" charset="0"/>
              </a:rPr>
              <a:t> </a:t>
            </a:r>
            <a:endParaRPr lang="bg-BG" sz="2800" noProof="1">
              <a:solidFill>
                <a:schemeClr val="tx2"/>
              </a:solidFill>
              <a:latin typeface="Consolas" panose="020B0609020204030204" pitchFamily="49" charset="0"/>
            </a:endParaRPr>
          </a:p>
          <a:p>
            <a:r>
              <a:rPr lang="bg-BG" sz="2800" b="1" noProof="1">
                <a:solidFill>
                  <a:schemeClr val="tx2"/>
                </a:solidFill>
                <a:latin typeface="Consolas" panose="020B0609020204030204" pitchFamily="49" charset="0"/>
              </a:rPr>
              <a:t>  </a:t>
            </a:r>
            <a:r>
              <a:rPr lang="en-US" sz="2800" b="1" dirty="0">
                <a:solidFill>
                  <a:schemeClr val="bg1"/>
                </a:solidFill>
                <a:latin typeface="Consolas" panose="020B0609020204030204" pitchFamily="49" charset="0"/>
              </a:rPr>
              <a:t>SUM</a:t>
            </a:r>
            <a:r>
              <a:rPr lang="en-US" sz="2800" dirty="0">
                <a:solidFill>
                  <a:schemeClr val="bg2"/>
                </a:solidFill>
                <a:latin typeface="Consolas" panose="020B0609020204030204" pitchFamily="49" charset="0"/>
              </a:rPr>
              <a:t>(e.`salary) </a:t>
            </a:r>
            <a:r>
              <a:rPr lang="en-US" sz="2800" b="1" dirty="0">
                <a:solidFill>
                  <a:schemeClr val="bg1"/>
                </a:solidFill>
                <a:latin typeface="Consolas" panose="020B0609020204030204" pitchFamily="49" charset="0"/>
              </a:rPr>
              <a:t>AS</a:t>
            </a:r>
            <a:r>
              <a:rPr lang="en-US" sz="2800" dirty="0">
                <a:solidFill>
                  <a:schemeClr val="tx2"/>
                </a:solidFill>
                <a:latin typeface="Consolas" panose="020B0609020204030204" pitchFamily="49" charset="0"/>
              </a:rPr>
              <a:t> </a:t>
            </a:r>
            <a:r>
              <a:rPr lang="en-US" sz="2800" dirty="0">
                <a:solidFill>
                  <a:schemeClr val="bg2"/>
                </a:solidFill>
                <a:latin typeface="Consolas" panose="020B0609020204030204" pitchFamily="49" charset="0"/>
              </a:rPr>
              <a:t>'TotalSalary'</a:t>
            </a:r>
          </a:p>
          <a:p>
            <a:r>
              <a:rPr lang="en-GB" sz="2800" b="1" dirty="0">
                <a:solidFill>
                  <a:schemeClr val="bg2"/>
                </a:solidFill>
                <a:latin typeface="Consolas" panose="020B0609020204030204" pitchFamily="49" charset="0"/>
              </a:rPr>
              <a:t>FROM</a:t>
            </a:r>
            <a:r>
              <a:rPr lang="en-GB" sz="2800" dirty="0">
                <a:solidFill>
                  <a:schemeClr val="bg2"/>
                </a:solidFill>
                <a:latin typeface="Consolas" panose="020B0609020204030204" pitchFamily="49" charset="0"/>
              </a:rPr>
              <a:t> `employees` </a:t>
            </a:r>
            <a:r>
              <a:rPr lang="en-GB" sz="2800" b="1" dirty="0">
                <a:solidFill>
                  <a:schemeClr val="bg1"/>
                </a:solidFill>
                <a:latin typeface="Consolas" panose="020B0609020204030204" pitchFamily="49" charset="0"/>
              </a:rPr>
              <a:t>AS</a:t>
            </a:r>
            <a:r>
              <a:rPr lang="en-GB" sz="2800" dirty="0">
                <a:solidFill>
                  <a:schemeClr val="tx2"/>
                </a:solidFill>
                <a:latin typeface="Consolas" panose="020B0609020204030204" pitchFamily="49" charset="0"/>
              </a:rPr>
              <a:t> </a:t>
            </a:r>
            <a:r>
              <a:rPr lang="en-GB" sz="2800" dirty="0">
                <a:solidFill>
                  <a:schemeClr val="bg2"/>
                </a:solidFill>
                <a:latin typeface="Consolas" panose="020B0609020204030204" pitchFamily="49" charset="0"/>
              </a:rPr>
              <a:t>e</a:t>
            </a:r>
          </a:p>
          <a:p>
            <a:r>
              <a:rPr lang="en-GB" sz="2800" b="1" dirty="0">
                <a:solidFill>
                  <a:schemeClr val="bg1"/>
                </a:solidFill>
                <a:latin typeface="Consolas" panose="020B0609020204030204" pitchFamily="49" charset="0"/>
              </a:rPr>
              <a:t>GROUP</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BY</a:t>
            </a:r>
            <a:r>
              <a:rPr lang="en-GB" sz="2800" dirty="0">
                <a:solidFill>
                  <a:schemeClr val="bg1"/>
                </a:solidFill>
                <a:latin typeface="Consolas" panose="020B0609020204030204" pitchFamily="49" charset="0"/>
              </a:rPr>
              <a:t> </a:t>
            </a:r>
            <a:r>
              <a:rPr lang="en-US" sz="2800" noProof="1">
                <a:solidFill>
                  <a:schemeClr val="bg2"/>
                </a:solidFill>
                <a:latin typeface="Consolas" panose="020B0609020204030204" pitchFamily="49" charset="0"/>
              </a:rPr>
              <a:t>e.`department_id`</a:t>
            </a:r>
          </a:p>
          <a:p>
            <a:r>
              <a:rPr lang="en-GB" sz="2800" b="1" dirty="0">
                <a:solidFill>
                  <a:schemeClr val="bg1"/>
                </a:solidFill>
                <a:latin typeface="Consolas" panose="020B0609020204030204" pitchFamily="49" charset="0"/>
              </a:rPr>
              <a:t>HAVING</a:t>
            </a:r>
            <a:r>
              <a:rPr lang="en-GB" sz="2800" dirty="0">
                <a:solidFill>
                  <a:schemeClr val="bg1"/>
                </a:solidFill>
                <a:latin typeface="Consolas" panose="020B0609020204030204" pitchFamily="49" charset="0"/>
              </a:rPr>
              <a:t> </a:t>
            </a:r>
            <a:r>
              <a:rPr lang="en-GB" sz="2800" b="1" dirty="0">
                <a:solidFill>
                  <a:schemeClr val="bg1"/>
                </a:solidFill>
                <a:latin typeface="Consolas" panose="020B0609020204030204" pitchFamily="49" charset="0"/>
              </a:rPr>
              <a:t>SUM</a:t>
            </a:r>
            <a:r>
              <a:rPr lang="en-GB" sz="2800" dirty="0">
                <a:solidFill>
                  <a:schemeClr val="bg2"/>
                </a:solidFill>
                <a:latin typeface="Consolas" panose="020B0609020204030204" pitchFamily="49" charset="0"/>
              </a:rPr>
              <a:t>(e.`salary`) &lt; </a:t>
            </a:r>
            <a:r>
              <a:rPr lang="en-GB" sz="2800" dirty="0" smtClean="0">
                <a:solidFill>
                  <a:schemeClr val="bg2"/>
                </a:solidFill>
                <a:latin typeface="Consolas" panose="020B0609020204030204" pitchFamily="49" charset="0"/>
              </a:rPr>
              <a:t>25000</a:t>
            </a:r>
            <a:r>
              <a:rPr lang="en-GB" sz="2800" dirty="0">
                <a:solidFill>
                  <a:schemeClr val="bg2"/>
                </a:solidFill>
                <a:latin typeface="Consolas" panose="020B0609020204030204" pitchFamily="49" charset="0"/>
              </a:rPr>
              <a:t>;</a:t>
            </a:r>
          </a:p>
        </p:txBody>
      </p:sp>
    </p:spTree>
    <p:extLst>
      <p:ext uri="{BB962C8B-B14F-4D97-AF65-F5344CB8AC3E}">
        <p14:creationId xmlns:p14="http://schemas.microsoft.com/office/powerpoint/2010/main" val="873377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6400800"/>
            <a:ext cx="12114212" cy="363538"/>
          </a:xfrm>
        </p:spPr>
        <p:txBody>
          <a:bodyPr>
            <a:normAutofit fontScale="62500" lnSpcReduction="20000"/>
          </a:bodyPr>
          <a:lstStyle/>
          <a:p>
            <a:pPr algn="ctr"/>
            <a:r>
              <a:rPr lang="en-US" dirty="0">
                <a:hlinkClick r:id="rId3"/>
              </a:rPr>
              <a:t>https://softuni.bg/trainings/courses</a:t>
            </a:r>
            <a:endParaRPr lang="en-US" dirty="0"/>
          </a:p>
        </p:txBody>
      </p:sp>
    </p:spTree>
    <p:extLst>
      <p:ext uri="{BB962C8B-B14F-4D97-AF65-F5344CB8AC3E}">
        <p14:creationId xmlns:p14="http://schemas.microsoft.com/office/powerpoint/2010/main" val="86176617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4358" y="4535548"/>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67109" y="4535548"/>
            <a:ext cx="3961114" cy="863377"/>
          </a:xfrm>
          <a:prstGeom prst="roundRect">
            <a:avLst/>
          </a:prstGeom>
          <a:solidFill>
            <a:schemeClr val="bg2"/>
          </a:solidFill>
          <a:ln>
            <a:solidFill>
              <a:schemeClr val="tx1"/>
            </a:solidFill>
          </a:ln>
          <a:effectLst/>
          <a:extLst/>
        </p:spPr>
      </p:pic>
      <p:pic>
        <p:nvPicPr>
          <p:cNvPr id="26" name="Netpeak" descr="Ð ÐµÐ·ÑÐ»ÑÐ°Ñ Ñ Ð¸Ð·Ð¾Ð±ÑÐ°Ð¶ÐµÐ½Ð¸Ðµ Ð·Ð° netpeak">
            <a:hlinkClick r:id="rId7"/>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29387" y="2475024"/>
            <a:ext cx="5792330" cy="863377"/>
          </a:xfrm>
          <a:prstGeom prst="roundRect">
            <a:avLst/>
          </a:prstGeom>
          <a:solidFill>
            <a:schemeClr val="bg2"/>
          </a:solidFill>
          <a:ln>
            <a:solidFill>
              <a:schemeClr val="tx1"/>
            </a:solidFill>
          </a:ln>
          <a:effectLst/>
          <a:extLst/>
        </p:spPr>
      </p:pic>
      <p:pic>
        <p:nvPicPr>
          <p:cNvPr id="35" name="Sotware Group" descr="Ð ÐµÐ·ÑÐ»ÑÐ°Ñ Ñ Ð¸Ð·Ð¾Ð±ÑÐ°Ð¶ÐµÐ½Ð¸Ðµ Ð·Ð° software group">
            <a:hlinkClick r:id="rId9"/>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7110" y="2475024"/>
            <a:ext cx="3857374" cy="863377"/>
          </a:xfrm>
          <a:prstGeom prst="roundRect">
            <a:avLst/>
          </a:prstGeom>
          <a:solidFill>
            <a:schemeClr val="bg2"/>
          </a:solidFill>
          <a:ln>
            <a:solidFill>
              <a:schemeClr val="tx1"/>
            </a:solidFill>
          </a:ln>
          <a:effectLst/>
          <a:extLst/>
        </p:spPr>
      </p:pic>
      <p:pic>
        <p:nvPicPr>
          <p:cNvPr id="25" name="Telenor">
            <a:hlinkClick r:id="rId11"/>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4177" y="1444762"/>
            <a:ext cx="2447538" cy="863377"/>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67109" y="1444762"/>
            <a:ext cx="4184702" cy="863377"/>
          </a:xfrm>
          <a:prstGeom prst="roundRect">
            <a:avLst/>
          </a:prstGeom>
          <a:solidFill>
            <a:schemeClr val="bg2"/>
          </a:solidFill>
          <a:ln>
            <a:solidFill>
              <a:schemeClr val="tx1"/>
            </a:solidFill>
          </a:ln>
          <a:effectLst/>
        </p:spPr>
      </p:pic>
      <p:pic>
        <p:nvPicPr>
          <p:cNvPr id="36" name="SB Tech">
            <a:hlinkClick r:id="rId15"/>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3822" t="6534" r="-689" b="14898"/>
          <a:stretch/>
        </p:blipFill>
        <p:spPr>
          <a:xfrm>
            <a:off x="5606490" y="1444762"/>
            <a:ext cx="2713010" cy="863377"/>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5970316" y="3505286"/>
            <a:ext cx="2519002" cy="863377"/>
          </a:xfrm>
          <a:prstGeom prst="roundRect">
            <a:avLst/>
          </a:prstGeom>
          <a:solidFill>
            <a:schemeClr val="bg2"/>
          </a:solidFill>
          <a:ln>
            <a:solidFill>
              <a:schemeClr val="tx1"/>
            </a:solidFill>
          </a:ln>
          <a:effectLst/>
        </p:spPr>
      </p:pic>
      <p:pic>
        <p:nvPicPr>
          <p:cNvPr id="31" name="SuperHosting" descr="Ð ÐµÐ·ÑÐ»ÑÐ°Ñ Ñ Ð¸Ð·Ð¾Ð±ÑÐ°Ð¶ÐµÐ½Ð¸Ðµ Ð·Ð° superhosting png">
            <a:hlinkClick r:id="rId19"/>
            <a:extLst/>
          </p:cNvPr>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34663" t="-10753" r="-34663" b="-10753"/>
          <a:stretch/>
        </p:blipFill>
        <p:spPr bwMode="auto">
          <a:xfrm>
            <a:off x="8852055" y="3505286"/>
            <a:ext cx="2269662" cy="863377"/>
          </a:xfrm>
          <a:prstGeom prst="roundRect">
            <a:avLst/>
          </a:prstGeom>
          <a:solidFill>
            <a:schemeClr val="bg2"/>
          </a:solidFill>
          <a:ln>
            <a:solidFill>
              <a:schemeClr val="tx1"/>
            </a:solidFill>
          </a:ln>
          <a:effectLst/>
          <a:extLst/>
        </p:spPr>
      </p:pic>
      <p:pic>
        <p:nvPicPr>
          <p:cNvPr id="37" name="SmartIT">
            <a:hlinkClick r:id="rId21"/>
            <a:extLst/>
          </p:cNvPr>
          <p:cNvPicPr>
            <a:picLocks noChangeAspect="1"/>
          </p:cNvPicPr>
          <p:nvPr/>
        </p:nvPicPr>
        <p:blipFill rotWithShape="1">
          <a:blip r:embed="rId22" cstate="print">
            <a:extLst>
              <a:ext uri="{28A0092B-C50C-407E-A947-70E740481C1C}">
                <a14:useLocalDpi xmlns:a14="http://schemas.microsoft.com/office/drawing/2010/main" val="0"/>
              </a:ext>
            </a:extLst>
          </a:blip>
          <a:srcRect l="-14503" t="-16504" r="-14503" b="-16504"/>
          <a:stretch/>
        </p:blipFill>
        <p:spPr>
          <a:xfrm>
            <a:off x="1067110" y="3505286"/>
            <a:ext cx="4540472" cy="863377"/>
          </a:xfrm>
          <a:prstGeom prst="roundRect">
            <a:avLst/>
          </a:prstGeom>
          <a:solidFill>
            <a:schemeClr val="bg2"/>
          </a:solidFill>
          <a:ln>
            <a:solidFill>
              <a:schemeClr val="tx1"/>
            </a:solidFill>
          </a:ln>
          <a:effectLst/>
        </p:spPr>
      </p:pic>
      <p:pic>
        <p:nvPicPr>
          <p:cNvPr id="28" name="Codexio">
            <a:hlinkClick r:id="rId23"/>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28589" t="-22282" r="-30138" b="-23831"/>
          <a:stretch/>
        </p:blipFill>
        <p:spPr>
          <a:xfrm>
            <a:off x="6703080" y="5565809"/>
            <a:ext cx="1748647" cy="863377"/>
          </a:xfrm>
          <a:prstGeom prst="roundRect">
            <a:avLst/>
          </a:prstGeom>
          <a:solidFill>
            <a:schemeClr val="bg2"/>
          </a:solidFill>
          <a:ln>
            <a:solidFill>
              <a:schemeClr val="tx1"/>
            </a:solidFill>
          </a:ln>
          <a:effectLst/>
        </p:spPr>
      </p:pic>
      <p:pic>
        <p:nvPicPr>
          <p:cNvPr id="16" name="Infragistics">
            <a:hlinkClick r:id="rId25"/>
            <a:extLst>
              <a:ext uri="{FF2B5EF4-FFF2-40B4-BE49-F238E27FC236}">
                <a16:creationId xmlns:a16="http://schemas.microsoft.com/office/drawing/2014/main" id="{0FDF11E6-F5ED-4FB2-96CD-9D306D28A0DB}"/>
              </a:ext>
            </a:extLst>
          </p:cNvPr>
          <p:cNvPicPr>
            <a:picLocks noChangeAspect="1"/>
          </p:cNvPicPr>
          <p:nvPr/>
        </p:nvPicPr>
        <p:blipFill rotWithShape="1">
          <a:blip r:embed="rId26" cstate="print">
            <a:extLst>
              <a:ext uri="{28A0092B-C50C-407E-A947-70E740481C1C}">
                <a14:useLocalDpi xmlns:a14="http://schemas.microsoft.com/office/drawing/2010/main" val="0"/>
              </a:ext>
            </a:extLst>
          </a:blip>
          <a:srcRect l="-4204" r="-4204"/>
          <a:stretch>
            <a:fillRect/>
          </a:stretch>
        </p:blipFill>
        <p:spPr>
          <a:xfrm>
            <a:off x="3488905" y="5565809"/>
            <a:ext cx="2873046" cy="863377"/>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1879330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0684" y="1710772"/>
            <a:ext cx="8227457" cy="4150197"/>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9001081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2612" y="2538112"/>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1140" y="2057400"/>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2612" y="3654371"/>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2612" y="5359668"/>
            <a:ext cx="1041962" cy="1041962"/>
          </a:xfrm>
          <a:prstGeom prst="rect">
            <a:avLst/>
          </a:prstGeom>
        </p:spPr>
      </p:pic>
    </p:spTree>
    <p:extLst>
      <p:ext uri="{BB962C8B-B14F-4D97-AF65-F5344CB8AC3E}">
        <p14:creationId xmlns:p14="http://schemas.microsoft.com/office/powerpoint/2010/main" val="5138533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13" y="1151121"/>
            <a:ext cx="11804822" cy="5373881"/>
          </a:xfrm>
        </p:spPr>
        <p:txBody>
          <a:bodyPr anchor="ctr">
            <a:normAutofit/>
          </a:bodyPr>
          <a:lstStyle/>
          <a:p>
            <a:pPr marL="0" indent="0" algn="ctr">
              <a:buNone/>
            </a:pPr>
            <a:endParaRPr lang="bg-BG" b="1" dirty="0"/>
          </a:p>
          <a:p>
            <a:pPr marL="0" indent="0" algn="ctr">
              <a:buNone/>
            </a:pPr>
            <a:r>
              <a:rPr lang="en-US" sz="8800" b="1" u="sng" dirty="0">
                <a:solidFill>
                  <a:srgbClr val="FFA000"/>
                </a:solidFill>
              </a:rPr>
              <a:t>sli.do</a:t>
            </a:r>
            <a:r>
              <a:rPr lang="en-US" sz="6000" b="1" dirty="0"/>
              <a:t/>
            </a:r>
            <a:br>
              <a:rPr lang="en-US" sz="6000" b="1" dirty="0"/>
            </a:br>
            <a:r>
              <a:rPr lang="en-US" sz="9600" b="1" dirty="0"/>
              <a:t>#JavaDB</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
        <p:nvSpPr>
          <p:cNvPr id="10" name="Slide Number Placeholder 3">
            <a:extLst>
              <a:ext uri="{FF2B5EF4-FFF2-40B4-BE49-F238E27FC236}">
                <a16:creationId xmlns:a16="http://schemas.microsoft.com/office/drawing/2014/main" id="{7714258F-96E4-4B27-8AD0-B5740EAA745A}"/>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3</a:t>
            </a:fld>
            <a:endParaRPr lang="en-US" dirty="0"/>
          </a:p>
        </p:txBody>
      </p:sp>
    </p:spTree>
    <p:extLst>
      <p:ext uri="{BB962C8B-B14F-4D97-AF65-F5344CB8AC3E}">
        <p14:creationId xmlns:p14="http://schemas.microsoft.com/office/powerpoint/2010/main" val="152107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30</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859"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7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Grouping</a:t>
            </a:r>
            <a:endParaRPr lang="en-US" dirty="0">
              <a:solidFill>
                <a:srgbClr val="F0A22E"/>
              </a:solidFill>
            </a:endParaRPr>
          </a:p>
        </p:txBody>
      </p:sp>
      <p:sp>
        <p:nvSpPr>
          <p:cNvPr id="3" name="Text Placeholder 2"/>
          <p:cNvSpPr>
            <a:spLocks noGrp="1"/>
          </p:cNvSpPr>
          <p:nvPr>
            <p:ph type="body" sz="quarter" idx="11"/>
          </p:nvPr>
        </p:nvSpPr>
        <p:spPr>
          <a:xfrm>
            <a:off x="614948" y="5638800"/>
            <a:ext cx="10958928" cy="499819"/>
          </a:xfrm>
        </p:spPr>
        <p:txBody>
          <a:bodyPr/>
          <a:lstStyle/>
          <a:p>
            <a:r>
              <a:rPr lang="en-US" sz="3600" dirty="0">
                <a:solidFill>
                  <a:srgbClr val="234465"/>
                </a:solidFill>
              </a:rPr>
              <a:t>Consolidating data based on criteria</a:t>
            </a:r>
          </a:p>
        </p:txBody>
      </p:sp>
      <p:pic>
        <p:nvPicPr>
          <p:cNvPr id="5" name="Картина 4">
            <a:extLst>
              <a:ext uri="{FF2B5EF4-FFF2-40B4-BE49-F238E27FC236}">
                <a16:creationId xmlns:a16="http://schemas.microsoft.com/office/drawing/2014/main" id="{23ED9E84-D6A2-4EAA-BB5C-A9C6C0A7B5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373370" y="2057400"/>
            <a:ext cx="3442084" cy="1233656"/>
          </a:xfrm>
          <a:prstGeom prst="rect">
            <a:avLst/>
          </a:prstGeom>
          <a:noFill/>
          <a:ln w="19050">
            <a:noFill/>
          </a:ln>
          <a:effectLst/>
        </p:spPr>
      </p:pic>
    </p:spTree>
    <p:extLst>
      <p:ext uri="{BB962C8B-B14F-4D97-AF65-F5344CB8AC3E}">
        <p14:creationId xmlns:p14="http://schemas.microsoft.com/office/powerpoint/2010/main" val="27595500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 контейнер 2">
            <a:extLst>
              <a:ext uri="{FF2B5EF4-FFF2-40B4-BE49-F238E27FC236}">
                <a16:creationId xmlns:a16="http://schemas.microsoft.com/office/drawing/2014/main" id="{B2B27E67-FE25-4B80-8B36-609DBD02E1D2}"/>
              </a:ext>
            </a:extLst>
          </p:cNvPr>
          <p:cNvSpPr>
            <a:spLocks noGrp="1"/>
          </p:cNvSpPr>
          <p:nvPr>
            <p:ph type="body" sz="quarter" idx="10"/>
          </p:nvPr>
        </p:nvSpPr>
        <p:spPr/>
        <p:txBody>
          <a:bodyPr/>
          <a:lstStyle/>
          <a:p>
            <a:r>
              <a:rPr lang="en-US" sz="3600" dirty="0"/>
              <a:t>Grouping allows taking data into </a:t>
            </a:r>
            <a:r>
              <a:rPr lang="en-US" sz="3600" b="1" dirty="0">
                <a:solidFill>
                  <a:srgbClr val="FFA000"/>
                </a:solidFill>
              </a:rPr>
              <a:t>separate groups</a:t>
            </a:r>
            <a:r>
              <a:rPr lang="en-US" sz="3600" b="1" dirty="0">
                <a:solidFill>
                  <a:srgbClr val="F3CD60"/>
                </a:solidFill>
              </a:rPr>
              <a:t> </a:t>
            </a:r>
            <a:r>
              <a:rPr lang="en-US" sz="3600" dirty="0"/>
              <a:t>based on a </a:t>
            </a:r>
            <a:r>
              <a:rPr lang="en-US" sz="3600" b="1" dirty="0">
                <a:solidFill>
                  <a:srgbClr val="FFA000"/>
                </a:solidFill>
              </a:rPr>
              <a:t>common property</a:t>
            </a:r>
            <a:endParaRPr lang="en-US" sz="3200" b="1" dirty="0">
              <a:solidFill>
                <a:srgbClr val="FFA000"/>
              </a:solidFill>
            </a:endParaRPr>
          </a:p>
          <a:p>
            <a:endParaRPr lang="bg-BG" dirty="0"/>
          </a:p>
        </p:txBody>
      </p:sp>
      <p:sp>
        <p:nvSpPr>
          <p:cNvPr id="2" name="Title 1"/>
          <p:cNvSpPr>
            <a:spLocks noGrp="1"/>
          </p:cNvSpPr>
          <p:nvPr>
            <p:ph type="title"/>
          </p:nvPr>
        </p:nvSpPr>
        <p:spPr/>
        <p:txBody>
          <a:bodyPr/>
          <a:lstStyle/>
          <a:p>
            <a:r>
              <a:rPr lang="en-US" dirty="0"/>
              <a:t>Grouping</a:t>
            </a:r>
          </a:p>
        </p:txBody>
      </p:sp>
      <p:sp>
        <p:nvSpPr>
          <p:cNvPr id="20" name="Rectangle 13">
            <a:extLst>
              <a:ext uri="{FF2B5EF4-FFF2-40B4-BE49-F238E27FC236}">
                <a16:creationId xmlns:a16="http://schemas.microsoft.com/office/drawing/2014/main" id="{239C200E-2B9B-4EDC-9701-D5369C5EDB53}"/>
              </a:ext>
            </a:extLst>
          </p:cNvPr>
          <p:cNvSpPr/>
          <p:nvPr/>
        </p:nvSpPr>
        <p:spPr>
          <a:xfrm>
            <a:off x="3747290" y="5759958"/>
            <a:ext cx="3710535" cy="44888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CA196641-381B-42A8-B4B9-4224A34905C2}"/>
              </a:ext>
            </a:extLst>
          </p:cNvPr>
          <p:cNvSpPr/>
          <p:nvPr/>
        </p:nvSpPr>
        <p:spPr>
          <a:xfrm>
            <a:off x="3747292" y="4427775"/>
            <a:ext cx="3710535" cy="1332183"/>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
            <a:extLst>
              <a:ext uri="{FF2B5EF4-FFF2-40B4-BE49-F238E27FC236}">
                <a16:creationId xmlns:a16="http://schemas.microsoft.com/office/drawing/2014/main" id="{479219E1-4C6D-47BF-B0B4-DD845DC1879E}"/>
              </a:ext>
            </a:extLst>
          </p:cNvPr>
          <p:cNvSpPr/>
          <p:nvPr/>
        </p:nvSpPr>
        <p:spPr>
          <a:xfrm>
            <a:off x="3747291" y="3561947"/>
            <a:ext cx="3710535" cy="865828"/>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4" name="AutoShape 7">
            <a:extLst>
              <a:ext uri="{FF2B5EF4-FFF2-40B4-BE49-F238E27FC236}">
                <a16:creationId xmlns:a16="http://schemas.microsoft.com/office/drawing/2014/main" id="{A94D1D56-0BDC-4A21-9CDB-8FB8436C24C5}"/>
              </a:ext>
            </a:extLst>
          </p:cNvPr>
          <p:cNvSpPr>
            <a:spLocks noChangeArrowheads="1"/>
          </p:cNvSpPr>
          <p:nvPr/>
        </p:nvSpPr>
        <p:spPr bwMode="auto">
          <a:xfrm>
            <a:off x="4951412" y="2165489"/>
            <a:ext cx="3538622" cy="548478"/>
          </a:xfrm>
          <a:prstGeom prst="wedgeRoundRectCallout">
            <a:avLst>
              <a:gd name="adj1" fmla="val -37255"/>
              <a:gd name="adj2" fmla="val 935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25" name="AutoShape 7">
            <a:extLst>
              <a:ext uri="{FF2B5EF4-FFF2-40B4-BE49-F238E27FC236}">
                <a16:creationId xmlns:a16="http://schemas.microsoft.com/office/drawing/2014/main" id="{753C8A7F-DE69-4037-9E68-6A605CF2AF1D}"/>
              </a:ext>
            </a:extLst>
          </p:cNvPr>
          <p:cNvSpPr>
            <a:spLocks noChangeArrowheads="1"/>
          </p:cNvSpPr>
          <p:nvPr/>
        </p:nvSpPr>
        <p:spPr bwMode="auto">
          <a:xfrm>
            <a:off x="9145904" y="3505710"/>
            <a:ext cx="2266598" cy="1037531"/>
          </a:xfrm>
          <a:prstGeom prst="wedgeRoundRectCallout">
            <a:avLst>
              <a:gd name="adj1" fmla="val -63531"/>
              <a:gd name="adj2" fmla="val 8185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Can be aggregated</a:t>
            </a:r>
          </a:p>
        </p:txBody>
      </p:sp>
      <p:graphicFrame>
        <p:nvGraphicFramePr>
          <p:cNvPr id="26" name="Group 49">
            <a:extLst>
              <a:ext uri="{FF2B5EF4-FFF2-40B4-BE49-F238E27FC236}">
                <a16:creationId xmlns:a16="http://schemas.microsoft.com/office/drawing/2014/main" id="{D2B06928-4D82-45BB-B656-4F63D5514C1D}"/>
              </a:ext>
            </a:extLst>
          </p:cNvPr>
          <p:cNvGraphicFramePr>
            <a:graphicFrameLocks/>
          </p:cNvGraphicFramePr>
          <p:nvPr>
            <p:extLst>
              <p:ext uri="{D42A27DB-BD31-4B8C-83A1-F6EECF244321}">
                <p14:modId xmlns:p14="http://schemas.microsoft.com/office/powerpoint/2010/main" val="3392960783"/>
              </p:ext>
            </p:extLst>
          </p:nvPr>
        </p:nvGraphicFramePr>
        <p:xfrm>
          <a:off x="1903412" y="3051111"/>
          <a:ext cx="6802039" cy="3157726"/>
        </p:xfrm>
        <a:graphic>
          <a:graphicData uri="http://schemas.openxmlformats.org/drawingml/2006/table">
            <a:tbl>
              <a:tblPr/>
              <a:tblGrid>
                <a:gridCol w="1828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39439">
                  <a:extLst>
                    <a:ext uri="{9D8B030D-6E8A-4147-A177-3AD203B41FA5}">
                      <a16:colId xmlns:a16="http://schemas.microsoft.com/office/drawing/2014/main" val="3282637692"/>
                    </a:ext>
                  </a:extLst>
                </a:gridCol>
              </a:tblGrid>
              <a:tr h="50117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department_name</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noProof="1">
                          <a:ln>
                            <a:noFill/>
                          </a:ln>
                          <a:solidFill>
                            <a:schemeClr val="tx1"/>
                          </a:solidFill>
                          <a:effectLst/>
                          <a:latin typeface="+mn-lt"/>
                        </a:rPr>
                        <a:t>salary</a:t>
                      </a:r>
                      <a:endParaRPr kumimoji="1" lang="bg-BG" sz="2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endParaRPr kumimoji="1" lang="bg-BG" sz="24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75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 name="Slide Number Placeholder 3">
            <a:extLst>
              <a:ext uri="{FF2B5EF4-FFF2-40B4-BE49-F238E27FC236}">
                <a16:creationId xmlns:a16="http://schemas.microsoft.com/office/drawing/2014/main" id="{0224C603-1D43-4CA9-900E-5CB052CCEC65}"/>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5</a:t>
            </a:fld>
            <a:endParaRPr lang="en-US" dirty="0"/>
          </a:p>
        </p:txBody>
      </p:sp>
    </p:spTree>
    <p:extLst>
      <p:ext uri="{BB962C8B-B14F-4D97-AF65-F5344CB8AC3E}">
        <p14:creationId xmlns:p14="http://schemas.microsoft.com/office/powerpoint/2010/main" val="3760701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Текстов контейнер 7">
            <a:extLst>
              <a:ext uri="{FF2B5EF4-FFF2-40B4-BE49-F238E27FC236}">
                <a16:creationId xmlns:a16="http://schemas.microsoft.com/office/drawing/2014/main" id="{9F1499E4-0221-477C-8D1B-B5599A1E4E33}"/>
              </a:ext>
            </a:extLst>
          </p:cNvPr>
          <p:cNvSpPr>
            <a:spLocks noGrp="1"/>
          </p:cNvSpPr>
          <p:nvPr>
            <p:ph type="body" sz="quarter" idx="10"/>
          </p:nvPr>
        </p:nvSpPr>
        <p:spPr/>
        <p:txBody>
          <a:bodyPr/>
          <a:lstStyle/>
          <a:p>
            <a:r>
              <a:rPr lang="en-US" sz="3600" dirty="0"/>
              <a:t>With</a:t>
            </a:r>
            <a:r>
              <a:rPr lang="en-US" sz="3600" b="1" dirty="0">
                <a:solidFill>
                  <a:schemeClr val="tx2">
                    <a:lumMod val="75000"/>
                  </a:schemeClr>
                </a:solidFill>
              </a:rPr>
              <a:t> </a:t>
            </a:r>
            <a:r>
              <a:rPr lang="en-US" sz="3600" b="1" dirty="0">
                <a:solidFill>
                  <a:srgbClr val="FFA000"/>
                </a:solidFill>
                <a:latin typeface="Consolas" panose="020B0609020204030204" pitchFamily="49" charset="0"/>
              </a:rPr>
              <a:t>GROUP</a:t>
            </a:r>
            <a:r>
              <a:rPr lang="en-US" sz="3600" b="1" dirty="0">
                <a:solidFill>
                  <a:srgbClr val="FFA000"/>
                </a:solidFill>
              </a:rPr>
              <a:t> </a:t>
            </a:r>
            <a:r>
              <a:rPr lang="en-US" sz="3600" b="1" dirty="0">
                <a:solidFill>
                  <a:srgbClr val="FFA000"/>
                </a:solidFill>
                <a:latin typeface="Consolas" panose="020B0609020204030204" pitchFamily="49" charset="0"/>
              </a:rPr>
              <a:t>BY</a:t>
            </a:r>
            <a:r>
              <a:rPr lang="bg-BG" sz="3600" b="1" dirty="0">
                <a:solidFill>
                  <a:srgbClr val="FFA000"/>
                </a:solidFill>
              </a:rPr>
              <a:t> </a:t>
            </a:r>
            <a:r>
              <a:rPr lang="en-US" sz="3600" dirty="0"/>
              <a:t>you can get each </a:t>
            </a:r>
            <a:r>
              <a:rPr lang="en-US" sz="3600" dirty="0">
                <a:solidFill>
                  <a:schemeClr val="bg1"/>
                </a:solidFill>
              </a:rPr>
              <a:t>separate</a:t>
            </a:r>
            <a:r>
              <a:rPr lang="en-US" sz="3600" dirty="0"/>
              <a:t> group and use an "aggregate" function over it (like Average, Min or Max):</a:t>
            </a:r>
          </a:p>
          <a:p>
            <a:endParaRPr lang="bg-BG" dirty="0"/>
          </a:p>
        </p:txBody>
      </p:sp>
      <p:sp>
        <p:nvSpPr>
          <p:cNvPr id="2" name="Title 1"/>
          <p:cNvSpPr>
            <a:spLocks noGrp="1"/>
          </p:cNvSpPr>
          <p:nvPr>
            <p:ph type="title"/>
          </p:nvPr>
        </p:nvSpPr>
        <p:spPr/>
        <p:txBody>
          <a:bodyPr/>
          <a:lstStyle/>
          <a:p>
            <a:r>
              <a:rPr lang="en-US" dirty="0"/>
              <a:t>GROUP BY</a:t>
            </a:r>
          </a:p>
        </p:txBody>
      </p:sp>
      <p:sp>
        <p:nvSpPr>
          <p:cNvPr id="24" name="Rectangle 9">
            <a:extLst>
              <a:ext uri="{FF2B5EF4-FFF2-40B4-BE49-F238E27FC236}">
                <a16:creationId xmlns:a16="http://schemas.microsoft.com/office/drawing/2014/main" id="{8A114102-E67B-4964-BAD0-4E019E3F3C93}"/>
              </a:ext>
            </a:extLst>
          </p:cNvPr>
          <p:cNvSpPr>
            <a:spLocks noChangeArrowheads="1"/>
          </p:cNvSpPr>
          <p:nvPr/>
        </p:nvSpPr>
        <p:spPr bwMode="auto">
          <a:xfrm>
            <a:off x="684212" y="2868532"/>
            <a:ext cx="10556816" cy="1880103"/>
          </a:xfrm>
          <a:prstGeom prst="rect">
            <a:avLst/>
          </a:prstGeom>
          <a:solidFill>
            <a:srgbClr val="ADB4C3">
              <a:alpha val="14902"/>
            </a:srgbClr>
          </a:solidFill>
          <a:ln w="12700" cap="flat" cmpd="sng" algn="ctr">
            <a:solidFill>
              <a:srgbClr val="A3ABBC"/>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144000" tIns="108000" rIns="144000" bIns="108000" rtlCol="0">
            <a:spAutoFit/>
          </a:bodyPr>
          <a:lstStyle/>
          <a:p>
            <a:r>
              <a:rPr lang="en-US" sz="3600" b="1" dirty="0">
                <a:solidFill>
                  <a:schemeClr val="tx2"/>
                </a:solidFill>
                <a:latin typeface="Consolas" panose="020B0609020204030204" pitchFamily="49" charset="0"/>
              </a:rPr>
              <a:t>SELECT e</a:t>
            </a:r>
            <a:r>
              <a:rPr lang="en-US" sz="3600" b="1" noProof="1">
                <a:solidFill>
                  <a:schemeClr val="tx2"/>
                </a:solidFill>
                <a:latin typeface="Consolas" panose="020B0609020204030204" pitchFamily="49" charset="0"/>
              </a:rPr>
              <a:t>.`</a:t>
            </a:r>
            <a:r>
              <a:rPr lang="en-US" sz="3600" b="1" dirty="0">
                <a:solidFill>
                  <a:schemeClr val="tx2"/>
                </a:solidFill>
                <a:latin typeface="Consolas" panose="020B0609020204030204" pitchFamily="49" charset="0"/>
              </a:rPr>
              <a:t>job_</a:t>
            </a:r>
            <a:r>
              <a:rPr lang="en-US" sz="3600" b="1" noProof="1">
                <a:solidFill>
                  <a:schemeClr val="tx2"/>
                </a:solidFill>
                <a:latin typeface="Consolas" panose="020B0609020204030204" pitchFamily="49" charset="0"/>
              </a:rPr>
              <a:t>title</a:t>
            </a:r>
            <a:r>
              <a:rPr lang="en-US" sz="3600" b="1" dirty="0">
                <a:solidFill>
                  <a:schemeClr val="tx2"/>
                </a:solidFill>
                <a:latin typeface="Consolas" panose="020B0609020204030204" pitchFamily="49" charset="0"/>
              </a:rPr>
              <a:t>`, count(</a:t>
            </a:r>
            <a:r>
              <a:rPr lang="en-US" sz="3600" b="1" noProof="1">
                <a:solidFill>
                  <a:schemeClr val="tx2"/>
                </a:solidFill>
                <a:latin typeface="Consolas" panose="020B0609020204030204" pitchFamily="49" charset="0"/>
              </a:rPr>
              <a:t>employee</a:t>
            </a:r>
            <a:r>
              <a:rPr lang="en-US" sz="3600" b="1" dirty="0">
                <a:solidFill>
                  <a:schemeClr val="tx2"/>
                </a:solidFill>
                <a:latin typeface="Consolas" panose="020B0609020204030204" pitchFamily="49" charset="0"/>
              </a:rPr>
              <a:t>_id)</a:t>
            </a:r>
          </a:p>
          <a:p>
            <a:r>
              <a:rPr lang="en-US" sz="3600" b="1" dirty="0">
                <a:solidFill>
                  <a:schemeClr val="tx2"/>
                </a:solidFill>
                <a:latin typeface="Consolas" panose="020B0609020204030204" pitchFamily="49" charset="0"/>
              </a:rPr>
              <a:t>  FROM `employees` AS e</a:t>
            </a:r>
          </a:p>
          <a:p>
            <a:r>
              <a:rPr lang="en-US" sz="3600" b="1" dirty="0">
                <a:solidFill>
                  <a:srgbClr val="FFA000"/>
                </a:solidFill>
                <a:latin typeface="Consolas" panose="020B0609020204030204" pitchFamily="49" charset="0"/>
              </a:rPr>
              <a:t>GROUP</a:t>
            </a:r>
            <a:r>
              <a:rPr lang="en-US" sz="3600" b="1" dirty="0">
                <a:solidFill>
                  <a:srgbClr val="F3CD60"/>
                </a:solidFill>
                <a:latin typeface="Consolas" panose="020B0609020204030204" pitchFamily="49" charset="0"/>
              </a:rPr>
              <a:t> </a:t>
            </a:r>
            <a:r>
              <a:rPr lang="en-US" sz="3600" b="1" dirty="0">
                <a:solidFill>
                  <a:srgbClr val="FFA000"/>
                </a:solidFill>
                <a:latin typeface="Consolas" panose="020B0609020204030204" pitchFamily="49" charset="0"/>
              </a:rPr>
              <a:t>BY</a:t>
            </a:r>
            <a:r>
              <a:rPr lang="en-US" sz="3600" b="1" dirty="0">
                <a:solidFill>
                  <a:srgbClr val="F3CD60"/>
                </a:solidFill>
                <a:latin typeface="Consolas" panose="020B0609020204030204" pitchFamily="49" charset="0"/>
              </a:rPr>
              <a:t> </a:t>
            </a:r>
            <a:r>
              <a:rPr lang="en-US" sz="3600" b="1" dirty="0">
                <a:solidFill>
                  <a:schemeClr val="tx2"/>
                </a:solidFill>
                <a:latin typeface="Consolas" panose="020B0609020204030204" pitchFamily="49" charset="0"/>
              </a:rPr>
              <a:t>e.`</a:t>
            </a:r>
            <a:r>
              <a:rPr lang="en-US" sz="3600" b="1" noProof="1">
                <a:solidFill>
                  <a:schemeClr val="tx2"/>
                </a:solidFill>
                <a:latin typeface="Consolas" panose="020B0609020204030204" pitchFamily="49" charset="0"/>
              </a:rPr>
              <a:t>job</a:t>
            </a:r>
            <a:r>
              <a:rPr lang="en-US" sz="3600" b="1" dirty="0">
                <a:solidFill>
                  <a:schemeClr val="tx2"/>
                </a:solidFill>
                <a:latin typeface="Consolas" panose="020B0609020204030204" pitchFamily="49" charset="0"/>
              </a:rPr>
              <a:t>_title`;</a:t>
            </a:r>
          </a:p>
        </p:txBody>
      </p:sp>
      <p:sp>
        <p:nvSpPr>
          <p:cNvPr id="25" name="AutoShape 7">
            <a:extLst>
              <a:ext uri="{FF2B5EF4-FFF2-40B4-BE49-F238E27FC236}">
                <a16:creationId xmlns:a16="http://schemas.microsoft.com/office/drawing/2014/main" id="{EC6C72EC-5EE0-4661-9482-A25796519D9B}"/>
              </a:ext>
            </a:extLst>
          </p:cNvPr>
          <p:cNvSpPr>
            <a:spLocks noChangeArrowheads="1"/>
          </p:cNvSpPr>
          <p:nvPr/>
        </p:nvSpPr>
        <p:spPr bwMode="auto">
          <a:xfrm>
            <a:off x="7542212" y="3623992"/>
            <a:ext cx="2229557" cy="953805"/>
          </a:xfrm>
          <a:prstGeom prst="wedgeRoundRectCallout">
            <a:avLst>
              <a:gd name="adj1" fmla="val -81138"/>
              <a:gd name="adj2" fmla="val 3543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a:t>
            </a:r>
          </a:p>
          <a:p>
            <a:pPr algn="ctr"/>
            <a:r>
              <a:rPr lang="en-US" sz="2800" b="1" noProof="1">
                <a:solidFill>
                  <a:srgbClr val="FFFFFF"/>
                </a:solidFill>
                <a:effectLst>
                  <a:outerShdw blurRad="38100" dist="38100" dir="2700000" algn="tl">
                    <a:srgbClr val="000000">
                      <a:alpha val="43137"/>
                    </a:srgbClr>
                  </a:outerShdw>
                </a:effectLst>
              </a:rPr>
              <a:t>Columns</a:t>
            </a:r>
          </a:p>
        </p:txBody>
      </p:sp>
      <p:sp>
        <p:nvSpPr>
          <p:cNvPr id="26" name="Rectangle: Rounded Corners 23">
            <a:extLst>
              <a:ext uri="{FF2B5EF4-FFF2-40B4-BE49-F238E27FC236}">
                <a16:creationId xmlns:a16="http://schemas.microsoft.com/office/drawing/2014/main" id="{9A03C7FE-2818-479A-8820-A4BE4AE0F1DF}"/>
              </a:ext>
            </a:extLst>
          </p:cNvPr>
          <p:cNvSpPr/>
          <p:nvPr/>
        </p:nvSpPr>
        <p:spPr>
          <a:xfrm>
            <a:off x="3579813" y="4100895"/>
            <a:ext cx="2743200" cy="547305"/>
          </a:xfrm>
          <a:prstGeom prst="round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Placeholder 3">
            <a:extLst>
              <a:ext uri="{FF2B5EF4-FFF2-40B4-BE49-F238E27FC236}">
                <a16:creationId xmlns:a16="http://schemas.microsoft.com/office/drawing/2014/main" id="{ABC17DA3-1175-468D-B195-9236E43D0C40}"/>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6</a:t>
            </a:fld>
            <a:endParaRPr lang="en-US" dirty="0"/>
          </a:p>
        </p:txBody>
      </p:sp>
    </p:spTree>
    <p:extLst>
      <p:ext uri="{BB962C8B-B14F-4D97-AF65-F5344CB8AC3E}">
        <p14:creationId xmlns:p14="http://schemas.microsoft.com/office/powerpoint/2010/main" val="909368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ов контейнер 4">
            <a:extLst>
              <a:ext uri="{FF2B5EF4-FFF2-40B4-BE49-F238E27FC236}">
                <a16:creationId xmlns:a16="http://schemas.microsoft.com/office/drawing/2014/main" id="{951F096B-5252-4ABD-B084-C938A4D7FD85}"/>
              </a:ext>
            </a:extLst>
          </p:cNvPr>
          <p:cNvSpPr>
            <a:spLocks noGrp="1"/>
          </p:cNvSpPr>
          <p:nvPr>
            <p:ph type="body" sz="quarter" idx="10"/>
          </p:nvPr>
        </p:nvSpPr>
        <p:spPr/>
        <p:txBody>
          <a:bodyPr/>
          <a:lstStyle/>
          <a:p>
            <a:pPr>
              <a:lnSpc>
                <a:spcPct val="100000"/>
              </a:lnSpc>
            </a:pPr>
            <a:r>
              <a:rPr lang="en-US" sz="3300" dirty="0"/>
              <a:t>Write a query which prints the total </a:t>
            </a:r>
            <a:r>
              <a:rPr lang="en-US" sz="3300" b="1" dirty="0">
                <a:solidFill>
                  <a:srgbClr val="FFA000"/>
                </a:solidFill>
              </a:rPr>
              <a:t>sum</a:t>
            </a:r>
            <a:r>
              <a:rPr lang="en-US" sz="3300" dirty="0"/>
              <a:t> of salaries for each         </a:t>
            </a:r>
            <a:r>
              <a:rPr lang="en-US" sz="3300" b="1" dirty="0">
                <a:solidFill>
                  <a:srgbClr val="FFA000"/>
                </a:solidFill>
              </a:rPr>
              <a:t>department</a:t>
            </a:r>
            <a:r>
              <a:rPr lang="en-US" sz="3300" dirty="0">
                <a:solidFill>
                  <a:srgbClr val="F3CD60"/>
                </a:solidFill>
              </a:rPr>
              <a:t> </a:t>
            </a:r>
            <a:r>
              <a:rPr lang="en-US" sz="3300" dirty="0"/>
              <a:t>in the soft_uni database</a:t>
            </a:r>
          </a:p>
          <a:p>
            <a:pPr lvl="1">
              <a:lnSpc>
                <a:spcPct val="100000"/>
              </a:lnSpc>
            </a:pPr>
            <a:r>
              <a:rPr lang="en-US" sz="3100" dirty="0"/>
              <a:t>Order them by </a:t>
            </a:r>
            <a:r>
              <a:rPr lang="en-US" sz="3100" noProof="1"/>
              <a:t>DepartmentID (ascending)</a:t>
            </a:r>
          </a:p>
          <a:p>
            <a:endParaRPr lang="bg-BG" dirty="0"/>
          </a:p>
        </p:txBody>
      </p:sp>
      <p:sp>
        <p:nvSpPr>
          <p:cNvPr id="2" name="Title 1"/>
          <p:cNvSpPr>
            <a:spLocks noGrp="1"/>
          </p:cNvSpPr>
          <p:nvPr>
            <p:ph type="title"/>
          </p:nvPr>
        </p:nvSpPr>
        <p:spPr/>
        <p:txBody>
          <a:bodyPr/>
          <a:lstStyle/>
          <a:p>
            <a:r>
              <a:rPr lang="en-US" dirty="0"/>
              <a:t>Problem: Departments Total Salaries</a:t>
            </a:r>
          </a:p>
        </p:txBody>
      </p:sp>
      <p:sp>
        <p:nvSpPr>
          <p:cNvPr id="12" name="Rectangle 13">
            <a:extLst>
              <a:ext uri="{FF2B5EF4-FFF2-40B4-BE49-F238E27FC236}">
                <a16:creationId xmlns:a16="http://schemas.microsoft.com/office/drawing/2014/main" id="{AD78571C-B547-4EC6-98B4-FCCCC1A99CC4}"/>
              </a:ext>
            </a:extLst>
          </p:cNvPr>
          <p:cNvSpPr/>
          <p:nvPr/>
        </p:nvSpPr>
        <p:spPr>
          <a:xfrm>
            <a:off x="455612" y="5670952"/>
            <a:ext cx="5592002" cy="4184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3" name="Rectangle 12">
            <a:extLst>
              <a:ext uri="{FF2B5EF4-FFF2-40B4-BE49-F238E27FC236}">
                <a16:creationId xmlns:a16="http://schemas.microsoft.com/office/drawing/2014/main" id="{7953EBB4-E95F-412C-8EA7-439716032809}"/>
              </a:ext>
            </a:extLst>
          </p:cNvPr>
          <p:cNvSpPr/>
          <p:nvPr/>
        </p:nvSpPr>
        <p:spPr>
          <a:xfrm>
            <a:off x="455612" y="4432759"/>
            <a:ext cx="5592002" cy="1247427"/>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ectangle 1">
            <a:extLst>
              <a:ext uri="{FF2B5EF4-FFF2-40B4-BE49-F238E27FC236}">
                <a16:creationId xmlns:a16="http://schemas.microsoft.com/office/drawing/2014/main" id="{4AE4F3A1-642B-4702-B44E-F563090A9025}"/>
              </a:ext>
            </a:extLst>
          </p:cNvPr>
          <p:cNvSpPr/>
          <p:nvPr/>
        </p:nvSpPr>
        <p:spPr>
          <a:xfrm>
            <a:off x="455612" y="3622787"/>
            <a:ext cx="5592002" cy="80997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a:extLst>
              <a:ext uri="{FF2B5EF4-FFF2-40B4-BE49-F238E27FC236}">
                <a16:creationId xmlns:a16="http://schemas.microsoft.com/office/drawing/2014/main" id="{E6DFC690-EF67-4134-93CC-293FE9D2CCED}"/>
              </a:ext>
            </a:extLst>
          </p:cNvPr>
          <p:cNvSpPr/>
          <p:nvPr/>
        </p:nvSpPr>
        <p:spPr>
          <a:xfrm rot="1884745">
            <a:off x="6506280" y="3979192"/>
            <a:ext cx="717577" cy="242987"/>
          </a:xfrm>
          <a:prstGeom prst="rightArrow">
            <a:avLst/>
          </a:prstGeom>
          <a:solidFill>
            <a:srgbClr val="00D66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ight Arrow 17">
            <a:extLst>
              <a:ext uri="{FF2B5EF4-FFF2-40B4-BE49-F238E27FC236}">
                <a16:creationId xmlns:a16="http://schemas.microsoft.com/office/drawing/2014/main" id="{E53D30D5-47E8-4676-9FA9-54F828475B13}"/>
              </a:ext>
            </a:extLst>
          </p:cNvPr>
          <p:cNvSpPr/>
          <p:nvPr/>
        </p:nvSpPr>
        <p:spPr>
          <a:xfrm>
            <a:off x="6398024" y="4648795"/>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8">
            <a:extLst>
              <a:ext uri="{FF2B5EF4-FFF2-40B4-BE49-F238E27FC236}">
                <a16:creationId xmlns:a16="http://schemas.microsoft.com/office/drawing/2014/main" id="{178D1EC8-1188-4F93-BDB8-257E6BCBA0F6}"/>
              </a:ext>
            </a:extLst>
          </p:cNvPr>
          <p:cNvSpPr/>
          <p:nvPr/>
        </p:nvSpPr>
        <p:spPr>
          <a:xfrm rot="20157540">
            <a:off x="6481143" y="5491739"/>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1">
            <a:extLst>
              <a:ext uri="{FF2B5EF4-FFF2-40B4-BE49-F238E27FC236}">
                <a16:creationId xmlns:a16="http://schemas.microsoft.com/office/drawing/2014/main" id="{C4F35EF3-3506-4D1F-9951-6845512F7CD8}"/>
              </a:ext>
            </a:extLst>
          </p:cNvPr>
          <p:cNvSpPr/>
          <p:nvPr/>
        </p:nvSpPr>
        <p:spPr>
          <a:xfrm>
            <a:off x="7470185" y="4330249"/>
            <a:ext cx="3542716" cy="37572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12">
            <a:extLst>
              <a:ext uri="{FF2B5EF4-FFF2-40B4-BE49-F238E27FC236}">
                <a16:creationId xmlns:a16="http://schemas.microsoft.com/office/drawing/2014/main" id="{D8D4DC7F-F693-4A28-BD20-E16F5D125897}"/>
              </a:ext>
            </a:extLst>
          </p:cNvPr>
          <p:cNvSpPr/>
          <p:nvPr/>
        </p:nvSpPr>
        <p:spPr>
          <a:xfrm>
            <a:off x="7466011" y="4701723"/>
            <a:ext cx="3551131" cy="377414"/>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2" name="Rectangle 13">
            <a:extLst>
              <a:ext uri="{FF2B5EF4-FFF2-40B4-BE49-F238E27FC236}">
                <a16:creationId xmlns:a16="http://schemas.microsoft.com/office/drawing/2014/main" id="{A87D0A5C-A309-4497-8D4C-659C0BEC0AD5}"/>
              </a:ext>
            </a:extLst>
          </p:cNvPr>
          <p:cNvSpPr/>
          <p:nvPr/>
        </p:nvSpPr>
        <p:spPr>
          <a:xfrm>
            <a:off x="7469695" y="5073197"/>
            <a:ext cx="3543206" cy="36933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aphicFrame>
        <p:nvGraphicFramePr>
          <p:cNvPr id="24" name="Group 49">
            <a:extLst>
              <a:ext uri="{FF2B5EF4-FFF2-40B4-BE49-F238E27FC236}">
                <a16:creationId xmlns:a16="http://schemas.microsoft.com/office/drawing/2014/main" id="{8939FE86-A823-45B5-B09B-4974B9D6399C}"/>
              </a:ext>
            </a:extLst>
          </p:cNvPr>
          <p:cNvGraphicFramePr>
            <a:graphicFrameLocks/>
          </p:cNvGraphicFramePr>
          <p:nvPr>
            <p:extLst>
              <p:ext uri="{D42A27DB-BD31-4B8C-83A1-F6EECF244321}">
                <p14:modId xmlns:p14="http://schemas.microsoft.com/office/powerpoint/2010/main" val="1359210146"/>
              </p:ext>
            </p:extLst>
          </p:nvPr>
        </p:nvGraphicFramePr>
        <p:xfrm>
          <a:off x="455612" y="3171447"/>
          <a:ext cx="5592002" cy="2906160"/>
        </p:xfrm>
        <a:graphic>
          <a:graphicData uri="http://schemas.openxmlformats.org/drawingml/2006/table">
            <a:tbl>
              <a:tblPr/>
              <a:tblGrid>
                <a:gridCol w="1453920">
                  <a:extLst>
                    <a:ext uri="{9D8B030D-6E8A-4147-A177-3AD203B41FA5}">
                      <a16:colId xmlns:a16="http://schemas.microsoft.com/office/drawing/2014/main" val="20000"/>
                    </a:ext>
                  </a:extLst>
                </a:gridCol>
                <a:gridCol w="3019681">
                  <a:extLst>
                    <a:ext uri="{9D8B030D-6E8A-4147-A177-3AD203B41FA5}">
                      <a16:colId xmlns:a16="http://schemas.microsoft.com/office/drawing/2014/main" val="20001"/>
                    </a:ext>
                  </a:extLst>
                </a:gridCol>
                <a:gridCol w="1118401">
                  <a:extLst>
                    <a:ext uri="{9D8B030D-6E8A-4147-A177-3AD203B41FA5}">
                      <a16:colId xmlns:a16="http://schemas.microsoft.com/office/drawing/2014/main" val="3282637692"/>
                    </a:ext>
                  </a:extLst>
                </a:gridCol>
              </a:tblGrid>
              <a:tr h="4612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employee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department_name</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Adam</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John</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Database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Jane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George</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Lila</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Application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485">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Fred </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Software Support</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49">
            <a:extLst>
              <a:ext uri="{FF2B5EF4-FFF2-40B4-BE49-F238E27FC236}">
                <a16:creationId xmlns:a16="http://schemas.microsoft.com/office/drawing/2014/main" id="{4BC91071-0AAB-4EFA-8133-BBD1BB450A1D}"/>
              </a:ext>
            </a:extLst>
          </p:cNvPr>
          <p:cNvGraphicFramePr>
            <a:graphicFrameLocks/>
          </p:cNvGraphicFramePr>
          <p:nvPr>
            <p:extLst>
              <p:ext uri="{D42A27DB-BD31-4B8C-83A1-F6EECF244321}">
                <p14:modId xmlns:p14="http://schemas.microsoft.com/office/powerpoint/2010/main" val="2652321599"/>
              </p:ext>
            </p:extLst>
          </p:nvPr>
        </p:nvGraphicFramePr>
        <p:xfrm>
          <a:off x="7465453" y="3932694"/>
          <a:ext cx="3547447" cy="1509837"/>
        </p:xfrm>
        <a:graphic>
          <a:graphicData uri="http://schemas.openxmlformats.org/drawingml/2006/table">
            <a:tbl>
              <a:tblPr/>
              <a:tblGrid>
                <a:gridCol w="1944069">
                  <a:extLst>
                    <a:ext uri="{9D8B030D-6E8A-4147-A177-3AD203B41FA5}">
                      <a16:colId xmlns:a16="http://schemas.microsoft.com/office/drawing/2014/main" val="20000"/>
                    </a:ext>
                  </a:extLst>
                </a:gridCol>
                <a:gridCol w="1603378">
                  <a:extLst>
                    <a:ext uri="{9D8B030D-6E8A-4147-A177-3AD203B41FA5}">
                      <a16:colId xmlns:a16="http://schemas.microsoft.com/office/drawing/2014/main" val="20001"/>
                    </a:ext>
                  </a:extLst>
                </a:gridCol>
              </a:tblGrid>
              <a:tr h="41361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department_id</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total_salary</a:t>
                      </a:r>
                      <a:endParaRPr kumimoji="1" lang="bg-BG" sz="20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20,000</a:t>
                      </a:r>
                      <a:endParaRPr kumimoji="1" lang="bg-BG" sz="1800" b="1" i="0" u="none" strike="noStrike" cap="none" normalizeH="0" baseline="0" noProof="1">
                        <a:ln>
                          <a:noFill/>
                        </a:ln>
                        <a:solidFill>
                          <a:schemeClr val="tx1"/>
                        </a:solidFill>
                        <a:effectLst/>
                        <a:latin typeface="+mn-lt"/>
                      </a:endParaRP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2</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30,000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40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3</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15,000</a:t>
                      </a:r>
                    </a:p>
                  </a:txBody>
                  <a:tcPr marL="157466" marR="1574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 name="Slide Number Placeholder 3">
            <a:extLst>
              <a:ext uri="{FF2B5EF4-FFF2-40B4-BE49-F238E27FC236}">
                <a16:creationId xmlns:a16="http://schemas.microsoft.com/office/drawing/2014/main" id="{AE9E2F57-9118-41F9-BC7F-62439B4C7390}"/>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2494985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Departments Total Salaries</a:t>
            </a:r>
          </a:p>
        </p:txBody>
      </p:sp>
      <p:sp>
        <p:nvSpPr>
          <p:cNvPr id="12" name="Rectangle 9">
            <a:extLst>
              <a:ext uri="{FF2B5EF4-FFF2-40B4-BE49-F238E27FC236}">
                <a16:creationId xmlns:a16="http://schemas.microsoft.com/office/drawing/2014/main" id="{266A8122-2EC9-47A4-8F17-038E001F4FBB}"/>
              </a:ext>
            </a:extLst>
          </p:cNvPr>
          <p:cNvSpPr>
            <a:spLocks noChangeArrowheads="1"/>
          </p:cNvSpPr>
          <p:nvPr/>
        </p:nvSpPr>
        <p:spPr bwMode="auto">
          <a:xfrm>
            <a:off x="760412" y="2362200"/>
            <a:ext cx="10556816" cy="2680322"/>
          </a:xfrm>
          <a:prstGeom prst="rect">
            <a:avLst/>
          </a:prstGeom>
          <a:solidFill>
            <a:srgbClr val="ADB4C3">
              <a:alpha val="14902"/>
            </a:srgbClr>
          </a:solidFill>
          <a:ln w="12700">
            <a:solidFill>
              <a:srgbClr val="A3ABBC"/>
            </a:solidFill>
          </a:ln>
        </p:spPr>
        <p:txBody>
          <a:bodyPr vert="horz" wrap="square" lIns="144000" tIns="108000" rIns="144000" bIns="108000" rtlCol="0">
            <a:spAutoFit/>
          </a:bodyPr>
          <a:lstStyle/>
          <a:p>
            <a:r>
              <a:rPr lang="en-US" sz="3200" b="1" dirty="0">
                <a:solidFill>
                  <a:schemeClr val="tx2"/>
                </a:solidFill>
                <a:latin typeface="Consolas" panose="020B0609020204030204" pitchFamily="49" charset="0"/>
              </a:rPr>
              <a:t>SELECT</a:t>
            </a:r>
            <a:r>
              <a:rPr lang="en-US" sz="3200" dirty="0">
                <a:solidFill>
                  <a:schemeClr val="tx2"/>
                </a:solidFill>
                <a:latin typeface="Consolas" panose="020B0609020204030204" pitchFamily="49" charset="0"/>
              </a:rPr>
              <a:t> </a:t>
            </a:r>
            <a:r>
              <a:rPr lang="en-US" sz="3200" noProof="1">
                <a:solidFill>
                  <a:schemeClr val="tx2"/>
                </a:solidFill>
                <a:latin typeface="Consolas" panose="020B0609020204030204" pitchFamily="49" charset="0"/>
              </a:rPr>
              <a:t>e.`department_id`</a:t>
            </a:r>
            <a:r>
              <a:rPr lang="en-US" sz="3200" dirty="0">
                <a:solidFill>
                  <a:schemeClr val="tx2"/>
                </a:solidFill>
                <a:latin typeface="Consolas" panose="020B0609020204030204" pitchFamily="49" charset="0"/>
              </a:rPr>
              <a:t>, </a:t>
            </a:r>
          </a:p>
          <a:p>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SUM</a:t>
            </a:r>
            <a:r>
              <a:rPr lang="en-US" sz="3200" dirty="0">
                <a:solidFill>
                  <a:schemeClr val="tx2"/>
                </a:solidFill>
                <a:latin typeface="Consolas" panose="020B0609020204030204" pitchFamily="49" charset="0"/>
              </a:rPr>
              <a:t>(</a:t>
            </a:r>
            <a:r>
              <a:rPr lang="en-US" sz="3200" noProof="1">
                <a:solidFill>
                  <a:schemeClr val="tx2"/>
                </a:solidFill>
                <a:latin typeface="Consolas" panose="020B0609020204030204" pitchFamily="49" charset="0"/>
              </a:rPr>
              <a:t>e.`salary`</a:t>
            </a:r>
            <a:r>
              <a:rPr lang="en-US" sz="3200" dirty="0">
                <a:solidFill>
                  <a:schemeClr val="tx2"/>
                </a:solidFill>
                <a:latin typeface="Consolas" panose="020B0609020204030204" pitchFamily="49" charset="0"/>
              </a:rPr>
              <a:t>) </a:t>
            </a:r>
            <a:r>
              <a:rPr lang="en-US" sz="3200" b="1" dirty="0">
                <a:solidFill>
                  <a:schemeClr val="tx2"/>
                </a:solidFill>
                <a:latin typeface="Consolas" panose="020B0609020204030204" pitchFamily="49" charset="0"/>
              </a:rPr>
              <a:t>AS</a:t>
            </a:r>
            <a:r>
              <a:rPr lang="en-US" sz="3200" dirty="0">
                <a:solidFill>
                  <a:schemeClr val="tx2"/>
                </a:solidFill>
                <a:latin typeface="Consolas" panose="020B0609020204030204" pitchFamily="49" charset="0"/>
              </a:rPr>
              <a:t> 'Total Salary'</a:t>
            </a:r>
          </a:p>
          <a:p>
            <a:r>
              <a:rPr lang="en-GB" sz="3200" b="1" dirty="0">
                <a:solidFill>
                  <a:schemeClr val="tx2"/>
                </a:solidFill>
                <a:latin typeface="Consolas" panose="020B0609020204030204" pitchFamily="49" charset="0"/>
              </a:rPr>
              <a:t>FROM</a:t>
            </a:r>
            <a:r>
              <a:rPr lang="en-GB" sz="3200" dirty="0">
                <a:solidFill>
                  <a:schemeClr val="tx2"/>
                </a:solidFill>
                <a:latin typeface="Consolas" panose="020B0609020204030204" pitchFamily="49" charset="0"/>
              </a:rPr>
              <a:t> `employees` </a:t>
            </a:r>
            <a:r>
              <a:rPr lang="en-GB" sz="3200" b="1" dirty="0">
                <a:solidFill>
                  <a:schemeClr val="tx2"/>
                </a:solidFill>
                <a:latin typeface="Consolas" panose="020B0609020204030204" pitchFamily="49" charset="0"/>
              </a:rPr>
              <a:t>AS</a:t>
            </a:r>
            <a:r>
              <a:rPr lang="en-GB" sz="3200" dirty="0">
                <a:solidFill>
                  <a:schemeClr val="tx2"/>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tx2"/>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tx2"/>
                </a:solidFill>
                <a:latin typeface="Consolas" panose="020B0609020204030204" pitchFamily="49" charset="0"/>
              </a:rPr>
              <a:t>e.`department_id`;</a:t>
            </a:r>
          </a:p>
        </p:txBody>
      </p:sp>
      <p:sp>
        <p:nvSpPr>
          <p:cNvPr id="13" name="AutoShape 7">
            <a:extLst>
              <a:ext uri="{FF2B5EF4-FFF2-40B4-BE49-F238E27FC236}">
                <a16:creationId xmlns:a16="http://schemas.microsoft.com/office/drawing/2014/main" id="{7998659E-9E2D-4A8D-940B-EE6D4C0348BF}"/>
              </a:ext>
            </a:extLst>
          </p:cNvPr>
          <p:cNvSpPr>
            <a:spLocks noChangeArrowheads="1"/>
          </p:cNvSpPr>
          <p:nvPr/>
        </p:nvSpPr>
        <p:spPr bwMode="auto">
          <a:xfrm>
            <a:off x="3941055" y="1203494"/>
            <a:ext cx="2229557" cy="953805"/>
          </a:xfrm>
          <a:prstGeom prst="wedgeRoundRectCallout">
            <a:avLst>
              <a:gd name="adj1" fmla="val -41727"/>
              <a:gd name="adj2" fmla="val 7849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4" name="AutoShape 7">
            <a:extLst>
              <a:ext uri="{FF2B5EF4-FFF2-40B4-BE49-F238E27FC236}">
                <a16:creationId xmlns:a16="http://schemas.microsoft.com/office/drawing/2014/main" id="{3CA23FE9-EB59-4049-A4E8-969C35494DC5}"/>
              </a:ext>
            </a:extLst>
          </p:cNvPr>
          <p:cNvSpPr>
            <a:spLocks noChangeArrowheads="1"/>
          </p:cNvSpPr>
          <p:nvPr/>
        </p:nvSpPr>
        <p:spPr bwMode="auto">
          <a:xfrm>
            <a:off x="7464369" y="4181938"/>
            <a:ext cx="2229557" cy="782408"/>
          </a:xfrm>
          <a:prstGeom prst="wedgeRoundRectCallout">
            <a:avLst>
              <a:gd name="adj1" fmla="val -75720"/>
              <a:gd name="adj2" fmla="val -2008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6" name="AutoShape 7">
            <a:extLst>
              <a:ext uri="{FF2B5EF4-FFF2-40B4-BE49-F238E27FC236}">
                <a16:creationId xmlns:a16="http://schemas.microsoft.com/office/drawing/2014/main" id="{AC4F3C53-044B-46F1-A6A6-C9562D34597D}"/>
              </a:ext>
            </a:extLst>
          </p:cNvPr>
          <p:cNvSpPr>
            <a:spLocks noChangeArrowheads="1"/>
          </p:cNvSpPr>
          <p:nvPr/>
        </p:nvSpPr>
        <p:spPr bwMode="auto">
          <a:xfrm>
            <a:off x="7542212" y="2142110"/>
            <a:ext cx="2971800" cy="558485"/>
          </a:xfrm>
          <a:prstGeom prst="wedgeRoundRectCallout">
            <a:avLst>
              <a:gd name="adj1" fmla="val -36683"/>
              <a:gd name="adj2" fmla="val 8233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7" name="Rectangle: Rounded Corners 23">
            <a:extLst>
              <a:ext uri="{FF2B5EF4-FFF2-40B4-BE49-F238E27FC236}">
                <a16:creationId xmlns:a16="http://schemas.microsoft.com/office/drawing/2014/main" id="{DE5AAA71-F55F-4148-A51D-A17644F371BA}"/>
              </a:ext>
            </a:extLst>
          </p:cNvPr>
          <p:cNvSpPr/>
          <p:nvPr/>
        </p:nvSpPr>
        <p:spPr>
          <a:xfrm>
            <a:off x="3102690" y="2514601"/>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ectangle: Rounded Corners 23">
            <a:extLst>
              <a:ext uri="{FF2B5EF4-FFF2-40B4-BE49-F238E27FC236}">
                <a16:creationId xmlns:a16="http://schemas.microsoft.com/office/drawing/2014/main" id="{F493BCA9-3E76-498B-9856-9ABCF061EF30}"/>
              </a:ext>
            </a:extLst>
          </p:cNvPr>
          <p:cNvSpPr/>
          <p:nvPr/>
        </p:nvSpPr>
        <p:spPr>
          <a:xfrm>
            <a:off x="5627251" y="2987873"/>
            <a:ext cx="3144122" cy="457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Rounded Corners 23">
            <a:extLst>
              <a:ext uri="{FF2B5EF4-FFF2-40B4-BE49-F238E27FC236}">
                <a16:creationId xmlns:a16="http://schemas.microsoft.com/office/drawing/2014/main" id="{902974E4-DE85-44A7-ABB2-6112FB037718}"/>
              </a:ext>
            </a:extLst>
          </p:cNvPr>
          <p:cNvSpPr/>
          <p:nvPr/>
        </p:nvSpPr>
        <p:spPr>
          <a:xfrm>
            <a:off x="5310087" y="3525997"/>
            <a:ext cx="392563" cy="418926"/>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ectangle: Rounded Corners 23">
            <a:extLst>
              <a:ext uri="{FF2B5EF4-FFF2-40B4-BE49-F238E27FC236}">
                <a16:creationId xmlns:a16="http://schemas.microsoft.com/office/drawing/2014/main" id="{7A1CED74-9BE1-4D1A-A795-D19B8E798F10}"/>
              </a:ext>
            </a:extLst>
          </p:cNvPr>
          <p:cNvSpPr/>
          <p:nvPr/>
        </p:nvSpPr>
        <p:spPr>
          <a:xfrm>
            <a:off x="3351212" y="3962400"/>
            <a:ext cx="3352800" cy="931148"/>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AutoShape 7">
            <a:extLst>
              <a:ext uri="{FF2B5EF4-FFF2-40B4-BE49-F238E27FC236}">
                <a16:creationId xmlns:a16="http://schemas.microsoft.com/office/drawing/2014/main" id="{A1FBBE73-7513-4EEB-8B38-29F6BC30805A}"/>
              </a:ext>
            </a:extLst>
          </p:cNvPr>
          <p:cNvSpPr>
            <a:spLocks noChangeArrowheads="1"/>
          </p:cNvSpPr>
          <p:nvPr/>
        </p:nvSpPr>
        <p:spPr bwMode="auto">
          <a:xfrm>
            <a:off x="6170612" y="3445073"/>
            <a:ext cx="2057400" cy="520807"/>
          </a:xfrm>
          <a:prstGeom prst="wedgeRoundRectCallout">
            <a:avLst>
              <a:gd name="adj1" fmla="val -63156"/>
              <a:gd name="adj2" fmla="val 169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22" name="Slide Number Placeholder 3">
            <a:extLst>
              <a:ext uri="{FF2B5EF4-FFF2-40B4-BE49-F238E27FC236}">
                <a16:creationId xmlns:a16="http://schemas.microsoft.com/office/drawing/2014/main" id="{1645E4AB-5A89-4479-9599-DEAD029001D6}"/>
              </a:ext>
            </a:extLst>
          </p:cNvPr>
          <p:cNvSpPr txBox="1">
            <a:spLocks/>
          </p:cNvSpPr>
          <p:nvPr/>
        </p:nvSpPr>
        <p:spPr>
          <a:xfrm>
            <a:off x="11504612" y="6400800"/>
            <a:ext cx="428625" cy="30797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8</a:t>
            </a:fld>
            <a:endParaRPr lang="en-US" dirty="0"/>
          </a:p>
        </p:txBody>
      </p:sp>
    </p:spTree>
    <p:extLst>
      <p:ext uri="{BB962C8B-B14F-4D97-AF65-F5344CB8AC3E}">
        <p14:creationId xmlns:p14="http://schemas.microsoft.com/office/powerpoint/2010/main" val="17998178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8"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Aggregate Functions</a:t>
            </a:r>
            <a:endParaRPr lang="en-US" dirty="0">
              <a:solidFill>
                <a:srgbClr val="F0A22E"/>
              </a:solidFill>
            </a:endParaRPr>
          </a:p>
        </p:txBody>
      </p:sp>
      <p:sp>
        <p:nvSpPr>
          <p:cNvPr id="3" name="Text Placeholder 2"/>
          <p:cNvSpPr>
            <a:spLocks noGrp="1"/>
          </p:cNvSpPr>
          <p:nvPr>
            <p:ph type="body" sz="quarter" idx="11"/>
          </p:nvPr>
        </p:nvSpPr>
        <p:spPr/>
        <p:txBody>
          <a:bodyPr/>
          <a:lstStyle/>
          <a:p>
            <a:r>
              <a:rPr lang="en-US" sz="3600" dirty="0">
                <a:solidFill>
                  <a:srgbClr val="234465"/>
                </a:solidFill>
              </a:rPr>
              <a:t>COUNT, SUM, MAX, MIN, AVG…</a:t>
            </a:r>
          </a:p>
        </p:txBody>
      </p:sp>
      <p:pic>
        <p:nvPicPr>
          <p:cNvPr id="8" name="Picture 2" descr="Image result for database">
            <a:extLst>
              <a:ext uri="{FF2B5EF4-FFF2-40B4-BE49-F238E27FC236}">
                <a16:creationId xmlns:a16="http://schemas.microsoft.com/office/drawing/2014/main" id="{AA80C409-C80E-4301-A656-CF471C9BF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290" y="1247938"/>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file">
            <a:extLst>
              <a:ext uri="{FF2B5EF4-FFF2-40B4-BE49-F238E27FC236}">
                <a16:creationId xmlns:a16="http://schemas.microsoft.com/office/drawing/2014/main" id="{718DC29A-D40B-4CBD-9CB7-E50F50CB4E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3773" y="2836587"/>
            <a:ext cx="1184826" cy="1184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610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3_1">
  <a:themeElements>
    <a:clrScheme name="SoftUni Cello">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О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4.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SoftUni-PowerPoint-Template-3-1</Template>
  <TotalTime>6977</TotalTime>
  <Words>1375</Words>
  <Application>Microsoft Office PowerPoint</Application>
  <PresentationFormat>Custom</PresentationFormat>
  <Paragraphs>459</Paragraphs>
  <Slides>30</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맑은 고딕</vt:lpstr>
      <vt:lpstr>Arial</vt:lpstr>
      <vt:lpstr>Calibri</vt:lpstr>
      <vt:lpstr>Consolas</vt:lpstr>
      <vt:lpstr>Wingdings</vt:lpstr>
      <vt:lpstr>Wingdings 2</vt:lpstr>
      <vt:lpstr>SoftUni3_1</vt:lpstr>
      <vt:lpstr>1_SoftUni3_1</vt:lpstr>
      <vt:lpstr>Data Aggregation</vt:lpstr>
      <vt:lpstr>Table of Content</vt:lpstr>
      <vt:lpstr>Questions</vt:lpstr>
      <vt:lpstr>PowerPoint Presentation</vt:lpstr>
      <vt:lpstr>Grouping</vt:lpstr>
      <vt:lpstr>GROUP BY</vt:lpstr>
      <vt:lpstr>Problem: Departments Total Salaries</vt:lpstr>
      <vt:lpstr>Solution: Departments Total Salaries</vt:lpstr>
      <vt:lpstr>PowerPoint Presentation</vt:lpstr>
      <vt:lpstr>Aggregate Functions</vt:lpstr>
      <vt:lpstr>COUNT</vt:lpstr>
      <vt:lpstr>COUNT Syntax</vt:lpstr>
      <vt:lpstr>SUM</vt:lpstr>
      <vt:lpstr>SUM Syntax</vt:lpstr>
      <vt:lpstr>MAX</vt:lpstr>
      <vt:lpstr>MAX Syntax</vt:lpstr>
      <vt:lpstr>MIN</vt:lpstr>
      <vt:lpstr>MIN Syntax</vt:lpstr>
      <vt:lpstr>AVG</vt:lpstr>
      <vt:lpstr>Demo: AVG Syntax</vt:lpstr>
      <vt:lpstr>PowerPoint Presentation</vt:lpstr>
      <vt:lpstr>Having Clause</vt:lpstr>
      <vt:lpstr>Having Clause: Example</vt:lpstr>
      <vt:lpstr>HAVING Syntax</vt:lpstr>
      <vt:lpstr>Summary</vt:lpstr>
      <vt:lpstr>PowerPoint Presentation</vt:lpstr>
      <vt:lpstr>SoftUni Diamond Partners</vt:lpstr>
      <vt:lpstr>SoftUni Organizational Partners</vt:lpstr>
      <vt:lpstr>Trainings @ Software University (SoftUni)</vt:lpstr>
      <vt:lpstr>License</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dc:title>
  <dc:subject>DB Basics With MySQL Practical Course @ SoftUni</dc:subject>
  <dc:creator>Software University Foundation</dc:creator>
  <cp:keywords>Databases, SQL, programming, SoftUni, Software University, programming, software development, software engineering, course, database systems</cp:keywords>
  <dc:description>https://softuni.bg/courses/databases-basics-mysql</dc:description>
  <cp:lastModifiedBy>Dimitar Tanasi</cp:lastModifiedBy>
  <cp:revision>362</cp:revision>
  <dcterms:created xsi:type="dcterms:W3CDTF">2014-01-02T17:00:34Z</dcterms:created>
  <dcterms:modified xsi:type="dcterms:W3CDTF">2019-05-15T09:43:05Z</dcterms:modified>
  <cp:category>DB Basics Course @ SoftUni - https://softuni.bg/courses/databases-basics-ms-sql-server</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