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31" r:id="rId2"/>
    <p:sldId id="532" r:id="rId3"/>
    <p:sldId id="533" r:id="rId4"/>
    <p:sldId id="534" r:id="rId5"/>
    <p:sldId id="458" r:id="rId6"/>
    <p:sldId id="459" r:id="rId7"/>
    <p:sldId id="527" r:id="rId8"/>
    <p:sldId id="528" r:id="rId9"/>
    <p:sldId id="481" r:id="rId10"/>
    <p:sldId id="519" r:id="rId11"/>
    <p:sldId id="477" r:id="rId12"/>
    <p:sldId id="480" r:id="rId13"/>
    <p:sldId id="482" r:id="rId14"/>
    <p:sldId id="483" r:id="rId15"/>
    <p:sldId id="485" r:id="rId16"/>
    <p:sldId id="520" r:id="rId17"/>
    <p:sldId id="521" r:id="rId18"/>
    <p:sldId id="529" r:id="rId19"/>
    <p:sldId id="461" r:id="rId20"/>
    <p:sldId id="462" r:id="rId21"/>
    <p:sldId id="463" r:id="rId22"/>
    <p:sldId id="464" r:id="rId23"/>
    <p:sldId id="465" r:id="rId24"/>
    <p:sldId id="467" r:id="rId25"/>
    <p:sldId id="468" r:id="rId26"/>
    <p:sldId id="523" r:id="rId27"/>
    <p:sldId id="524" r:id="rId28"/>
    <p:sldId id="470" r:id="rId29"/>
    <p:sldId id="489" r:id="rId30"/>
    <p:sldId id="490" r:id="rId31"/>
    <p:sldId id="515" r:id="rId32"/>
    <p:sldId id="513" r:id="rId33"/>
    <p:sldId id="495" r:id="rId34"/>
    <p:sldId id="525" r:id="rId35"/>
    <p:sldId id="526" r:id="rId36"/>
    <p:sldId id="530" r:id="rId37"/>
    <p:sldId id="535" r:id="rId38"/>
    <p:sldId id="536" r:id="rId39"/>
    <p:sldId id="573" r:id="rId40"/>
    <p:sldId id="574" r:id="rId41"/>
    <p:sldId id="575" r:id="rId42"/>
    <p:sldId id="576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531"/>
            <p14:sldId id="532"/>
            <p14:sldId id="533"/>
          </p14:sldIdLst>
        </p14:section>
        <p14:section name="Functions" id="{E62E72CC-21EE-4242-933D-F63A61555FC9}">
          <p14:sldIdLst>
            <p14:sldId id="534"/>
            <p14:sldId id="458"/>
            <p14:sldId id="459"/>
            <p14:sldId id="527"/>
            <p14:sldId id="528"/>
          </p14:sldIdLst>
        </p14:section>
        <p14:section name="Stored Procedures" id="{9B223023-437F-44BD-AE05-7AB81D7541EC}">
          <p14:sldIdLst>
            <p14:sldId id="481"/>
            <p14:sldId id="519"/>
            <p14:sldId id="477"/>
            <p14:sldId id="480"/>
            <p14:sldId id="482"/>
            <p14:sldId id="483"/>
            <p14:sldId id="485"/>
            <p14:sldId id="520"/>
            <p14:sldId id="521"/>
            <p14:sldId id="529"/>
          </p14:sldIdLst>
        </p14:section>
        <p14:section name="Transactions" id="{A1949474-4747-4B49-92DB-B9C91D9DA736}">
          <p14:sldIdLst>
            <p14:sldId id="461"/>
            <p14:sldId id="462"/>
            <p14:sldId id="463"/>
            <p14:sldId id="464"/>
            <p14:sldId id="465"/>
            <p14:sldId id="467"/>
            <p14:sldId id="468"/>
            <p14:sldId id="523"/>
            <p14:sldId id="524"/>
            <p14:sldId id="470"/>
          </p14:sldIdLst>
        </p14:section>
        <p14:section name="Triggers" id="{F00667B4-EB87-4C3A-9472-11484BC77BE2}">
          <p14:sldIdLst>
            <p14:sldId id="489"/>
            <p14:sldId id="490"/>
            <p14:sldId id="515"/>
            <p14:sldId id="513"/>
            <p14:sldId id="495"/>
            <p14:sldId id="525"/>
            <p14:sldId id="526"/>
            <p14:sldId id="530"/>
          </p14:sldIdLst>
        </p14:section>
        <p14:section name="Summary" id="{74E48815-88DC-41B3-A7D7-FC3F3F742483}">
          <p14:sldIdLst>
            <p14:sldId id="535"/>
            <p14:sldId id="536"/>
            <p14:sldId id="573"/>
            <p14:sldId id="574"/>
            <p14:sldId id="575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A3ABBC"/>
    <a:srgbClr val="F3BE60"/>
    <a:srgbClr val="F0A230"/>
    <a:srgbClr val="F3CD60"/>
    <a:srgbClr val="FFF0D9"/>
    <a:srgbClr val="3BABFF"/>
    <a:srgbClr val="C6C0AA"/>
    <a:srgbClr val="00B050"/>
    <a:srgbClr val="613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87" d="100"/>
          <a:sy n="87" d="100"/>
        </p:scale>
        <p:origin x="108" y="6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03-Jun-19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03-Jun-19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0D3E7-8228-448E-A71C-FED6D43DF855}" type="slidenum">
              <a:rPr lang="en-US"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800"/>
            </a:lvl1pPr>
            <a:lvl2pPr marL="989965" marR="0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900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900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t>03-Jun-19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631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350397"/>
            <a:ext cx="4648200" cy="290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dirty="0">
                <a:solidFill>
                  <a:srgbClr val="FFA000"/>
                </a:solidFill>
              </a:rPr>
              <a:t>on the database </a:t>
            </a:r>
            <a:r>
              <a:rPr lang="en-US" dirty="0" smtClean="0">
                <a:solidFill>
                  <a:srgbClr val="FFA000"/>
                </a:solidFill>
              </a:rPr>
              <a:t>server</a:t>
            </a:r>
            <a:r>
              <a:rPr lang="en-US" dirty="0" smtClean="0"/>
              <a:t>.</a:t>
            </a: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</a:t>
            </a:r>
            <a:r>
              <a:rPr lang="en-US" dirty="0" smtClean="0"/>
              <a:t>the </a:t>
            </a:r>
            <a:r>
              <a:rPr lang="en-US" dirty="0"/>
              <a:t>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 smtClean="0"/>
              <a:t>accessed </a:t>
            </a:r>
            <a:r>
              <a:rPr lang="en-US" dirty="0"/>
              <a:t>by programs using different </a:t>
            </a:r>
            <a:r>
              <a:rPr lang="en-US" dirty="0" smtClean="0"/>
              <a:t>    platforms </a:t>
            </a:r>
            <a:r>
              <a:rPr lang="en-US" dirty="0"/>
              <a:t>and </a:t>
            </a:r>
            <a:r>
              <a:rPr lang="en-US" dirty="0" smtClean="0"/>
              <a:t>API's.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</a:t>
            </a:r>
            <a:r>
              <a:rPr lang="en-US" alt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PROCEDURE</a:t>
            </a:r>
          </a:p>
          <a:p>
            <a:r>
              <a:rPr lang="en-US" altLang="en-US" dirty="0" smtClean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881324" y="2561827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usp_select_employees_by_seniority() 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*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ROUND((DATEDIFF(NOW(), hire_date) / 365.25)) &lt; 15;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4537" y="3793035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Executing and 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b="1" dirty="0"/>
              <a:t>DROP </a:t>
            </a:r>
            <a:r>
              <a:rPr lang="en-US" altLang="en-US" b="1" dirty="0">
                <a:latin typeface="Consolas" panose="020B0609020204030204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12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605041" y="4191000"/>
            <a:ext cx="859477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2133600"/>
            <a:ext cx="735727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13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589212" y="2158905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usp_procedure_name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(parameter_1_name parameter_type,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parameter_2_name parameter_type,…)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380272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usp_select_employees_by_seniority(min_years_at_work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first_name, last_name, hire_date,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ROUND(DATEDIFF(NOW(),DATE(hire_date)) / 365.25,0) AS 'years'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ROUND(DATEDIFF(NOW(),DATE(hire_date)) / 365.25,0) &gt; min_years_at_work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ORDER BY hire_date;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20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  <a:br>
              <a:rPr lang="en-US" sz="20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usp_select_employees_by_seniority(15</a:t>
            </a:r>
            <a:r>
              <a:rPr lang="en-US" sz="20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1295400"/>
            <a:ext cx="3290755" cy="449080"/>
          </a:xfrm>
          <a:prstGeom prst="wedgeRoundRectCallout">
            <a:avLst>
              <a:gd name="adj1" fmla="val -34969"/>
              <a:gd name="adj2" fmla="val 943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99412" y="2519174"/>
            <a:ext cx="2667000" cy="449080"/>
          </a:xfrm>
          <a:prstGeom prst="wedgeRoundRectCallout">
            <a:avLst>
              <a:gd name="adj1" fmla="val -35910"/>
              <a:gd name="adj2" fmla="val 959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5486400"/>
            <a:ext cx="1666855" cy="449080"/>
          </a:xfrm>
          <a:prstGeom prst="wedgeRoundRectCallout">
            <a:avLst>
              <a:gd name="adj1" fmla="val -37970"/>
              <a:gd name="adj2" fmla="val 9934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531812" y="1117276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usp_add_numbers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(first_number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result INT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first_number +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second_number;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@answer=0;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8612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08612" y="4831688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828212" y="5506079"/>
            <a:ext cx="1526524" cy="753731"/>
          </a:xfrm>
          <a:prstGeom prst="wedgeRoundRectCallout">
            <a:avLst>
              <a:gd name="adj1" fmla="val -19821"/>
              <a:gd name="adj2" fmla="val -9507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r>
              <a:rPr lang="en-US" sz="2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23412" y="3946856"/>
            <a:ext cx="1600200" cy="1174562"/>
            <a:chOff x="9828212" y="2895600"/>
            <a:chExt cx="1600200" cy="117456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828212" y="2895600"/>
              <a:ext cx="16002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 smtClean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@answer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828212" y="3483041"/>
              <a:ext cx="1600200" cy="5871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 smtClean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</a:t>
            </a:r>
            <a:r>
              <a:rPr lang="en-US" dirty="0" smtClean="0"/>
              <a:t>       department </a:t>
            </a:r>
            <a:r>
              <a:rPr lang="en-US" dirty="0"/>
              <a:t>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676400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usp_raise_salaries(department_name varchar(50))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UPDATE employees 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INNER JOIN departments AS 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e.department_id = d.department_id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SET salary = salary * 1.05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d.name = department_name;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9862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 </a:t>
            </a:r>
          </a:p>
          <a:p>
            <a:pPr marL="0" indent="0">
              <a:buNone/>
            </a:pPr>
            <a:r>
              <a:rPr lang="bg-BG" dirty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Group 49"/>
          <p:cNvGraphicFramePr/>
          <p:nvPr/>
        </p:nvGraphicFramePr>
        <p:xfrm>
          <a:off x="1219658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Текстово поле 1"/>
          <p:cNvSpPr txBox="1"/>
          <p:nvPr/>
        </p:nvSpPr>
        <p:spPr>
          <a:xfrm>
            <a:off x="995112" y="3032485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6393243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Текстово поле 9"/>
          <p:cNvSpPr txBox="1"/>
          <p:nvPr/>
        </p:nvSpPr>
        <p:spPr>
          <a:xfrm>
            <a:off x="6314025" y="3032484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19055" y="2174776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usp_raise_salaries('Sales');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a Transaction?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Executing operations as a </a:t>
            </a:r>
            <a:r>
              <a:rPr lang="en-GB" dirty="0" smtClean="0"/>
              <a:t>whole</a:t>
            </a:r>
            <a:endParaRPr lang="en-GB" dirty="0"/>
          </a:p>
        </p:txBody>
      </p:sp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514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User-Defined Functions.</a:t>
            </a:r>
            <a:endParaRPr lang="en-US" dirty="0" smtClean="0"/>
          </a:p>
          <a:p>
            <a:r>
              <a:rPr lang="en-US" dirty="0"/>
              <a:t>Stored Procedures.</a:t>
            </a:r>
            <a:endParaRPr lang="en-US" dirty="0" smtClean="0"/>
          </a:p>
          <a:p>
            <a:r>
              <a:rPr lang="en-GB" dirty="0" smtClean="0"/>
              <a:t>Transactions.</a:t>
            </a:r>
          </a:p>
          <a:p>
            <a:r>
              <a:rPr lang="en-US" dirty="0" smtClean="0"/>
              <a:t>Triggers.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FFA000"/>
                </a:solidFill>
              </a:rPr>
              <a:t>sequence of actions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dirty="0" smtClean="0"/>
              <a:t>       executed </a:t>
            </a:r>
            <a:r>
              <a:rPr lang="en-US" dirty="0"/>
              <a:t>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b="1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b="1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</a:t>
            </a:r>
            <a:r>
              <a:rPr lang="bg-BG" dirty="0" smtClean="0"/>
              <a:t>+</a:t>
            </a:r>
            <a:r>
              <a:rPr lang="en-GB" dirty="0" smtClean="0"/>
              <a:t>   </a:t>
            </a:r>
            <a:r>
              <a:rPr lang="bg-BG" dirty="0" smtClean="0"/>
              <a:t>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</a:rPr>
              <a:t>the whole operation </a:t>
            </a:r>
            <a:r>
              <a:rPr lang="en-US" b="1" dirty="0" smtClean="0">
                <a:solidFill>
                  <a:srgbClr val="FFA000"/>
                </a:solidFill>
              </a:rPr>
              <a:t> is </a:t>
            </a:r>
            <a:r>
              <a:rPr lang="en-US" b="1" dirty="0">
                <a:solidFill>
                  <a:srgbClr val="FFA000"/>
                </a:solidFill>
              </a:rPr>
              <a:t>cancelled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88583" y="4775278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0879" y="2459946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5957" y="3627685"/>
            <a:ext cx="1869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2422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b="1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 smtClean="0"/>
              <a:t>           </a:t>
            </a:r>
            <a:r>
              <a:rPr lang="en-US" b="1" dirty="0" smtClean="0">
                <a:solidFill>
                  <a:srgbClr val="FFA000"/>
                </a:solidFill>
              </a:rPr>
              <a:t>integrity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games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012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7579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6078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69818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7360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4221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9585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2212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4228" y="4618698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80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2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" y="4886874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Transactions?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1" y="2477751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02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14" y="2477751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8301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304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9428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3831" y="247775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29195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1822" y="224281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3838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1231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Problem: </a:t>
            </a:r>
            <a:r>
              <a:rPr lang="en-GB" dirty="0"/>
              <a:t>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</a:t>
            </a:r>
            <a:r>
              <a:rPr lang="en-US" dirty="0" smtClean="0"/>
              <a:t>that </a:t>
            </a:r>
            <a:r>
              <a:rPr lang="en-US" dirty="0"/>
              <a:t>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8" y="3810000"/>
            <a:ext cx="2909596" cy="254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usp_raise_salary_by_id(id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TRANSACTION;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IF((SELECT count(employee_id) FROM employees WHERE employee_id like id)&lt;&gt;1) THEN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UPDATE employees AS e SET salary = salary + salary*0.05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WHERE e.employee_id = id;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END IF;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2181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/>
              <a:t>Implement </a:t>
            </a:r>
            <a:r>
              <a:rPr lang="en-US" smtClean="0"/>
              <a:t>"</a:t>
            </a:r>
            <a:r>
              <a:rPr lang="en-US" smtClean="0">
                <a:solidFill>
                  <a:srgbClr val="FFA000"/>
                </a:solidFill>
              </a:rPr>
              <a:t>ACID</a:t>
            </a:r>
            <a:r>
              <a:rPr lang="en-US" dirty="0"/>
              <a:t>"</a:t>
            </a:r>
            <a:r>
              <a:rPr lang="en-US" smtClean="0"/>
              <a:t> </a:t>
            </a:r>
            <a:r>
              <a:rPr lang="en-US" dirty="0"/>
              <a:t>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8" y="3810000"/>
            <a:ext cx="2909596" cy="254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Maintaining the integrity of the </a:t>
            </a:r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95400"/>
            <a:ext cx="25146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9412" y="1287463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</a:t>
            </a:r>
            <a:r>
              <a:rPr lang="en-US" dirty="0" smtClean="0"/>
              <a:t>the database </a:t>
            </a:r>
            <a:r>
              <a:rPr lang="en-US" dirty="0"/>
              <a:t>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b="1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b="1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b="1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70612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b="1" dirty="0">
                <a:solidFill>
                  <a:srgbClr val="FFA000"/>
                </a:solidFill>
              </a:rPr>
              <a:t>After</a:t>
            </a:r>
          </a:p>
          <a:p>
            <a:pPr marL="357505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5023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5191" y="2389175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8240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2487" y="3884625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6818" y="4584718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0373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7391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4391" y="2195328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3918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5478" y="3701721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2496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3620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356" y="1272223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32</a:t>
            </a:fld>
            <a:endParaRPr lang="en-US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743200"/>
            <a:ext cx="2502582" cy="808023"/>
          </a:xfrm>
          <a:prstGeom prst="roundRect">
            <a:avLst>
              <a:gd name="adj" fmla="val 5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6010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5012" y="5168857"/>
            <a:ext cx="1553418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7009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stCxn id="12" idx="2"/>
            <a:endCxn id="15" idx="0"/>
          </p:cNvCxnSpPr>
          <p:nvPr/>
        </p:nvCxnSpPr>
        <p:spPr>
          <a:xfrm flipH="1">
            <a:off x="4051721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stCxn id="12" idx="2"/>
            <a:endCxn id="14" idx="0"/>
          </p:cNvCxnSpPr>
          <p:nvPr/>
        </p:nvCxnSpPr>
        <p:spPr>
          <a:xfrm>
            <a:off x="5952720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272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0" y="1393371"/>
            <a:ext cx="12114212" cy="54864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</a:t>
            </a:r>
            <a:r>
              <a:rPr lang="en-GB" dirty="0" smtClean="0"/>
              <a:t>the employees </a:t>
            </a:r>
            <a:r>
              <a:rPr lang="en-GB" dirty="0"/>
              <a:t>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6" y="4724400"/>
            <a:ext cx="18288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6212" y="16764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deleted_employees(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employee_id INT PRIMARY KEY AUTO_INCREMENT,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first_name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middle_name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job_title VARCHAR(50),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department_id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salary DOUBLE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 (2)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35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8012" y="1569937"/>
            <a:ext cx="10896600" cy="4985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tr_deleted_employees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DELETE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INSERT INTO deleted_employees     (first_name,last_name,middle_name,job_title,department_id,salary)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VALUES(OLD.first_name,OLD.last_name,OLD.middle_name,OLD.job_title,OLD.department_id,OLD.salary);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97648" y="2667000"/>
            <a:ext cx="6062577" cy="1209675"/>
          </a:xfrm>
          <a:prstGeom prst="wedgeRoundRectCallout">
            <a:avLst>
              <a:gd name="adj1" fmla="val -32390"/>
              <a:gd name="adj2" fmla="val 760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733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</a:t>
            </a:r>
            <a:r>
              <a:rPr lang="en-US" dirty="0" smtClean="0">
                <a:latin typeface="+mj-lt"/>
              </a:rPr>
              <a:t>          employees</a:t>
            </a:r>
            <a:endParaRPr lang="en-US" dirty="0">
              <a:latin typeface="+mj-lt"/>
            </a:endParaRPr>
          </a:p>
          <a:p>
            <a:pPr lvl="1"/>
            <a:r>
              <a:rPr lang="en-US" sz="2800" dirty="0">
                <a:solidFill>
                  <a:srgbClr val="FFA000"/>
                </a:solidFill>
                <a:latin typeface="+mj-lt"/>
              </a:rPr>
              <a:t>DO NOT 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3676" y="3734747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employee_id IN (1);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70012" y="4445037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1474433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 smtClean="0">
                <a:solidFill>
                  <a:srgbClr val="FFA000"/>
                </a:solidFill>
              </a:rPr>
              <a:t>Functions</a:t>
            </a:r>
            <a:r>
              <a:rPr lang="en-GB" sz="2800" dirty="0" smtClean="0">
                <a:solidFill>
                  <a:schemeClr val="bg2"/>
                </a:solidFill>
              </a:rPr>
              <a:t>.</a:t>
            </a:r>
            <a:endParaRPr lang="en-GB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 smtClean="0">
                <a:solidFill>
                  <a:srgbClr val="FFA000"/>
                </a:solidFill>
              </a:rPr>
              <a:t>consistency</a:t>
            </a:r>
            <a:r>
              <a:rPr lang="en-GB" sz="2800" dirty="0" smtClean="0">
                <a:solidFill>
                  <a:schemeClr val="bg2"/>
                </a:solidFill>
              </a:rPr>
              <a:t>.</a:t>
            </a:r>
            <a:endParaRPr lang="en-GB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</a:t>
            </a:r>
            <a:r>
              <a:rPr lang="en-GB" sz="2800" dirty="0" smtClean="0">
                <a:solidFill>
                  <a:srgbClr val="FFA000"/>
                </a:solidFill>
              </a:rPr>
              <a:t>logic</a:t>
            </a:r>
            <a:r>
              <a:rPr lang="en-GB" sz="2800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</a:t>
            </a:r>
            <a:r>
              <a:rPr lang="en-GB" sz="2800" dirty="0" smtClean="0">
                <a:solidFill>
                  <a:schemeClr val="bg2"/>
                </a:solidFill>
              </a:rPr>
              <a:t>tables.</a:t>
            </a:r>
            <a:endParaRPr lang="en-GB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60561"/>
            <a:ext cx="10958928" cy="953235"/>
          </a:xfrm>
        </p:spPr>
        <p:txBody>
          <a:bodyPr/>
          <a:lstStyle/>
          <a:p>
            <a:r>
              <a:rPr lang="en-US" sz="4000" dirty="0">
                <a:solidFill>
                  <a:srgbClr val="234465"/>
                </a:solidFill>
              </a:rPr>
              <a:t>Encapsulating custom logic</a:t>
            </a:r>
          </a:p>
          <a:p>
            <a:endParaRPr lang="en-US" sz="1600" dirty="0"/>
          </a:p>
        </p:txBody>
      </p:sp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19200"/>
            <a:ext cx="2550947" cy="263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 and </a:t>
            </a:r>
            <a:br>
              <a:rPr lang="en-US" sz="3200" dirty="0"/>
            </a:br>
            <a:r>
              <a:rPr lang="en-US" sz="3200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518" y="1211263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b="1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b="1" dirty="0">
                <a:solidFill>
                  <a:srgbClr val="FFA000"/>
                </a:solidFill>
              </a:rPr>
              <a:t>any number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b="1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</a:t>
            </a:r>
            <a:r>
              <a:rPr lang="en-US" dirty="0" smtClean="0"/>
              <a:t> </a:t>
            </a:r>
            <a:r>
              <a:rPr lang="en-US" dirty="0"/>
              <a:t>– return </a:t>
            </a:r>
            <a:r>
              <a:rPr lang="en-US" b="1" dirty="0">
                <a:solidFill>
                  <a:srgbClr val="FFA000"/>
                </a:solidFill>
              </a:rPr>
              <a:t>single value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b="1" dirty="0">
                <a:solidFill>
                  <a:srgbClr val="FFA000"/>
                </a:solidFill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Write a function 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ufn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count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by</a:t>
            </a:r>
            <a:r>
              <a:rPr lang="en-GB" sz="28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_town</a:t>
            </a:r>
            <a:r>
              <a:rPr lang="en-GB" sz="2800" b="1" dirty="0" smtClean="0">
                <a:latin typeface="Consolas" panose="020B0609020204030204" pitchFamily="49" charset="0"/>
              </a:rPr>
              <a:t>(</a:t>
            </a:r>
            <a:r>
              <a:rPr lang="en-GB" sz="2800" b="1" noProof="1" smtClean="0">
                <a:latin typeface="Consolas" panose="020B0609020204030204" pitchFamily="49" charset="0"/>
              </a:rPr>
              <a:t>town</a:t>
            </a:r>
            <a:r>
              <a:rPr lang="en-GB" sz="2800" b="1" dirty="0" smtClean="0">
                <a:latin typeface="Consolas" panose="020B0609020204030204" pitchFamily="49" charset="0"/>
              </a:rPr>
              <a:t>_name)</a:t>
            </a:r>
            <a:r>
              <a:rPr lang="en-GB" sz="2800" b="1" dirty="0" smtClean="0"/>
              <a:t>        </a:t>
            </a:r>
            <a:r>
              <a:rPr lang="en-US" dirty="0" smtClean="0"/>
              <a:t>that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Accepts town name </a:t>
            </a:r>
            <a:r>
              <a:rPr lang="en-US" dirty="0" smtClean="0"/>
              <a:t>as a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Returns the count of employees in the database who live in that town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1600200"/>
            <a:ext cx="10591800" cy="4803339"/>
          </a:xfrm>
        </p:spPr>
        <p:txBody>
          <a:bodyPr/>
          <a:lstStyle/>
          <a:p>
            <a:r>
              <a:rPr lang="en-GB" sz="2000" dirty="0">
                <a:solidFill>
                  <a:srgbClr val="FFA000"/>
                </a:solidFill>
              </a:rPr>
              <a:t>CREATE FUNCTION </a:t>
            </a:r>
            <a:r>
              <a:rPr lang="en-GB" sz="2000" dirty="0" err="1"/>
              <a:t>ufn_count_employees_by_town</a:t>
            </a:r>
            <a:r>
              <a:rPr lang="en-GB" sz="2000" dirty="0"/>
              <a:t>(</a:t>
            </a:r>
            <a:r>
              <a:rPr lang="en-GB" sz="2000" dirty="0" err="1"/>
              <a:t>town_name</a:t>
            </a:r>
            <a:r>
              <a:rPr lang="en-GB" sz="2000" dirty="0"/>
              <a:t> VARCHAR(20))</a:t>
            </a:r>
          </a:p>
          <a:p>
            <a:r>
              <a:rPr lang="en-GB" sz="2000" dirty="0">
                <a:solidFill>
                  <a:srgbClr val="FFA000"/>
                </a:solidFill>
              </a:rPr>
              <a:t>RETURNS DOUBLE 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BEGIN</a:t>
            </a:r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FFA000"/>
                </a:solidFill>
              </a:rPr>
              <a:t>DECLARE</a:t>
            </a:r>
            <a:r>
              <a:rPr lang="en-GB" sz="2000" dirty="0"/>
              <a:t> </a:t>
            </a:r>
            <a:r>
              <a:rPr lang="en-GB" sz="2000" dirty="0" err="1"/>
              <a:t>e_count</a:t>
            </a:r>
            <a:r>
              <a:rPr lang="en-GB" sz="2000" dirty="0"/>
              <a:t> DOUBLE;</a:t>
            </a:r>
          </a:p>
          <a:p>
            <a:r>
              <a:rPr lang="en-GB" sz="2000" dirty="0"/>
              <a:t>	SET </a:t>
            </a:r>
            <a:r>
              <a:rPr lang="en-GB" sz="2000" dirty="0" err="1"/>
              <a:t>e_count</a:t>
            </a:r>
            <a:r>
              <a:rPr lang="en-GB" sz="2000" dirty="0"/>
              <a:t> := (SELECT COUNT(</a:t>
            </a:r>
            <a:r>
              <a:rPr lang="en-GB" sz="2000" dirty="0" err="1"/>
              <a:t>employee_id</a:t>
            </a:r>
            <a:r>
              <a:rPr lang="en-GB" sz="2000" dirty="0"/>
              <a:t>) FROM employees AS e</a:t>
            </a:r>
          </a:p>
          <a:p>
            <a:r>
              <a:rPr lang="en-GB" sz="2000" dirty="0"/>
              <a:t>	INNER JOIN addresses AS a ON a.address_id = </a:t>
            </a:r>
            <a:r>
              <a:rPr lang="en-GB" sz="2000" dirty="0" err="1"/>
              <a:t>e.address_id</a:t>
            </a:r>
            <a:endParaRPr lang="en-GB" sz="2000" dirty="0"/>
          </a:p>
          <a:p>
            <a:r>
              <a:rPr lang="en-GB" sz="2000" dirty="0"/>
              <a:t>	INNER JOIN towns AS t ON </a:t>
            </a:r>
            <a:r>
              <a:rPr lang="en-GB" sz="2000" dirty="0" err="1"/>
              <a:t>t.town_id</a:t>
            </a:r>
            <a:r>
              <a:rPr lang="en-GB" sz="2000" dirty="0"/>
              <a:t> = </a:t>
            </a:r>
            <a:r>
              <a:rPr lang="en-GB" sz="2000" dirty="0" err="1"/>
              <a:t>a.town_id</a:t>
            </a:r>
            <a:endParaRPr lang="en-GB" sz="2000" dirty="0"/>
          </a:p>
          <a:p>
            <a:r>
              <a:rPr lang="en-GB" sz="2000" dirty="0"/>
              <a:t>	WHERE t.name = </a:t>
            </a:r>
            <a:r>
              <a:rPr lang="en-GB" sz="2000" dirty="0" err="1"/>
              <a:t>town_name</a:t>
            </a:r>
            <a:r>
              <a:rPr lang="en-GB" sz="2000" dirty="0"/>
              <a:t>);</a:t>
            </a:r>
          </a:p>
          <a:p>
            <a:r>
              <a:rPr lang="en-GB" sz="2000" dirty="0"/>
              <a:t>	</a:t>
            </a:r>
            <a:r>
              <a:rPr lang="en-GB" sz="2000" dirty="0">
                <a:solidFill>
                  <a:srgbClr val="FFA000"/>
                </a:solidFill>
              </a:rPr>
              <a:t>RETURN</a:t>
            </a:r>
            <a:r>
              <a:rPr lang="en-GB" sz="2000" dirty="0"/>
              <a:t> </a:t>
            </a:r>
            <a:r>
              <a:rPr lang="en-GB" sz="2000" dirty="0" err="1"/>
              <a:t>e_count</a:t>
            </a:r>
            <a:r>
              <a:rPr lang="en-GB" sz="2000" dirty="0"/>
              <a:t>;</a:t>
            </a:r>
          </a:p>
          <a:p>
            <a:r>
              <a:rPr lang="en-GB" sz="2000" dirty="0">
                <a:solidFill>
                  <a:srgbClr val="FFA000"/>
                </a:solidFill>
              </a:rPr>
              <a:t>END</a:t>
            </a:r>
            <a:r>
              <a:rPr lang="en-GB" sz="2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561012" y="2234582"/>
            <a:ext cx="2743200" cy="449080"/>
          </a:xfrm>
          <a:prstGeom prst="wedgeRoundRectCallout">
            <a:avLst>
              <a:gd name="adj1" fmla="val -38867"/>
              <a:gd name="adj2" fmla="val -8753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1812" y="2833961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423" y="1222920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812" y="2874951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/>
          <p:cNvSpPr/>
          <p:nvPr/>
        </p:nvSpPr>
        <p:spPr>
          <a:xfrm>
            <a:off x="9011184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91438" y="2874951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9102466" y="1739798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2812" y="4008189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('Berlin');</a:t>
            </a:r>
          </a:p>
        </p:txBody>
      </p:sp>
      <p:sp>
        <p:nvSpPr>
          <p:cNvPr id="14" name="Стрелка надясно 13"/>
          <p:cNvSpPr/>
          <p:nvPr/>
        </p:nvSpPr>
        <p:spPr>
          <a:xfrm>
            <a:off x="8996533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89461" y="4008189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53823" y="21207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2323" y="5141427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/>
          <p:cNvSpPr/>
          <p:nvPr/>
        </p:nvSpPr>
        <p:spPr>
          <a:xfrm>
            <a:off x="8977794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785800" y="5141427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Sets of queries stored on DB </a:t>
            </a:r>
            <a:r>
              <a:rPr lang="en-GB" dirty="0" smtClean="0"/>
              <a:t>Server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143000"/>
            <a:ext cx="2702901" cy="2702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56</TotalTime>
  <Words>1536</Words>
  <Application>Microsoft Office PowerPoint</Application>
  <PresentationFormat>Custom</PresentationFormat>
  <Paragraphs>402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Malgun Gothic</vt:lpstr>
      <vt:lpstr>Malgun Gothic</vt:lpstr>
      <vt:lpstr>Arial</vt:lpstr>
      <vt:lpstr>Calibri</vt:lpstr>
      <vt:lpstr>Consolas</vt:lpstr>
      <vt:lpstr>Wingdings</vt:lpstr>
      <vt:lpstr>Wingdings 2</vt:lpstr>
      <vt:lpstr>SoftUni3_1</vt:lpstr>
      <vt:lpstr>Database Programmability</vt:lpstr>
      <vt:lpstr>Table of Content</vt:lpstr>
      <vt:lpstr>Questions</vt:lpstr>
      <vt:lpstr>PowerPoint Presentation</vt:lpstr>
      <vt:lpstr>User-Defined Functions</vt:lpstr>
      <vt:lpstr>Problem: Count Employees by Town</vt:lpstr>
      <vt:lpstr>Solution: Count Employees by Town</vt:lpstr>
      <vt:lpstr>Result: Count Employees by Town</vt:lpstr>
      <vt:lpstr>PowerPoint Presentation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PowerPoint Presentation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PowerPoint Presentation</vt:lpstr>
      <vt:lpstr>What Are Triggers?</vt:lpstr>
      <vt:lpstr>MySQL Types of Triggers</vt:lpstr>
      <vt:lpstr>Events</vt:lpstr>
      <vt:lpstr>Problem: Triggered</vt:lpstr>
      <vt:lpstr>Solution: Triggered</vt:lpstr>
      <vt:lpstr>Solution: Triggered (2)</vt:lpstr>
      <vt:lpstr>Result: Triggered 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https://softuni.bg/courses/databases-basics-mysql</dc:description>
  <cp:lastModifiedBy>Dimitar Tanasi</cp:lastModifiedBy>
  <cp:revision>346</cp:revision>
  <dcterms:created xsi:type="dcterms:W3CDTF">2014-01-02T17:00:00Z</dcterms:created>
  <dcterms:modified xsi:type="dcterms:W3CDTF">2019-06-03T08:22:46Z</dcterms:modified>
  <cp:category>DB Basics Course @ SoftUni - https://softuni.bg/courses/databases-basics-ms-sql-server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1033-10.2.0.7636</vt:lpwstr>
  </property>
</Properties>
</file>