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36"/>
  </p:notesMasterIdLst>
  <p:handoutMasterIdLst>
    <p:handoutMasterId r:id="rId37"/>
  </p:handoutMasterIdLst>
  <p:sldIdLst>
    <p:sldId id="576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612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615" r:id="rId24"/>
    <p:sldId id="597" r:id="rId25"/>
    <p:sldId id="598" r:id="rId26"/>
    <p:sldId id="614" r:id="rId27"/>
    <p:sldId id="616" r:id="rId28"/>
    <p:sldId id="613" r:id="rId29"/>
    <p:sldId id="610" r:id="rId30"/>
    <p:sldId id="617" r:id="rId31"/>
    <p:sldId id="618" r:id="rId32"/>
    <p:sldId id="619" r:id="rId33"/>
    <p:sldId id="620" r:id="rId34"/>
    <p:sldId id="6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578"/>
          </p14:sldIdLst>
        </p14:section>
        <p14:section name="Architecture" id="{BC4A3995-4CED-4320-A673-95328C9C809D}">
          <p14:sldIdLst>
            <p14:sldId id="579"/>
            <p14:sldId id="580"/>
            <p14:sldId id="581"/>
            <p14:sldId id="582"/>
            <p14:sldId id="583"/>
            <p14:sldId id="584"/>
            <p14:sldId id="612"/>
            <p14:sldId id="586"/>
            <p14:sldId id="587"/>
            <p14:sldId id="588"/>
            <p14:sldId id="589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615"/>
            <p14:sldId id="597"/>
            <p14:sldId id="598"/>
            <p14:sldId id="614"/>
            <p14:sldId id="616"/>
            <p14:sldId id="613"/>
          </p14:sldIdLst>
        </p14:section>
        <p14:section name="Conclusion" id="{10E03AB1-9AA8-4E86-9A64-D741901E50A2}">
          <p14:sldIdLst>
            <p14:sldId id="610"/>
            <p14:sldId id="617"/>
            <p14:sldId id="618"/>
            <p14:sldId id="619"/>
            <p14:sldId id="620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69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616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3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33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6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55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37.png"/><Relationship Id="rId23" Type="http://schemas.openxmlformats.org/officeDocument/2006/relationships/image" Target="../media/image60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58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8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49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1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csharp-oo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6" y="2020622"/>
            <a:ext cx="3222172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2263" y="1283347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</a:t>
            </a:r>
            <a:r>
              <a:rPr lang="en-US" sz="2400" b="1" noProof="1" smtClean="0">
                <a:latin typeface="Consolas" pitchFamily="49" charset="0"/>
              </a:rPr>
              <a:t>printRow(int </a:t>
            </a:r>
            <a:r>
              <a:rPr lang="en-US" sz="2400" b="1" noProof="1">
                <a:latin typeface="Consolas" pitchFamily="49" charset="0"/>
              </a:rPr>
              <a:t>figureSize, int starCount</a:t>
            </a:r>
            <a:r>
              <a:rPr lang="en-US" sz="2400" b="1" noProof="1" smtClean="0">
                <a:latin typeface="Consolas" pitchFamily="49" charset="0"/>
              </a:rPr>
              <a:t>){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for (int col = 1; col &lt; starCount; col++)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System.out.print</a:t>
            </a:r>
            <a:r>
              <a:rPr lang="en-US" sz="2400" b="1" noProof="1" smtClean="0">
                <a:latin typeface="Consolas" pitchFamily="49" charset="0"/>
              </a:rPr>
              <a:t>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}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 smtClean="0">
                <a:latin typeface="Consolas" pitchFamily="49" charset="0"/>
              </a:rPr>
              <a:t>System.out.println("*");</a:t>
            </a:r>
            <a:endParaRPr lang="en-US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2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23971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GodMode master = new GodMode();</a:t>
            </a:r>
          </a:p>
          <a:p>
            <a:r>
              <a:rPr lang="en-US" dirty="0"/>
              <a:t>int[] numbers </a:t>
            </a:r>
            <a:r>
              <a:rPr lang="en-US"/>
              <a:t>= </a:t>
            </a:r>
            <a:r>
              <a:rPr lang="en-US" smtClean="0"/>
              <a:t>master.parseAny(input);</a:t>
            </a:r>
            <a:endParaRPr lang="en-US" dirty="0"/>
          </a:p>
          <a:p>
            <a:r>
              <a:rPr lang="en-US" dirty="0"/>
              <a:t>...</a:t>
            </a:r>
          </a:p>
          <a:p>
            <a:r>
              <a:rPr lang="en-US" dirty="0"/>
              <a:t>int[] numbers2 </a:t>
            </a:r>
            <a:r>
              <a:rPr lang="en-US"/>
              <a:t>= </a:t>
            </a:r>
            <a:r>
              <a:rPr lang="en-US" smtClean="0"/>
              <a:t>master.copyAny(numbers</a:t>
            </a:r>
            <a:r>
              <a:rPr lang="en-US" dirty="0"/>
              <a:t>);</a:t>
            </a:r>
          </a:p>
          <a:p>
            <a:r>
              <a:rPr lang="en-US" smtClean="0"/>
              <a:t>master.printToConsole(master.getDate</a:t>
            </a:r>
            <a:r>
              <a:rPr lang="en-US" dirty="0"/>
              <a:t>());</a:t>
            </a:r>
          </a:p>
          <a:p>
            <a:r>
              <a:rPr lang="en-US" smtClean="0"/>
              <a:t>master.printToConsole(numbers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32218" y="1716521"/>
            <a:ext cx="5655048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  <a:effectLst/>
              </a:rPr>
              <a:t> </a:t>
            </a:r>
            <a:r>
              <a:rPr lang="en-US">
                <a:solidFill>
                  <a:schemeClr val="tx1"/>
                </a:solidFill>
                <a:effectLst/>
              </a:rPr>
              <a:t>List&lt;Integer&gt; input = Arrays.stream</a:t>
            </a:r>
            <a:r>
              <a:rPr lang="en-US" smtClean="0">
                <a:solidFill>
                  <a:schemeClr val="tx1"/>
                </a:solidFill>
                <a:effectLst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sc.nextLine</a:t>
            </a:r>
            <a:r>
              <a:rPr lang="en-US">
                <a:solidFill>
                  <a:schemeClr val="tx1"/>
                </a:solidFill>
                <a:effectLst/>
              </a:rPr>
              <a:t>().split</a:t>
            </a:r>
            <a:r>
              <a:rPr lang="en-US" smtClean="0">
                <a:solidFill>
                  <a:schemeClr val="tx1"/>
                </a:solidFill>
                <a:effectLst/>
              </a:rPr>
              <a:t>(" "))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.</a:t>
            </a:r>
            <a:r>
              <a:rPr lang="en-US">
                <a:solidFill>
                  <a:schemeClr val="tx1"/>
                </a:solidFill>
                <a:effectLst/>
              </a:rPr>
              <a:t>map(Integer::parseInt</a:t>
            </a:r>
            <a:r>
              <a:rPr lang="en-US" smtClean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.</a:t>
            </a:r>
            <a:r>
              <a:rPr lang="en-US">
                <a:solidFill>
                  <a:schemeClr val="tx1"/>
                </a:solidFill>
                <a:effectLst/>
              </a:rPr>
              <a:t>collect(Collectors.toList()); </a:t>
            </a:r>
            <a:endParaRPr lang="en-US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String </a:t>
            </a:r>
            <a:r>
              <a:rPr lang="en-US">
                <a:solidFill>
                  <a:schemeClr val="tx1"/>
                </a:solidFill>
                <a:effectLst/>
              </a:rPr>
              <a:t>result = input.stream</a:t>
            </a:r>
            <a:r>
              <a:rPr lang="en-US" smtClean="0">
                <a:solidFill>
                  <a:schemeClr val="tx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.</a:t>
            </a:r>
            <a:r>
              <a:rPr lang="en-US">
                <a:solidFill>
                  <a:schemeClr val="tx1"/>
                </a:solidFill>
                <a:effectLst/>
              </a:rPr>
              <a:t>map(String::valueOf</a:t>
            </a:r>
            <a:r>
              <a:rPr lang="en-US" smtClean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  <a:effectLst/>
              </a:rPr>
              <a:t>.</a:t>
            </a:r>
            <a:r>
              <a:rPr lang="en-US">
                <a:solidFill>
                  <a:schemeClr val="tx1"/>
                </a:solidFill>
                <a:effectLst/>
              </a:rPr>
              <a:t>collect(Collectors.joining(", </a:t>
            </a:r>
            <a:r>
              <a:rPr lang="en-US" smtClean="0">
                <a:solidFill>
                  <a:schemeClr val="tx1"/>
                </a:solidFill>
                <a:effectLst/>
              </a:rPr>
              <a:t>"));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07229" y="4401439"/>
            <a:ext cx="825096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numbers </a:t>
            </a:r>
            <a:r>
              <a:rPr lang="en-US" sz="2400">
                <a:solidFill>
                  <a:schemeClr val="tx1"/>
                </a:solidFill>
                <a:effectLst/>
              </a:rPr>
              <a:t>= </a:t>
            </a:r>
            <a:r>
              <a:rPr lang="en-US" sz="2400" smtClean="0">
                <a:solidFill>
                  <a:schemeClr val="bg1"/>
                </a:solidFill>
                <a:effectLst/>
              </a:rPr>
              <a:t>parser</a:t>
            </a:r>
            <a:r>
              <a:rPr lang="en-US" sz="2400" smtClean="0">
                <a:solidFill>
                  <a:schemeClr val="tx1"/>
                </a:solidFill>
                <a:effectLst/>
              </a:rPr>
              <a:t>.integersParse(args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coordinates </a:t>
            </a:r>
            <a:r>
              <a:rPr lang="en-US" sz="2400">
                <a:solidFill>
                  <a:schemeClr val="tx1"/>
                </a:solidFill>
                <a:effectLst/>
              </a:rPr>
              <a:t>= </a:t>
            </a:r>
            <a:r>
              <a:rPr lang="en-US" sz="2400" smtClean="0">
                <a:solidFill>
                  <a:schemeClr val="bg1"/>
                </a:solidFill>
                <a:effectLst/>
              </a:rPr>
              <a:t>parser</a:t>
            </a:r>
            <a:r>
              <a:rPr lang="en-US" sz="2400" smtClean="0">
                <a:solidFill>
                  <a:schemeClr val="tx1"/>
                </a:solidFill>
                <a:effectLst/>
              </a:rPr>
              <a:t>.integerParse(args1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smtClean="0">
                <a:solidFill>
                  <a:schemeClr val="bg1"/>
                </a:solidFill>
                <a:effectLst/>
              </a:rPr>
              <a:t>printer</a:t>
            </a:r>
            <a:r>
              <a:rPr lang="en-US" sz="2400" smtClean="0">
                <a:solidFill>
                  <a:schemeClr val="tx1"/>
                </a:solidFill>
                <a:effectLst/>
              </a:rPr>
              <a:t>.printToConsole(numbers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38926" y="3887145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389387" y="4608240"/>
            <a:ext cx="2802613" cy="690984"/>
          </a:xfrm>
          <a:prstGeom prst="wedgeRoundRectCallout">
            <a:avLst>
              <a:gd name="adj1" fmla="val -57350"/>
              <a:gd name="adj2" fmla="val -7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307875" y="6062299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us avoid repeating code</a:t>
            </a:r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F705F000-DE77-41C2-B238-E17739DD7129}"/>
              </a:ext>
            </a:extLst>
          </p:cNvPr>
          <p:cNvSpPr/>
          <p:nvPr/>
        </p:nvSpPr>
        <p:spPr>
          <a:xfrm rot="18943465">
            <a:off x="1391368" y="4300062"/>
            <a:ext cx="486270" cy="6163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3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726" y="1315165"/>
            <a:ext cx="631421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af-ZA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 </a:t>
            </a: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af-ZA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</a:t>
            </a:r>
            <a:r>
              <a:rPr lang="af-ZA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  <a:endParaRPr lang="af-ZA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af-ZA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 </a:t>
            </a: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af-ZA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0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</a:t>
            </a:r>
            <a:r>
              <a:rPr lang="af-ZA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setters</a:t>
            </a:r>
            <a:endParaRPr lang="af-ZA" sz="20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boolean contains(Point </a:t>
            </a:r>
            <a:r>
              <a:rPr lang="af-ZA" sz="2000" b="1" noProof="1">
                <a:latin typeface="Consolas" pitchFamily="49" charset="0"/>
                <a:cs typeface="Consolas" pitchFamily="49" charset="0"/>
              </a:rPr>
              <a:t>point</a:t>
            </a: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af-ZA" sz="20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2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68112" y="1248518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ontains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(Point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isInHorizontal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this.topLeft.getX()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&lt;=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point.getX()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this.bottomRight.getX()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&gt;=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point.getX();</a:t>
            </a: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isInVertical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this.topLeft.getY()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&lt;=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point.getY()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this.bottomRight.getY() 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&gt;=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point.getY();</a:t>
            </a: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400" b="1" noProof="1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</a:t>
            </a:r>
            <a:r>
              <a:rPr lang="af-ZA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  <a:endParaRPr lang="af-ZA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6376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2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</a:t>
            </a:r>
            <a:r>
              <a:rPr lang="en-US" sz="2200">
                <a:solidFill>
                  <a:schemeClr val="tx1"/>
                </a:solidFill>
                <a:effectLst/>
              </a:rPr>
              <a:t>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d</a:t>
            </a:r>
            <a:r>
              <a:rPr lang="en-US" sz="2200" smtClean="0">
                <a:solidFill>
                  <a:schemeClr val="bg1"/>
                </a:solidFill>
                <a:effectLst/>
              </a:rPr>
              <a:t>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Func&lt;T, T</a:t>
            </a:r>
            <a:r>
              <a:rPr lang="en-US" sz="2200">
                <a:solidFill>
                  <a:schemeClr val="tx1"/>
                </a:solidFill>
                <a:effectLst/>
              </a:rPr>
              <a:t>&gt; </a:t>
            </a:r>
            <a:r>
              <a:rPr lang="en-US" sz="2200" dirty="0">
                <a:solidFill>
                  <a:schemeClr val="bg1"/>
                </a:solidFill>
                <a:effectLst/>
              </a:rPr>
              <a:t>p</a:t>
            </a:r>
            <a:r>
              <a:rPr lang="en-US" sz="2200" smtClean="0">
                <a:solidFill>
                  <a:schemeClr val="bg1"/>
                </a:solidFill>
                <a:effectLst/>
              </a:rPr>
              <a:t>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</a:t>
            </a:r>
            <a:r>
              <a:rPr lang="en-US" sz="2200">
                <a:solidFill>
                  <a:schemeClr val="tx1"/>
                </a:solidFill>
                <a:effectLst/>
              </a:rPr>
              <a:t>T </a:t>
            </a:r>
            <a:r>
              <a:rPr lang="en-US" sz="2200" dirty="0">
                <a:solidFill>
                  <a:schemeClr val="bg1"/>
                </a:solidFill>
                <a:effectLst/>
              </a:rPr>
              <a:t>e</a:t>
            </a:r>
            <a:r>
              <a:rPr lang="en-US" sz="2200" smtClean="0">
                <a:solidFill>
                  <a:schemeClr val="bg1"/>
                </a:solidFill>
                <a:effectLst/>
              </a:rPr>
              <a:t>xecute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…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</a:t>
            </a:r>
            <a:r>
              <a:rPr lang="en-US" sz="2200">
                <a:solidFill>
                  <a:schemeClr val="tx1"/>
                </a:solidFill>
                <a:effectLst/>
              </a:rPr>
              <a:t>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</a:t>
            </a:r>
            <a:r>
              <a:rPr lang="en-US" sz="2200" smtClean="0">
                <a:solidFill>
                  <a:schemeClr val="bg1"/>
                </a:solidFill>
                <a:effectLst/>
              </a:rPr>
              <a:t>rint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</a:t>
            </a:r>
            <a:r>
              <a:rPr lang="en-US" sz="2200" dirty="0">
                <a:effectLst/>
              </a:rPr>
              <a:t>…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 smtClean="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 smtClean="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 smtClean="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 smtClean="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 smtClean="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smtClean="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smtClean="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3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0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 Mon, Tue, Wed, Thu, Fri, Sat, Sun 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2" y="2007157"/>
            <a:ext cx="10081639" cy="41742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Day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 smtClean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>
                <a:solidFill>
                  <a:srgbClr val="234465"/>
                </a:solidFill>
                <a:effectLst/>
              </a:rPr>
              <a:t>    private int </a:t>
            </a:r>
            <a:r>
              <a:rPr lang="en-US" sz="2800" smtClean="0">
                <a:solidFill>
                  <a:srgbClr val="234465"/>
                </a:solidFill>
                <a:effectLst/>
              </a:rPr>
              <a:t>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smtClean="0">
                <a:solidFill>
                  <a:srgbClr val="234465"/>
                </a:solidFill>
                <a:effectLst/>
              </a:rPr>
              <a:t>  Day(int value) </a:t>
            </a:r>
            <a:r>
              <a:rPr lang="en-US" sz="28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800">
                <a:solidFill>
                  <a:srgbClr val="234465"/>
                </a:solidFill>
                <a:effectLst/>
              </a:rPr>
              <a:t>    </a:t>
            </a:r>
            <a:r>
              <a:rPr lang="en-US" sz="2800" smtClean="0">
                <a:solidFill>
                  <a:srgbClr val="234465"/>
                </a:solidFill>
                <a:effectLst/>
              </a:rPr>
              <a:t>  this.value </a:t>
            </a:r>
            <a:r>
              <a:rPr lang="en-US" sz="2800">
                <a:solidFill>
                  <a:srgbClr val="234465"/>
                </a:solidFill>
                <a:effectLst/>
              </a:rPr>
              <a:t>= </a:t>
            </a:r>
            <a:r>
              <a:rPr lang="en-US" sz="2800" smtClean="0">
                <a:solidFill>
                  <a:srgbClr val="234465"/>
                </a:solidFill>
                <a:effectLst/>
              </a:rPr>
              <a:t>value;</a:t>
            </a:r>
            <a:endParaRPr lang="en-US" sz="2800" dirty="0">
              <a:solidFill>
                <a:srgbClr val="234465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US" sz="2800">
                <a:solidFill>
                  <a:srgbClr val="234465"/>
                </a:solidFill>
                <a:effectLst/>
              </a:rPr>
              <a:t>  </a:t>
            </a:r>
            <a:r>
              <a:rPr lang="en-US" sz="2800" smtClean="0">
                <a:solidFill>
                  <a:srgbClr val="234465"/>
                </a:solidFill>
                <a:effectLst/>
              </a:rPr>
              <a:t> }</a:t>
            </a:r>
            <a:endParaRPr lang="en-US" sz="2800" dirty="0">
              <a:solidFill>
                <a:srgbClr val="234465"/>
              </a:solidFill>
              <a:effectLst/>
            </a:endParaRP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94292" y="5189927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507083" y="1750283"/>
            <a:ext cx="9162003" cy="4798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>
                <a:solidFill>
                  <a:schemeClr val="tx1"/>
                </a:solidFill>
                <a:effectLst/>
              </a:rPr>
              <a:t>CoffeeSize </a:t>
            </a:r>
            <a:r>
              <a:rPr lang="en-US" sz="2800" smtClean="0">
                <a:solidFill>
                  <a:schemeClr val="tx1"/>
                </a:solidFill>
                <a:effectLst/>
              </a:rPr>
              <a:t>{ 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Small(100), </a:t>
            </a: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Normal(150),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800" smtClean="0">
                <a:solidFill>
                  <a:schemeClr val="tx1"/>
                </a:solidFill>
                <a:effectLst/>
              </a:rPr>
              <a:t>Double(300);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private </a:t>
            </a:r>
            <a:r>
              <a:rPr lang="en-US" altLang="ko-KR" sz="28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size;</a:t>
            </a:r>
            <a:endParaRPr lang="en-US" altLang="ko-KR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800" dirty="0" err="1" smtClean="0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8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 size) 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ko-KR" sz="2800" dirty="0" err="1" smtClean="0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800" dirty="0" smtClean="0">
                <a:solidFill>
                  <a:schemeClr val="tx1"/>
                </a:solidFill>
                <a:effectLst/>
              </a:rPr>
              <a:t> = size;</a:t>
            </a:r>
            <a:endParaRPr lang="en-US" altLang="ko-KR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ko-KR" sz="2800">
                <a:solidFill>
                  <a:schemeClr val="tx1"/>
                </a:solidFill>
                <a:effectLst/>
              </a:rPr>
              <a:t>   </a:t>
            </a:r>
            <a:r>
              <a:rPr lang="en-US" altLang="ko-KR" sz="2800" smtClean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altLang="ko-KR" sz="28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800">
                <a:solidFill>
                  <a:schemeClr val="tx1"/>
                </a:solidFill>
                <a:effectLst/>
              </a:rPr>
              <a:t>() </a:t>
            </a:r>
            <a:r>
              <a:rPr lang="en-US" altLang="ko-KR" sz="2800" smtClean="0">
                <a:solidFill>
                  <a:schemeClr val="tx1"/>
                </a:solidFill>
                <a:effectLst/>
              </a:rPr>
              <a:t>{return </a:t>
            </a:r>
            <a:r>
              <a:rPr lang="en-US" altLang="ko-KR" sz="2800" err="1">
                <a:solidFill>
                  <a:schemeClr val="tx1"/>
                </a:solidFill>
                <a:effectLst/>
              </a:rPr>
              <a:t>this.value</a:t>
            </a:r>
            <a:r>
              <a:rPr lang="en-US" altLang="ko-KR" sz="2800" smtClean="0">
                <a:solidFill>
                  <a:schemeClr val="tx1"/>
                </a:solidFill>
                <a:effectLst/>
              </a:rPr>
              <a:t>;}</a:t>
            </a:r>
          </a:p>
          <a:p>
            <a:pPr>
              <a:lnSpc>
                <a:spcPct val="90000"/>
              </a:lnSpc>
            </a:pPr>
            <a:endParaRPr lang="en-US" altLang="ko-KR" sz="28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}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588" y="3955878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5" y="1358574"/>
            <a:ext cx="10130827" cy="4685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SPRING(2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), SUMMER(4), AUTUMN(1), WINTER(3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value;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Season(int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value)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this.value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value;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getValue(){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this.value;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your solution here: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https://judge.softuni.bg/Contests/955/Working-with-Abstraction-Lab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5" y="1358574"/>
            <a:ext cx="10130827" cy="4685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public enum </a:t>
            </a: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Discount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NONE(0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), SECONDVISIT(10), VIP(20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private int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value;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Discount(int value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this.value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value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getValue() </a:t>
            </a: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this.value;</a:t>
            </a: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lnSpc>
                <a:spcPct val="95000"/>
              </a:lnSpc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https://judge.softuni.bg/Contests/955/Working-with-Abstraction-Lab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53" y="1358574"/>
            <a:ext cx="11101693" cy="4978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PriceCalculator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double CalculatePrice(double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pricePerDay, int 					numberOfDays, Season season, Discount discount)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int multiplier =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season.getValue();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discountMultiplier =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discount.getValue()/ 100.0;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priceBeforeDiscount = numberOfDays * pricePerDay * 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discountedAmount = priceBeforeDiscount * discountMultiplier;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finalPrice = priceBeforeDiscount - discountedAmount;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finalPrice;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apart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200" noProof="1">
                <a:solidFill>
                  <a:schemeClr val="bg2"/>
                </a:solidFill>
              </a:rPr>
              <a:t>R</a:t>
            </a:r>
            <a:r>
              <a:rPr lang="en-US" sz="3200" noProof="1">
                <a:solidFill>
                  <a:schemeClr val="bg2"/>
                </a:solidFill>
              </a:rPr>
              <a:t>epresent </a:t>
            </a:r>
            <a:r>
              <a:rPr lang="en-US" sz="3200" b="1" noProof="1">
                <a:solidFill>
                  <a:schemeClr val="bg1"/>
                </a:solidFill>
              </a:rPr>
              <a:t>numeric values</a:t>
            </a:r>
            <a:endParaRPr lang="en-US" sz="3200" b="1" noProof="1">
              <a:solidFill>
                <a:schemeClr val="bg2"/>
              </a:solidFill>
            </a:endParaRPr>
          </a:p>
          <a:p>
            <a:pPr lvl="1"/>
            <a:r>
              <a:rPr lang="en-US" sz="3200" noProof="1">
                <a:solidFill>
                  <a:schemeClr val="bg2"/>
                </a:solidFill>
              </a:rPr>
              <a:t>We can easily </a:t>
            </a:r>
            <a:r>
              <a:rPr lang="en-US" sz="3200" b="1" noProof="1">
                <a:solidFill>
                  <a:schemeClr val="bg1"/>
                </a:solidFill>
              </a:rPr>
              <a:t>cast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enums</a:t>
            </a:r>
            <a:r>
              <a:rPr lang="en-US" sz="3200" noProof="1">
                <a:solidFill>
                  <a:schemeClr val="bg2"/>
                </a:solidFill>
              </a:rPr>
              <a:t> to </a:t>
            </a:r>
            <a:r>
              <a:rPr lang="en-US" sz="3200" b="1" noProof="1">
                <a:solidFill>
                  <a:schemeClr val="bg1"/>
                </a:solidFill>
              </a:rPr>
              <a:t>numeric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https://softuni.bg/csharp-oop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#</a:t>
            </a:r>
            <a:r>
              <a:rPr lang="en-US" sz="11500" b="1" noProof="1" smtClean="0"/>
              <a:t>java-fund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30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69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7198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33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Splitting Code into Logical Parts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254504"/>
            <a:ext cx="6451427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smtClean="0"/>
              <a:t>for </a:t>
            </a:r>
            <a:r>
              <a:rPr lang="en-US" sz="2000" dirty="0"/>
              <a:t>(char </a:t>
            </a:r>
            <a:r>
              <a:rPr lang="en-US" sz="2000"/>
              <a:t>move </a:t>
            </a:r>
            <a:r>
              <a:rPr lang="en-US" sz="2000" smtClean="0"/>
              <a:t>: </a:t>
            </a:r>
            <a:r>
              <a:rPr lang="en-US" sz="2000"/>
              <a:t>moves</a:t>
            </a:r>
            <a:r>
              <a:rPr lang="en-US" sz="2000" smtClean="0"/>
              <a:t>){</a:t>
            </a:r>
            <a:endParaRPr lang="en-US" sz="2000" dirty="0"/>
          </a:p>
          <a:p>
            <a:r>
              <a:rPr lang="en-US" sz="2000" dirty="0"/>
              <a:t>  for (int r = 0; r </a:t>
            </a:r>
            <a:r>
              <a:rPr lang="en-US" sz="2000"/>
              <a:t>&lt; </a:t>
            </a:r>
            <a:r>
              <a:rPr lang="en-US" sz="2000" smtClean="0"/>
              <a:t>room.length</a:t>
            </a:r>
            <a:r>
              <a:rPr lang="en-US" sz="2000" dirty="0"/>
              <a:t>; r++)</a:t>
            </a:r>
          </a:p>
          <a:p>
            <a:r>
              <a:rPr lang="en-US" sz="2000" dirty="0"/>
              <a:t>    for (int c = 0; c &lt; </a:t>
            </a:r>
            <a:r>
              <a:rPr lang="en-US" sz="2000"/>
              <a:t>room[r</a:t>
            </a:r>
            <a:r>
              <a:rPr lang="en-US" sz="2000" smtClean="0"/>
              <a:t>].length</a:t>
            </a:r>
            <a:r>
              <a:rPr lang="en-US" sz="2000" dirty="0"/>
              <a:t>; c++)</a:t>
            </a:r>
          </a:p>
          <a:p>
            <a:r>
              <a:rPr lang="en-US" sz="2000" dirty="0"/>
              <a:t>      if (room[row][col] == 'b')</a:t>
            </a:r>
          </a:p>
          <a:p>
            <a:r>
              <a:rPr lang="en-US" sz="2000" dirty="0"/>
              <a:t>        …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727869" y="3485336"/>
            <a:ext cx="421613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/>
              <a:t>for (char move : moves) </a:t>
            </a:r>
            <a:r>
              <a:rPr lang="en-US" sz="2000" smtClean="0"/>
              <a:t>{</a:t>
            </a:r>
          </a:p>
          <a:p>
            <a:r>
              <a:rPr lang="en-US" sz="2000" smtClean="0"/>
              <a:t>    moveEnemies();</a:t>
            </a:r>
            <a:endParaRPr lang="en-US" sz="2000"/>
          </a:p>
          <a:p>
            <a:r>
              <a:rPr lang="en-US" sz="2000" smtClean="0"/>
              <a:t>    killerCheck</a:t>
            </a:r>
            <a:r>
              <a:rPr lang="en-US" sz="2000"/>
              <a:t>();</a:t>
            </a:r>
          </a:p>
          <a:p>
            <a:r>
              <a:rPr lang="en-US" sz="2000" smtClean="0"/>
              <a:t>    movePlayer(move</a:t>
            </a:r>
            <a:r>
              <a:rPr lang="en-US" sz="2000"/>
              <a:t>);</a:t>
            </a:r>
          </a:p>
          <a:p>
            <a:r>
              <a:rPr lang="en-US" sz="2000" smtClean="0"/>
              <a:t> </a:t>
            </a:r>
            <a:r>
              <a:rPr lang="en-US" sz="2000"/>
              <a:t>}</a:t>
            </a:r>
            <a:endParaRPr lang="en-US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994271" y="4634382"/>
            <a:ext cx="572408" cy="5361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38966" y="2522516"/>
            <a:ext cx="10306538" cy="355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mtClean="0"/>
              <a:t>BankAccount </a:t>
            </a:r>
            <a:r>
              <a:rPr lang="en-US" dirty="0"/>
              <a:t>bankAcc = new BankAccount();</a:t>
            </a:r>
          </a:p>
          <a:p>
            <a:r>
              <a:rPr lang="en-US" smtClean="0"/>
              <a:t>bankAcc.setId(1);</a:t>
            </a:r>
            <a:endParaRPr lang="en-US" dirty="0"/>
          </a:p>
          <a:p>
            <a:r>
              <a:rPr lang="en-US" smtClean="0"/>
              <a:t>bankAcc.deposit(20</a:t>
            </a:r>
            <a:r>
              <a:rPr lang="en-US" dirty="0"/>
              <a:t>);</a:t>
            </a:r>
          </a:p>
          <a:p>
            <a:r>
              <a:rPr lang="en-US"/>
              <a:t>System.out.printf("Account %d, balance %d",</a:t>
            </a:r>
          </a:p>
          <a:p>
            <a:r>
              <a:rPr lang="en-US"/>
              <a:t>                bankAcc.getId(),bankAcc.getBalance</a:t>
            </a:r>
            <a:r>
              <a:rPr lang="en-US" smtClean="0"/>
              <a:t>());</a:t>
            </a:r>
            <a:br>
              <a:rPr lang="en-US" smtClean="0"/>
            </a:br>
            <a:r>
              <a:rPr lang="en-US" smtClean="0"/>
              <a:t>bankAcc.withdraw(10</a:t>
            </a:r>
            <a:r>
              <a:rPr lang="en-US" dirty="0"/>
              <a:t>);</a:t>
            </a:r>
          </a:p>
          <a:p>
            <a:r>
              <a:rPr lang="en-US" dirty="0"/>
              <a:t>…</a:t>
            </a:r>
          </a:p>
          <a:p>
            <a:r>
              <a:rPr lang="en-US"/>
              <a:t>System.out.println(bankAcc.ToString());</a:t>
            </a:r>
          </a:p>
          <a:p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893" y="4969588"/>
            <a:ext cx="3606800" cy="735355"/>
          </a:xfrm>
          <a:prstGeom prst="wedgeRoundRectCallout">
            <a:avLst>
              <a:gd name="adj1" fmla="val -52786"/>
              <a:gd name="adj2" fmla="val 404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.toString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to set a global printing format</a:t>
            </a: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526752" y="4549896"/>
            <a:ext cx="495222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/>
              <a:t>void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smtClean="0">
                <a:solidFill>
                  <a:schemeClr val="bg1"/>
                </a:solidFill>
              </a:rPr>
              <a:t>ithdraw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/>
              <a:t>void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smtClean="0">
                <a:solidFill>
                  <a:schemeClr val="bg1"/>
                </a:solidFill>
              </a:rPr>
              <a:t>eposit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 smtClean="0"/>
              <a:t>BigDecimal </a:t>
            </a:r>
            <a:r>
              <a:rPr lang="en-US" sz="2400" dirty="0">
                <a:solidFill>
                  <a:schemeClr val="bg1"/>
                </a:solidFill>
              </a:rPr>
              <a:t>g</a:t>
            </a:r>
            <a:r>
              <a:rPr lang="en-US" sz="2400" smtClean="0">
                <a:solidFill>
                  <a:schemeClr val="bg1"/>
                </a:solidFill>
              </a:rPr>
              <a:t>etBalance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/>
              <a:t>string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smtClean="0">
                <a:solidFill>
                  <a:schemeClr val="bg1"/>
                </a:solidFill>
              </a:rPr>
              <a:t>oString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15334" y="1834328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/>
              <a:t>void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smtClean="0">
                <a:solidFill>
                  <a:schemeClr val="bg1"/>
                </a:solidFill>
              </a:rPr>
              <a:t>oMagic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/>
              <a:t>void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smtClean="0">
                <a:solidFill>
                  <a:schemeClr val="bg1"/>
                </a:solidFill>
              </a:rPr>
              <a:t>epositOrWithdraw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 smtClean="0"/>
              <a:t>BigDecimal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smtClean="0">
                <a:solidFill>
                  <a:schemeClr val="bg1"/>
                </a:solidFill>
              </a:rPr>
              <a:t>epositAndGetBalance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  <a:p>
            <a:r>
              <a:rPr lang="en-US" sz="2400"/>
              <a:t>S</a:t>
            </a:r>
            <a:r>
              <a:rPr lang="en-US" sz="2400" smtClean="0"/>
              <a:t>tring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smtClean="0">
                <a:solidFill>
                  <a:schemeClr val="bg1"/>
                </a:solidFill>
              </a:rPr>
              <a:t>arseDataAndReturnResult</a:t>
            </a:r>
            <a:r>
              <a:rPr lang="en-US" sz="2400" smtClean="0"/>
              <a:t> </a:t>
            </a:r>
            <a:r>
              <a:rPr lang="en-US" sz="2400" dirty="0"/>
              <a:t>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638627" y="4047018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63" y="2523184"/>
            <a:ext cx="3493999" cy="3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2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6640" y="1283347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46525" y="2403839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>
                <a:solidFill>
                  <a:schemeClr val="bg1"/>
                </a:solidFill>
              </a:rPr>
              <a:t>https</a:t>
            </a:r>
            <a:r>
              <a:rPr lang="en-US" u="sng" smtClean="0">
                <a:solidFill>
                  <a:schemeClr val="bg1"/>
                </a:solidFill>
              </a:rPr>
              <a:t>://</a:t>
            </a:r>
            <a:r>
              <a:rPr lang="en-US" u="sng" smtClean="0">
                <a:solidFill>
                  <a:schemeClr val="bg1"/>
                </a:solidFill>
                <a:hlinkClick r:id="rId2"/>
              </a:rPr>
              <a:t>https://judge.softuni.bg/Contests/1575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8191</TotalTime>
  <Words>1587</Words>
  <Application>Microsoft Office PowerPoint</Application>
  <PresentationFormat>Widescreen</PresentationFormat>
  <Paragraphs>386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Working with Abstraction</vt:lpstr>
      <vt:lpstr>Table of Contents</vt:lpstr>
      <vt:lpstr>Questions</vt:lpstr>
      <vt:lpstr>PowerPoint Presentation</vt:lpstr>
      <vt:lpstr>Splitting Code into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(2)</vt:lpstr>
      <vt:lpstr>Enumerations (2)</vt:lpstr>
      <vt:lpstr>Problem: Hotel Reservation </vt:lpstr>
      <vt:lpstr>Solution: Hotel Reservation</vt:lpstr>
      <vt:lpstr>Solution: Hotel Reservation</vt:lpstr>
      <vt:lpstr>Solution: Hotel Reservation (2)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- Working with Abstraction</dc:title>
  <dc:subject>Java OOP – Practical Training Course @ SoftUni</dc:subject>
  <dc:creator>Alen Paunov</dc:creator>
  <cp:keywords>Java Basics, Java, OOP, Software University, SoftUni, programming, coding, software development, education, training, course</cp:keywords>
  <dc:description>JavaOOP Course @ SoftUni – https://softuni.bg/courses</dc:description>
  <cp:lastModifiedBy>Dimitar Tanasi</cp:lastModifiedBy>
  <cp:revision>365</cp:revision>
  <dcterms:created xsi:type="dcterms:W3CDTF">2018-05-23T13:08:44Z</dcterms:created>
  <dcterms:modified xsi:type="dcterms:W3CDTF">2019-02-26T15:17:48Z</dcterms:modified>
  <cp:category>programming, education, software engineering, software development</cp:category>
</cp:coreProperties>
</file>