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9" r:id="rId2"/>
    <p:sldMasterId id="2147483685" r:id="rId3"/>
    <p:sldMasterId id="2147483700" r:id="rId4"/>
  </p:sldMasterIdLst>
  <p:notesMasterIdLst>
    <p:notesMasterId r:id="rId41"/>
  </p:notesMasterIdLst>
  <p:handoutMasterIdLst>
    <p:handoutMasterId r:id="rId42"/>
  </p:handoutMasterIdLst>
  <p:sldIdLst>
    <p:sldId id="530" r:id="rId5"/>
    <p:sldId id="478" r:id="rId6"/>
    <p:sldId id="531" r:id="rId7"/>
    <p:sldId id="532" r:id="rId8"/>
    <p:sldId id="533" r:id="rId9"/>
    <p:sldId id="461" r:id="rId10"/>
    <p:sldId id="534" r:id="rId11"/>
    <p:sldId id="518" r:id="rId12"/>
    <p:sldId id="527" r:id="rId13"/>
    <p:sldId id="535" r:id="rId14"/>
    <p:sldId id="536" r:id="rId15"/>
    <p:sldId id="537" r:id="rId16"/>
    <p:sldId id="538" r:id="rId17"/>
    <p:sldId id="539" r:id="rId18"/>
    <p:sldId id="508" r:id="rId19"/>
    <p:sldId id="509" r:id="rId20"/>
    <p:sldId id="510" r:id="rId21"/>
    <p:sldId id="511" r:id="rId22"/>
    <p:sldId id="540" r:id="rId23"/>
    <p:sldId id="489" r:id="rId24"/>
    <p:sldId id="515" r:id="rId25"/>
    <p:sldId id="516" r:id="rId26"/>
    <p:sldId id="517" r:id="rId27"/>
    <p:sldId id="541" r:id="rId28"/>
    <p:sldId id="542" r:id="rId29"/>
    <p:sldId id="543" r:id="rId30"/>
    <p:sldId id="523" r:id="rId31"/>
    <p:sldId id="524" r:id="rId32"/>
    <p:sldId id="544" r:id="rId33"/>
    <p:sldId id="526" r:id="rId34"/>
    <p:sldId id="545" r:id="rId35"/>
    <p:sldId id="546" r:id="rId36"/>
    <p:sldId id="547" r:id="rId37"/>
    <p:sldId id="548" r:id="rId38"/>
    <p:sldId id="549" r:id="rId39"/>
    <p:sldId id="550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05C7C7-EBA4-4677-99B1-14BC347040D8}">
          <p14:sldIdLst>
            <p14:sldId id="530"/>
            <p14:sldId id="478"/>
            <p14:sldId id="531"/>
          </p14:sldIdLst>
        </p14:section>
        <p14:section name="Encapsulation" id="{0BE80E7B-6E27-4083-984C-6A0673986BC5}">
          <p14:sldIdLst>
            <p14:sldId id="532"/>
            <p14:sldId id="533"/>
            <p14:sldId id="461"/>
            <p14:sldId id="534"/>
            <p14:sldId id="518"/>
            <p14:sldId id="527"/>
          </p14:sldIdLst>
        </p14:section>
        <p14:section name="Access Modifiers" id="{DCA0652F-575A-4E9F-A5F3-4C36DEB2F51F}">
          <p14:sldIdLst>
            <p14:sldId id="535"/>
            <p14:sldId id="536"/>
            <p14:sldId id="537"/>
            <p14:sldId id="538"/>
            <p14:sldId id="539"/>
            <p14:sldId id="508"/>
            <p14:sldId id="509"/>
            <p14:sldId id="510"/>
            <p14:sldId id="511"/>
          </p14:sldIdLst>
        </p14:section>
        <p14:section name="Validation" id="{9AC24745-76AA-443A-8482-266CB255225C}">
          <p14:sldIdLst>
            <p14:sldId id="540"/>
            <p14:sldId id="489"/>
            <p14:sldId id="515"/>
            <p14:sldId id="516"/>
            <p14:sldId id="517"/>
            <p14:sldId id="541"/>
            <p14:sldId id="542"/>
            <p14:sldId id="543"/>
            <p14:sldId id="523"/>
            <p14:sldId id="524"/>
            <p14:sldId id="544"/>
            <p14:sldId id="526"/>
            <p14:sldId id="545"/>
            <p14:sldId id="546"/>
            <p14:sldId id="547"/>
            <p14:sldId id="548"/>
            <p14:sldId id="549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663606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>
      <p:cViewPr varScale="1">
        <p:scale>
          <a:sx n="75" d="100"/>
          <a:sy n="75" d="100"/>
        </p:scale>
        <p:origin x="552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01-Mar-19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613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29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938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55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884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590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54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55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844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86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776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753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72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150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27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4453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0287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188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60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227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69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958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4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65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9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3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1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30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8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4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80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5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0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35923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B8B8C-437D-4307-8E18-1B92DCB2FE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28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5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1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9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3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8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7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78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3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643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6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7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93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4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4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6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7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21860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6527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4639D-1815-4484-BAA7-FB231BCD28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7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4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08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1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2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6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96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01-Mar-19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82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6.png"/><Relationship Id="rId10" Type="http://schemas.openxmlformats.org/officeDocument/2006/relationships/image" Target="../media/image5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64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0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4716" y="1158754"/>
            <a:ext cx="7292647" cy="88242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2999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1416" y="180448"/>
            <a:ext cx="5099245" cy="88242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-1" y="4744836"/>
            <a:ext cx="3464624" cy="525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-1" y="5270162"/>
            <a:ext cx="3186870" cy="444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099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5838" y="4072049"/>
            <a:ext cx="1687603" cy="6917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variables</a:t>
            </a:r>
            <a:endParaRPr lang="bg-BG" sz="2799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3" name="Group 12"/>
          <p:cNvGrpSpPr/>
          <p:nvPr/>
        </p:nvGrpSpPr>
        <p:grpSpPr>
          <a:xfrm rot="224773">
            <a:off x="4495180" y="1916714"/>
            <a:ext cx="2431713" cy="3297994"/>
            <a:chOff x="4490873" y="2149585"/>
            <a:chExt cx="3044086" cy="3435449"/>
          </a:xfrm>
        </p:grpSpPr>
        <p:sp>
          <p:nvSpPr>
            <p:cNvPr id="9" name="Flowchart: Delay 8"/>
            <p:cNvSpPr/>
            <p:nvPr/>
          </p:nvSpPr>
          <p:spPr bwMode="auto">
            <a:xfrm rot="18730999">
              <a:off x="5801419" y="2403292"/>
              <a:ext cx="1987248" cy="1479833"/>
            </a:xfrm>
            <a:prstGeom prst="flowChartDelay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methods</a:t>
              </a:r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90873" y="3574172"/>
              <a:ext cx="1479833" cy="2010862"/>
              <a:chOff x="4490873" y="3574172"/>
              <a:chExt cx="1479833" cy="2010862"/>
            </a:xfrm>
          </p:grpSpPr>
          <p:sp>
            <p:nvSpPr>
              <p:cNvPr id="25" name="Flowchart: Delay 24"/>
              <p:cNvSpPr/>
              <p:nvPr/>
            </p:nvSpPr>
            <p:spPr bwMode="auto">
              <a:xfrm rot="7927020">
                <a:off x="4237165" y="3851493"/>
                <a:ext cx="1987249" cy="1479833"/>
              </a:xfrm>
              <a:prstGeom prst="flowChartDelay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702437">
                <a:off x="4456997" y="3985201"/>
                <a:ext cx="1688043" cy="865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799" b="1" dirty="0">
                    <a:solidFill>
                      <a:srgbClr val="FFFFFF"/>
                    </a:solidFill>
                    <a:latin typeface="Calibri" panose="020F0502020204030204"/>
                  </a:rPr>
                  <a:t>variables</a:t>
                </a:r>
                <a:endParaRPr lang="bg-BG" sz="27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647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Access Modifiers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Visibility of Class Members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69" y="1385623"/>
            <a:ext cx="2478286" cy="24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4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/>
              <a:t>Object hides data from the outside world </a:t>
            </a:r>
            <a:endParaRPr lang="en-US" smtClean="0"/>
          </a:p>
          <a:p>
            <a:pPr marL="0" indent="0">
              <a:buClr>
                <a:schemeClr val="tx1"/>
              </a:buClr>
              <a:buNone/>
            </a:pPr>
            <a:endParaRPr lang="en-US" smtClean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456915" lvl="0" indent="-456915" defTabSz="1218438"/>
            <a:r>
              <a:rPr lang="en-US" sz="3398">
                <a:solidFill>
                  <a:srgbClr val="234465"/>
                </a:solidFill>
              </a:rPr>
              <a:t>Classes and interfaces </a:t>
            </a:r>
            <a:r>
              <a:rPr lang="en-US" sz="3398" b="1">
                <a:solidFill>
                  <a:schemeClr val="bg1"/>
                </a:solidFill>
              </a:rPr>
              <a:t>cannot</a:t>
            </a:r>
            <a:r>
              <a:rPr lang="en-US" sz="3398">
                <a:solidFill>
                  <a:schemeClr val="bg1"/>
                </a:solidFill>
              </a:rPr>
              <a:t> </a:t>
            </a:r>
            <a:r>
              <a:rPr lang="en-US" sz="3398">
                <a:solidFill>
                  <a:srgbClr val="234465"/>
                </a:solidFill>
              </a:rPr>
              <a:t>be </a:t>
            </a:r>
            <a:r>
              <a:rPr lang="en-US" sz="3398" smtClean="0">
                <a:solidFill>
                  <a:srgbClr val="234465"/>
                </a:solidFill>
              </a:rPr>
              <a:t>private</a:t>
            </a:r>
          </a:p>
          <a:p>
            <a:pPr marL="456915" lvl="0" indent="-456915" defTabSz="1218438"/>
            <a:r>
              <a:rPr lang="en-US" sz="3398">
                <a:solidFill>
                  <a:srgbClr val="234465"/>
                </a:solidFill>
              </a:rPr>
              <a:t>Data can be </a:t>
            </a:r>
            <a:r>
              <a:rPr lang="en-US" sz="3398" b="1">
                <a:solidFill>
                  <a:schemeClr val="bg1"/>
                </a:solidFill>
              </a:rPr>
              <a:t>accessed only within the declared class</a:t>
            </a:r>
            <a:r>
              <a:rPr lang="en-US" sz="3398">
                <a:solidFill>
                  <a:schemeClr val="bg1"/>
                </a:solidFill>
              </a:rPr>
              <a:t> </a:t>
            </a:r>
            <a:r>
              <a:rPr lang="en-US" sz="3398">
                <a:solidFill>
                  <a:srgbClr val="234465"/>
                </a:solidFill>
              </a:rPr>
              <a:t>itself</a:t>
            </a:r>
          </a:p>
          <a:p>
            <a:pPr marL="456915" lvl="0" indent="-456915" defTabSz="1218438"/>
            <a:endParaRPr lang="en-US" sz="3398">
              <a:solidFill>
                <a:srgbClr val="234465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/>
              <a:t>11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2" y="1752600"/>
            <a:ext cx="4709461" cy="25452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defTabSz="914126">
              <a:buClr>
                <a:srgbClr val="F2B254"/>
              </a:buClr>
              <a:buSzPct val="10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US" sz="2599" b="1" noProof="1" smtClean="0">
                <a:latin typeface="Consolas" pitchFamily="49" charset="0"/>
                <a:cs typeface="Consolas" pitchFamily="49" charset="0"/>
              </a:rPr>
              <a:t>lass Person {</a:t>
            </a:r>
          </a:p>
          <a:p>
            <a:pPr defTabSz="914126">
              <a:buClr>
                <a:srgbClr val="F2B254"/>
              </a:buClr>
              <a:buSzPct val="100000"/>
            </a:pPr>
            <a:r>
              <a:rPr lang="en-US" sz="2599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599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name;</a:t>
            </a:r>
          </a:p>
          <a:p>
            <a:pPr defTabSz="914126"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599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 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599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en-US" sz="25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914126"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914126"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defTabSz="914126"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0028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6915" lvl="0" indent="-456915" defTabSz="1218438"/>
            <a:r>
              <a:rPr lang="en-US" sz="3600" dirty="0">
                <a:solidFill>
                  <a:srgbClr val="234465"/>
                </a:solidFill>
              </a:rPr>
              <a:t>Grants </a:t>
            </a:r>
            <a:r>
              <a:rPr lang="en-US" sz="3600" b="1" dirty="0">
                <a:solidFill>
                  <a:schemeClr val="bg1"/>
                </a:solidFill>
              </a:rPr>
              <a:t>access to </a:t>
            </a:r>
            <a:r>
              <a:rPr lang="en-US" sz="3600" b="1" dirty="0" smtClean="0">
                <a:solidFill>
                  <a:schemeClr val="bg1"/>
                </a:solidFill>
              </a:rPr>
              <a:t>subclasses</a:t>
            </a:r>
            <a:endParaRPr lang="en-US" sz="3600" dirty="0">
              <a:solidFill>
                <a:srgbClr val="234465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456915" lvl="0" indent="-456915" defTabSz="1218438">
              <a:spcBef>
                <a:spcPts val="0"/>
              </a:spcBef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protected</a:t>
            </a:r>
            <a:r>
              <a:rPr lang="en-US" sz="3600" dirty="0" smtClean="0">
                <a:solidFill>
                  <a:srgbClr val="234465"/>
                </a:solidFill>
              </a:rPr>
              <a:t> </a:t>
            </a:r>
            <a:r>
              <a:rPr lang="en-US" sz="3600" dirty="0">
                <a:solidFill>
                  <a:srgbClr val="234465"/>
                </a:solidFill>
              </a:rPr>
              <a:t>modifier cannot be applied to class and interfaces</a:t>
            </a:r>
          </a:p>
          <a:p>
            <a:pPr marL="456915" lvl="0" indent="-456915" defTabSz="1218438">
              <a:spcBef>
                <a:spcPts val="0"/>
              </a:spcBef>
              <a:buClr>
                <a:schemeClr val="tx1"/>
              </a:buClr>
            </a:pPr>
            <a:r>
              <a:rPr lang="en-US" sz="3600" dirty="0">
                <a:solidFill>
                  <a:srgbClr val="234465"/>
                </a:solidFill>
              </a:rPr>
              <a:t>Prevents a </a:t>
            </a:r>
            <a:r>
              <a:rPr lang="en-US" sz="3600" b="1" dirty="0">
                <a:solidFill>
                  <a:schemeClr val="bg1"/>
                </a:solidFill>
              </a:rPr>
              <a:t>nonrelated</a:t>
            </a:r>
            <a:r>
              <a:rPr lang="en-US" sz="3600" dirty="0">
                <a:solidFill>
                  <a:srgbClr val="234465"/>
                </a:solidFill>
              </a:rPr>
              <a:t> class from trying to use it</a:t>
            </a:r>
          </a:p>
          <a:p>
            <a:pPr marL="456915" lvl="0" indent="-456915" defTabSz="1218438"/>
            <a:endParaRPr lang="en-US" sz="3398" dirty="0">
              <a:solidFill>
                <a:srgbClr val="234465"/>
              </a:solidFill>
            </a:endParaRPr>
          </a:p>
          <a:p>
            <a:pPr marL="456915" lvl="0" indent="-456915" defTabSz="1218438"/>
            <a:endParaRPr lang="en-US" sz="3398" dirty="0">
              <a:solidFill>
                <a:srgbClr val="234465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Protected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041" y="1890251"/>
            <a:ext cx="8001000" cy="18689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getName ()</a:t>
            </a:r>
          </a:p>
          <a:p>
            <a:pPr lvl="0"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setName (String name)</a:t>
            </a:r>
          </a:p>
          <a:p>
            <a:pPr lvl="0"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66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Do not explicitly declare an access modifier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456915" lvl="0" indent="-456915" defTabSz="1218438">
              <a:spcBef>
                <a:spcPts val="0"/>
              </a:spcBef>
            </a:pPr>
            <a:r>
              <a:rPr lang="en-US" sz="3398">
                <a:solidFill>
                  <a:srgbClr val="234465"/>
                </a:solidFill>
              </a:rPr>
              <a:t>Available to any other class in the same package</a:t>
            </a:r>
          </a:p>
          <a:p>
            <a:pPr lvl="0"/>
            <a:endParaRPr lang="en-US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Default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13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2" y="1752600"/>
            <a:ext cx="8001000" cy="18689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getName ()</a:t>
            </a:r>
          </a:p>
          <a:p>
            <a:pPr lvl="0"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(String name)</a:t>
            </a:r>
          </a:p>
          <a:p>
            <a:pPr lvl="0"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87524" y="4648200"/>
            <a:ext cx="1024109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real = new Team("Real");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real.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System.out.println(real.getName());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Real Madrid</a:t>
            </a:r>
          </a:p>
        </p:txBody>
      </p:sp>
    </p:spTree>
    <p:extLst>
      <p:ext uri="{BB962C8B-B14F-4D97-AF65-F5344CB8AC3E}">
        <p14:creationId xmlns:p14="http://schemas.microsoft.com/office/powerpoint/2010/main" val="2178320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456915" lvl="0" indent="-456915" defTabSz="1218438"/>
            <a:r>
              <a:rPr lang="en-US" sz="3398">
                <a:solidFill>
                  <a:srgbClr val="234465"/>
                </a:solidFill>
              </a:rPr>
              <a:t>Grants access</a:t>
            </a:r>
            <a:r>
              <a:rPr lang="en-US" sz="3398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3398">
                <a:solidFill>
                  <a:srgbClr val="234465"/>
                </a:solidFill>
              </a:rPr>
              <a:t>to </a:t>
            </a:r>
            <a:r>
              <a:rPr lang="en-US" sz="3398" b="1">
                <a:solidFill>
                  <a:schemeClr val="bg1"/>
                </a:solidFill>
              </a:rPr>
              <a:t>any class </a:t>
            </a:r>
            <a:r>
              <a:rPr lang="en-US" sz="3398">
                <a:solidFill>
                  <a:srgbClr val="234465"/>
                </a:solidFill>
              </a:rPr>
              <a:t>belonging to the </a:t>
            </a:r>
            <a:r>
              <a:rPr lang="en-US" sz="3398" b="1">
                <a:solidFill>
                  <a:schemeClr val="bg1"/>
                </a:solidFill>
              </a:rPr>
              <a:t>Java Universe</a:t>
            </a:r>
          </a:p>
          <a:p>
            <a:pPr marL="0" indent="0">
              <a:buClr>
                <a:schemeClr val="tx1"/>
              </a:buClr>
              <a:buNone/>
            </a:pPr>
            <a:endParaRPr lang="en-US" smtClean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456915" lvl="0" indent="-456915" defTabSz="1218438"/>
            <a:r>
              <a:rPr lang="en-US" sz="3398">
                <a:solidFill>
                  <a:srgbClr val="234465"/>
                </a:solidFill>
              </a:rPr>
              <a:t>Import a package if you need to use a class</a:t>
            </a:r>
          </a:p>
          <a:p>
            <a:pPr marL="456915" lvl="0" indent="-456915" defTabSz="1218438"/>
            <a:r>
              <a:rPr lang="en-US" sz="3398">
                <a:solidFill>
                  <a:srgbClr val="234465"/>
                </a:solidFill>
              </a:rPr>
              <a:t>The </a:t>
            </a:r>
            <a:r>
              <a:rPr lang="en-US" sz="3398" b="1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sz="3398">
                <a:solidFill>
                  <a:schemeClr val="bg1"/>
                </a:solidFill>
              </a:rPr>
              <a:t> </a:t>
            </a:r>
            <a:r>
              <a:rPr lang="en-US" sz="3398">
                <a:solidFill>
                  <a:srgbClr val="234465"/>
                </a:solidFill>
              </a:rPr>
              <a:t>method of an application has to be public</a:t>
            </a:r>
            <a:endParaRPr lang="en-US" sz="3398">
              <a:solidFill>
                <a:srgbClr val="234465">
                  <a:lumMod val="75000"/>
                </a:srgbClr>
              </a:solidFill>
            </a:endParaRPr>
          </a:p>
          <a:p>
            <a:pPr marL="456915" lvl="0" indent="-456915" defTabSz="1218438"/>
            <a:endParaRPr lang="en-US" sz="3398">
              <a:solidFill>
                <a:srgbClr val="234465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Public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65412" y="2057400"/>
            <a:ext cx="7542212" cy="1815882"/>
          </a:xfrm>
          <a:prstGeom prst="rect">
            <a:avLst/>
          </a:prstGeom>
          <a:solidFill>
            <a:srgbClr val="67748E">
              <a:lumMod val="40000"/>
              <a:lumOff val="60000"/>
              <a:alpha val="20000"/>
            </a:srgbClr>
          </a:solidFill>
          <a:ln w="12700">
            <a:solidFill>
              <a:srgbClr val="67748E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28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28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28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String getName 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28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28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void setName (String name)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8361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-lastName:String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-age:Integer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+getAge():Integer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+toString():String</a:t>
              </a: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19" y="2811520"/>
            <a:ext cx="535379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380138"/>
            <a:ext cx="10667998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800" dirty="0">
                <a:effectLst/>
              </a:rPr>
              <a:t>  </a:t>
            </a:r>
            <a:r>
              <a:rPr lang="nb-NO" sz="28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800" dirty="0">
                <a:effectLst/>
              </a:rPr>
              <a:t> </a:t>
            </a:r>
            <a:r>
              <a:rPr lang="nb-NO" sz="2800" dirty="0">
                <a:solidFill>
                  <a:schemeClr val="tx1"/>
                </a:solidFill>
                <a:effectLst/>
              </a:rPr>
              <a:t>String firstName;</a:t>
            </a:r>
          </a:p>
          <a:p>
            <a:r>
              <a:rPr lang="nb-NO" sz="2800" dirty="0">
                <a:effectLst/>
              </a:rPr>
              <a:t>  </a:t>
            </a:r>
            <a:r>
              <a:rPr lang="nb-NO" sz="28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800" dirty="0">
                <a:effectLst/>
              </a:rPr>
              <a:t> </a:t>
            </a:r>
            <a:r>
              <a:rPr lang="nb-NO" sz="2800" dirty="0">
                <a:solidFill>
                  <a:schemeClr val="tx1"/>
                </a:solidFill>
                <a:effectLst/>
              </a:rPr>
              <a:t>String lastName;</a:t>
            </a:r>
          </a:p>
          <a:p>
            <a:pPr>
              <a:spcAft>
                <a:spcPts val="1200"/>
              </a:spcAft>
            </a:pPr>
            <a:r>
              <a:rPr lang="nb-NO" sz="2800" dirty="0">
                <a:effectLst/>
              </a:rPr>
              <a:t>  </a:t>
            </a:r>
            <a:r>
              <a:rPr lang="nb-NO" sz="28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800" dirty="0">
                <a:effectLst/>
              </a:rPr>
              <a:t> </a:t>
            </a:r>
            <a:r>
              <a:rPr lang="nb-NO" sz="2800" dirty="0">
                <a:solidFill>
                  <a:schemeClr val="tx1"/>
                </a:solidFill>
                <a:effectLst/>
              </a:rPr>
              <a:t>Integer age;</a:t>
            </a:r>
          </a:p>
          <a:p>
            <a:pPr>
              <a:spcAft>
                <a:spcPts val="1200"/>
              </a:spcAft>
            </a:pPr>
            <a:r>
              <a:rPr lang="nb-NO" sz="2800" dirty="0">
                <a:effectLst/>
              </a:rPr>
              <a:t> </a:t>
            </a:r>
            <a:r>
              <a:rPr lang="en-GB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String getFirstName() {</a:t>
            </a:r>
            <a:r>
              <a:rPr lang="en-US" sz="2800" dirty="0">
                <a:effectLst/>
              </a:rPr>
              <a:t> </a:t>
            </a:r>
            <a:r>
              <a:rPr lang="en-US" sz="26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  <a:r>
              <a:rPr lang="en-GB" sz="2800" dirty="0">
                <a:solidFill>
                  <a:schemeClr val="accent3"/>
                </a:solidFill>
                <a:effectLst/>
              </a:rPr>
              <a:t> </a:t>
            </a:r>
          </a:p>
          <a:p>
            <a:r>
              <a:rPr lang="en-GB" sz="2800" dirty="0"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Integer getAge() { return age; }</a:t>
            </a:r>
            <a:endParaRPr lang="en-GB" sz="2800" dirty="0">
              <a:solidFill>
                <a:schemeClr val="tx1"/>
              </a:solidFill>
              <a:effectLst/>
            </a:endParaRPr>
          </a:p>
          <a:p>
            <a:endParaRPr lang="en-GB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@Override</a:t>
            </a:r>
          </a:p>
          <a:p>
            <a:r>
              <a:rPr lang="en-GB" sz="2800" dirty="0"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800" dirty="0">
                <a:effectLst/>
              </a:rPr>
              <a:t> </a:t>
            </a:r>
            <a:r>
              <a:rPr lang="en-GB" sz="2800" dirty="0">
                <a:solidFill>
                  <a:schemeClr val="tx1"/>
                </a:solidFill>
                <a:effectLst/>
              </a:rPr>
              <a:t>String toString() { </a:t>
            </a:r>
            <a:r>
              <a:rPr lang="en-GB" sz="2600" dirty="0">
                <a:solidFill>
                  <a:schemeClr val="accent2"/>
                </a:solidFill>
                <a:effectLst/>
              </a:rPr>
              <a:t>// TODO: </a:t>
            </a:r>
            <a:r>
              <a:rPr lang="en-GB" sz="2800" dirty="0" smtClean="0">
                <a:solidFill>
                  <a:schemeClr val="tx1"/>
                </a:solidFill>
                <a:effectLst/>
              </a:rPr>
              <a:t>}</a:t>
            </a:r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effectLst/>
              </a:rPr>
              <a:t>}</a:t>
            </a:r>
            <a:endParaRPr lang="en-US" sz="28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https://judge.softuni.bg/Contests/1535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getter for salary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increaseSalary</a:t>
            </a:r>
            <a:r>
              <a:rPr lang="en-US" dirty="0"/>
              <a:t> </a:t>
            </a:r>
            <a:r>
              <a:rPr lang="en-US"/>
              <a:t>by </a:t>
            </a:r>
            <a:r>
              <a:rPr lang="en-US" smtClean="0"/>
              <a:t>percentage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only half</a:t>
            </a:r>
            <a:r>
              <a:rPr lang="en-US" dirty="0"/>
              <a:t> of the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447606" y="1544701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+getFirstName()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+getAge()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+getSalary 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+increaseSalary(Integer):void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 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84320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79412" y="1054077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</a:t>
            </a:r>
            <a:r>
              <a:rPr lang="en-US" smtClean="0"/>
              <a:t>Salary Increase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752600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Double </a:t>
            </a:r>
            <a:r>
              <a:rPr lang="en-GB" sz="2400" dirty="0">
                <a:solidFill>
                  <a:schemeClr val="bg1"/>
                </a:solidFill>
                <a:effectLst/>
              </a:rPr>
              <a:t>salary</a:t>
            </a:r>
            <a:r>
              <a:rPr lang="en-GB" sz="2400" dirty="0">
                <a:effectLst/>
              </a:rPr>
              <a:t>;</a:t>
            </a:r>
          </a:p>
          <a:p>
            <a:r>
              <a:rPr lang="en-US" sz="2400" dirty="0"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US" sz="2400" dirty="0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 return this.salary; }</a:t>
            </a:r>
            <a:r>
              <a:rPr lang="en-GB" sz="24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public void increaseSalary(Integer percentage)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if (this.age &gt; 30) {</a:t>
            </a:r>
          </a:p>
          <a:p>
            <a:r>
              <a:rPr lang="en-US" sz="2400" dirty="0">
                <a:effectLst/>
              </a:rPr>
              <a:t>  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this.salary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+= 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this.salary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* percentage / 100);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}</a:t>
            </a:r>
            <a:r>
              <a:rPr lang="en-GB" sz="2400" dirty="0">
                <a:solidFill>
                  <a:schemeClr val="tx1"/>
                </a:solidFill>
                <a:effectLst/>
              </a:rPr>
              <a:t> else {</a:t>
            </a:r>
          </a:p>
          <a:p>
            <a:r>
              <a:rPr lang="en-GB" sz="2400" dirty="0">
                <a:effectLst/>
              </a:rPr>
              <a:t> 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this.salary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+= (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this.salary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* </a:t>
            </a:r>
            <a:r>
              <a:rPr lang="en-US" sz="2400" dirty="0">
                <a:solidFill>
                  <a:schemeClr val="tx1"/>
                </a:solidFill>
                <a:effectLst/>
              </a:rPr>
              <a:t>percentage</a:t>
            </a:r>
            <a:r>
              <a:rPr lang="en-GB" sz="2400" dirty="0">
                <a:solidFill>
                  <a:schemeClr val="tx1"/>
                </a:solidFill>
                <a:effectLst/>
              </a:rPr>
              <a:t> / 200);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https://judge.softuni.bg/Contests/1535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9" y="4901389"/>
            <a:ext cx="10958928" cy="767884"/>
          </a:xfrm>
        </p:spPr>
        <p:txBody>
          <a:bodyPr/>
          <a:lstStyle/>
          <a:p>
            <a:r>
              <a:rPr lang="en-GB" dirty="0"/>
              <a:t>Validation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13" y="1396230"/>
            <a:ext cx="3372719" cy="23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9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Validation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5B8F104-3A34-4EB0-90E4-6741E4DF0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701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happens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Printing with </a:t>
            </a:r>
            <a:r>
              <a:rPr lang="en-US" b="1" dirty="0" err="1">
                <a:solidFill>
                  <a:schemeClr val="bg1"/>
                </a:solidFill>
              </a:rPr>
              <a:t>System.out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couples </a:t>
            </a:r>
            <a:r>
              <a:rPr lang="en-US" dirty="0"/>
              <a:t>your class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can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class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905000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private void setSalary(Double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(salary &lt; 460)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throw </a:t>
            </a:r>
            <a:r>
              <a:rPr lang="en-US" sz="2800" dirty="0">
                <a:solidFill>
                  <a:schemeClr val="bg1"/>
                </a:solidFill>
                <a:effectLst/>
              </a:rPr>
              <a:t>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tx1"/>
                </a:solidFill>
                <a:effectLst/>
              </a:rPr>
              <a:t>("Message");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1611" y="3485808"/>
            <a:ext cx="4875211" cy="990600"/>
          </a:xfrm>
          <a:prstGeom prst="wedgeRoundRectCallout">
            <a:avLst>
              <a:gd name="adj1" fmla="val -58176"/>
              <a:gd name="adj2" fmla="val -569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better to throw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rather than printing to the Console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72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Constructors use </a:t>
            </a:r>
            <a:r>
              <a:rPr lang="en-US" b="1" smtClean="0">
                <a:solidFill>
                  <a:schemeClr val="bg1"/>
                </a:solidFill>
              </a:rPr>
              <a:t>private setters </a:t>
            </a:r>
            <a:r>
              <a:rPr lang="en-US" smtClean="0"/>
              <a:t>with validation logic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Guarantees </a:t>
            </a:r>
            <a:r>
              <a:rPr lang="en-US" b="1" smtClean="0">
                <a:solidFill>
                  <a:schemeClr val="bg1"/>
                </a:solidFill>
              </a:rPr>
              <a:t>valid state </a:t>
            </a:r>
            <a:r>
              <a:rPr lang="en-US" smtClean="0"/>
              <a:t>of object in its creation</a:t>
            </a:r>
          </a:p>
          <a:p>
            <a:r>
              <a:rPr lang="en-US" smtClean="0"/>
              <a:t>Guarantees </a:t>
            </a:r>
            <a:r>
              <a:rPr lang="en-US" b="1" smtClean="0">
                <a:solidFill>
                  <a:schemeClr val="bg1"/>
                </a:solidFill>
              </a:rPr>
              <a:t>valid state </a:t>
            </a:r>
            <a:r>
              <a:rPr lang="en-US" smtClean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905000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Person(String firstName, String lastName,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      Integer age, 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setFirstName(firstName);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setLastName(lastName);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setAge(age);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setSalary(salary);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085012" y="3061901"/>
            <a:ext cx="2851052" cy="847814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319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Expand Person with </a:t>
            </a:r>
            <a:br>
              <a:rPr lang="en-US" smtClean="0"/>
            </a:br>
            <a:r>
              <a:rPr lang="en-US" b="1" smtClean="0">
                <a:solidFill>
                  <a:schemeClr val="bg1"/>
                </a:solidFill>
              </a:rPr>
              <a:t>validation for every field</a:t>
            </a:r>
          </a:p>
          <a:p>
            <a:r>
              <a:rPr lang="en-US" smtClean="0"/>
              <a:t>Names should be </a:t>
            </a:r>
            <a:br>
              <a:rPr lang="en-US" smtClean="0"/>
            </a:br>
            <a:r>
              <a:rPr lang="en-US" b="1" smtClean="0">
                <a:solidFill>
                  <a:schemeClr val="bg1"/>
                </a:solidFill>
              </a:rPr>
              <a:t>at least 3 symbols</a:t>
            </a:r>
          </a:p>
          <a:p>
            <a:r>
              <a:rPr lang="en-US" smtClean="0"/>
              <a:t>Age </a:t>
            </a:r>
            <a:r>
              <a:rPr lang="en-US" b="1" smtClean="0">
                <a:solidFill>
                  <a:schemeClr val="bg1"/>
                </a:solidFill>
              </a:rPr>
              <a:t>cannot be zero or negative </a:t>
            </a:r>
          </a:p>
          <a:p>
            <a:r>
              <a:rPr lang="en-US" smtClean="0"/>
              <a:t>Salary </a:t>
            </a:r>
            <a:r>
              <a:rPr lang="en-US" b="1" smtClean="0">
                <a:solidFill>
                  <a:schemeClr val="bg1"/>
                </a:solidFill>
              </a:rPr>
              <a:t>cannot be less than 460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Validate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93618" y="16764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-setAge(Integer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5087110"/>
            <a:ext cx="2733272" cy="1366636"/>
          </a:xfrm>
          <a:prstGeom prst="roundRect">
            <a:avLst>
              <a:gd name="adj" fmla="val 4325"/>
            </a:avLst>
          </a:prstGeom>
        </p:spPr>
      </p:pic>
    </p:spTree>
    <p:extLst>
      <p:ext uri="{BB962C8B-B14F-4D97-AF65-F5344CB8AC3E}">
        <p14:creationId xmlns:p14="http://schemas.microsoft.com/office/powerpoint/2010/main" val="8420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3716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accent2"/>
                </a:solidFill>
                <a:effectLst/>
              </a:rPr>
              <a:t>// TODO: Add validation for firstName</a:t>
            </a:r>
          </a:p>
          <a:p>
            <a:r>
              <a:rPr lang="en-US" sz="2600" dirty="0">
                <a:solidFill>
                  <a:schemeClr val="accent2"/>
                </a:solidFill>
                <a:effectLst/>
              </a:rPr>
              <a:t>// TODO: Add validation for lastName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private void setAge(Integer age)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(age &lt; 1) {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throw 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bg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 "Age cannot be zero or negative integer"</a:t>
            </a:r>
            <a:r>
              <a:rPr lang="en-US" sz="2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this.age = age;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accent2"/>
                </a:solidFill>
                <a:effectLst/>
              </a:rPr>
              <a:t>// TODO: Add validation for salary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https://judge.softuni.bg/Contests/1535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5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/>
              <a:t>The contents of that </a:t>
            </a:r>
            <a:br>
              <a:rPr lang="en-US" dirty="0"/>
            </a:br>
            <a:r>
              <a:rPr lang="en-US" dirty="0"/>
              <a:t>instance 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 be altered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/>
              <a:t>The contents of the </a:t>
            </a:r>
            <a:br>
              <a:rPr lang="en-GB" dirty="0"/>
            </a:br>
            <a:r>
              <a:rPr lang="en-GB" dirty="0"/>
              <a:t>instance </a:t>
            </a:r>
            <a:r>
              <a:rPr lang="en-GB" b="1" dirty="0">
                <a:solidFill>
                  <a:schemeClr val="bg1"/>
                </a:solidFill>
              </a:rPr>
              <a:t>can't</a:t>
            </a:r>
            <a:r>
              <a:rPr lang="en-GB" dirty="0"/>
              <a:t> be altered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FCB7F-FF6D-4D30-96DB-E74D02BB4B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FFA000"/>
                </a:solidFill>
                <a:latin typeface="Calibri" panose="020F0502020204030204"/>
              </a:rPr>
              <a:pPr defTabSz="914126"/>
              <a:t>24</a:t>
            </a:fld>
            <a:endParaRPr lang="en-US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4CA3558A-267D-42CE-A70A-67356C66B89B}"/>
              </a:ext>
            </a:extLst>
          </p:cNvPr>
          <p:cNvSpPr/>
          <p:nvPr/>
        </p:nvSpPr>
        <p:spPr>
          <a:xfrm>
            <a:off x="9292163" y="4602443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312041B-C6F8-4542-8EE6-DCF30DF977E3}"/>
              </a:ext>
            </a:extLst>
          </p:cNvPr>
          <p:cNvSpPr txBox="1">
            <a:spLocks/>
          </p:cNvSpPr>
          <p:nvPr/>
        </p:nvSpPr>
        <p:spPr>
          <a:xfrm>
            <a:off x="8587074" y="5148524"/>
            <a:ext cx="1743404" cy="760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</p:txBody>
      </p:sp>
      <p:sp>
        <p:nvSpPr>
          <p:cNvPr id="11" name="Down Arrow 8">
            <a:extLst>
              <a:ext uri="{FF2B5EF4-FFF2-40B4-BE49-F238E27FC236}">
                <a16:creationId xmlns:a16="http://schemas.microsoft.com/office/drawing/2014/main" id="{8C5D0B15-C8C9-4806-A888-C19C4B1701CB}"/>
              </a:ext>
            </a:extLst>
          </p:cNvPr>
          <p:cNvSpPr/>
          <p:nvPr/>
        </p:nvSpPr>
        <p:spPr>
          <a:xfrm>
            <a:off x="2816677" y="4604209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3215" y="3038546"/>
            <a:ext cx="4954397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Point myPoint = new Point(0, </a:t>
            </a:r>
            <a:r>
              <a:rPr lang="en-US" sz="2000">
                <a:solidFill>
                  <a:schemeClr val="tx1"/>
                </a:solidFill>
                <a:effectLst/>
              </a:rPr>
              <a:t>0</a:t>
            </a:r>
            <a:r>
              <a:rPr lang="en-US" sz="200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myPoint.setLocation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(1.0, 0.0);</a:t>
            </a:r>
          </a:p>
          <a:p>
            <a:r>
              <a:rPr lang="en-US" sz="200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>
                <a:solidFill>
                  <a:schemeClr val="tx1"/>
                </a:solidFill>
                <a:effectLst/>
              </a:rPr>
              <a:t>(</a:t>
            </a:r>
            <a:r>
              <a:rPr lang="en-US" sz="2000" err="1">
                <a:solidFill>
                  <a:schemeClr val="tx1"/>
                </a:solidFill>
                <a:effectLst/>
              </a:rPr>
              <a:t>myPoint</a:t>
            </a:r>
            <a:r>
              <a:rPr lang="en-US" sz="2000" smtClean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0203" y="5287736"/>
            <a:ext cx="4986802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java.awt.Point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[1.0, 0.0]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298681" y="3038547"/>
            <a:ext cx="6710903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myString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new String("old String");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myString</a:t>
            </a:r>
            <a:r>
              <a:rPr lang="en-US" sz="2000" dirty="0">
                <a:effectLst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myString.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replaceAll</a:t>
            </a:r>
            <a:r>
              <a:rPr lang="en-US" sz="2000" dirty="0">
                <a:solidFill>
                  <a:schemeClr val="tx1"/>
                </a:solidFill>
                <a:effectLst/>
              </a:rPr>
              <a:t>("old", "new");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53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6915" lvl="0" indent="-456915" defTabSz="1218438">
              <a:buClr>
                <a:srgbClr val="234465"/>
              </a:buClr>
            </a:pPr>
            <a:r>
              <a:rPr lang="en-US" sz="3398" b="1" dirty="0">
                <a:solidFill>
                  <a:srgbClr val="FFA000"/>
                </a:solidFill>
                <a:latin typeface="Consolas" panose="020B0609020204030204" pitchFamily="49" charset="0"/>
              </a:rPr>
              <a:t>private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  <a:r>
              <a:rPr lang="en-US" sz="3398" dirty="0">
                <a:solidFill>
                  <a:srgbClr val="234465"/>
                </a:solidFill>
              </a:rPr>
              <a:t>mutable fields are </a:t>
            </a:r>
            <a:r>
              <a:rPr lang="en-US" sz="3398" dirty="0" smtClean="0">
                <a:solidFill>
                  <a:srgbClr val="234465"/>
                </a:solidFill>
              </a:rPr>
              <a:t>not fully </a:t>
            </a:r>
            <a:r>
              <a:rPr lang="en-US" sz="3398" dirty="0">
                <a:solidFill>
                  <a:srgbClr val="234465"/>
                </a:solidFill>
              </a:rPr>
              <a:t>encapsulated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456915" lvl="0" indent="-456915" defTabSz="1218438"/>
            <a:r>
              <a:rPr lang="en-US" sz="3398" dirty="0">
                <a:solidFill>
                  <a:srgbClr val="234465"/>
                </a:solidFill>
              </a:rPr>
              <a:t>In this case </a:t>
            </a:r>
            <a:r>
              <a:rPr lang="en-US" sz="3398" b="1" dirty="0">
                <a:solidFill>
                  <a:srgbClr val="FFA000"/>
                </a:solidFill>
              </a:rPr>
              <a:t>getter </a:t>
            </a:r>
            <a:r>
              <a:rPr lang="en-US" sz="3398" b="1" dirty="0" smtClean="0">
                <a:solidFill>
                  <a:srgbClr val="FFA000"/>
                </a:solidFill>
              </a:rPr>
              <a:t>is like </a:t>
            </a:r>
            <a:r>
              <a:rPr lang="en-US" sz="3398" b="1" dirty="0">
                <a:solidFill>
                  <a:srgbClr val="FFA000"/>
                </a:solidFill>
              </a:rPr>
              <a:t>setter too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/>
              <a:t>25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4412" y="1676400"/>
            <a:ext cx="8077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List&lt;Person&gt; players;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this.players;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680" y="4786004"/>
            <a:ext cx="1187902" cy="10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8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6915" lvl="0" indent="-456915" defTabSz="1218438"/>
            <a:r>
              <a:rPr lang="en-US" sz="3398" noProof="1">
                <a:solidFill>
                  <a:srgbClr val="234465"/>
                </a:solidFill>
              </a:rPr>
              <a:t>For securing our collection we can return </a:t>
            </a:r>
            <a:r>
              <a:rPr lang="en-US" sz="3398" noProof="1" smtClean="0">
                <a:solidFill>
                  <a:srgbClr val="234465"/>
                </a:solidFill>
              </a:rPr>
              <a:t/>
            </a:r>
            <a:br>
              <a:rPr lang="en-US" sz="3398" noProof="1" smtClean="0">
                <a:solidFill>
                  <a:srgbClr val="234465"/>
                </a:solidFill>
              </a:rPr>
            </a:br>
            <a:r>
              <a:rPr lang="en-US" sz="3398" b="1" noProof="1" smtClean="0">
                <a:solidFill>
                  <a:schemeClr val="bg1"/>
                </a:solidFill>
              </a:rPr>
              <a:t>Collections.unmodifiableList</a:t>
            </a:r>
            <a:r>
              <a:rPr lang="en-US" sz="3398" b="1" noProof="1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Imutable </a:t>
            </a:r>
            <a:r>
              <a:rPr lang="en-US"/>
              <a:t>Fields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/>
              <a:t>26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2596" y="2410726"/>
            <a:ext cx="9903326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(Person person)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  this.players.add(person);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Collections.unmodifiableList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(players);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61212" y="5614008"/>
            <a:ext cx="2666711" cy="1006479"/>
          </a:xfrm>
          <a:prstGeom prst="wedgeRoundRectCallout">
            <a:avLst>
              <a:gd name="adj1" fmla="val -64896"/>
              <a:gd name="adj2" fmla="val -526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safe collections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578611" y="2469085"/>
            <a:ext cx="3210256" cy="1028855"/>
          </a:xfrm>
          <a:prstGeom prst="wedgeRoundRectCallout">
            <a:avLst>
              <a:gd name="adj1" fmla="val -55789"/>
              <a:gd name="adj2" fmla="val 477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methods for functionality over list</a:t>
            </a:r>
          </a:p>
        </p:txBody>
      </p:sp>
    </p:spTree>
    <p:extLst>
      <p:ext uri="{BB962C8B-B14F-4D97-AF65-F5344CB8AC3E}">
        <p14:creationId xmlns:p14="http://schemas.microsoft.com/office/powerpoint/2010/main" val="3768954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59045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b="1" dirty="0">
                <a:solidFill>
                  <a:schemeClr val="bg1"/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first team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b="1" dirty="0">
                <a:solidFill>
                  <a:schemeClr val="bg1"/>
                </a:solidFill>
              </a:rPr>
              <a:t>younger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40</a:t>
            </a:r>
            <a:r>
              <a:rPr lang="en-US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they go to </a:t>
            </a:r>
            <a:r>
              <a:rPr lang="en-US" b="1" dirty="0">
                <a:solidFill>
                  <a:schemeClr val="bg1"/>
                </a:solidFill>
              </a:rPr>
              <a:t>first squad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both squad </a:t>
            </a:r>
            <a:r>
              <a:rPr lang="en-US" b="1" dirty="0">
                <a:solidFill>
                  <a:schemeClr val="bg1"/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99212" y="1668287"/>
            <a:ext cx="5410200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+getFirstTeam(Integer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+getReserveTeam(Double salary)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82537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First and Reserve Team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612" y="1128189"/>
            <a:ext cx="9143998" cy="5131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firstTeam;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reserveTeam;</a:t>
            </a:r>
          </a:p>
          <a:p>
            <a:pPr fontAlgn="base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400" dirty="0">
                <a:solidFill>
                  <a:schemeClr val="bg1"/>
                </a:solidFill>
                <a:effectLst/>
              </a:rPr>
              <a:t>addPlayer</a:t>
            </a:r>
            <a:r>
              <a:rPr lang="en-US" sz="24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if (person.getAge() &lt; 40) {</a:t>
            </a:r>
          </a:p>
          <a:p>
            <a:pPr fontAlgn="base"/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firstTeam.add(person);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} else {</a:t>
            </a:r>
          </a:p>
          <a:p>
            <a:pPr fontAlgn="base"/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reserveTeam.add(person); </a:t>
            </a:r>
          </a:p>
          <a:p>
            <a:pPr fontAlgn="base"/>
            <a:r>
              <a:rPr lang="en-US" sz="2400" dirty="0"/>
              <a:t>  </a:t>
            </a:r>
            <a:r>
              <a:rPr lang="en-US" sz="2400">
                <a:solidFill>
                  <a:schemeClr val="tx1"/>
                </a:solidFill>
                <a:effectLst/>
              </a:rPr>
              <a:t>} 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public List&lt;Person&gt; getPlayers()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400" dirty="0">
                <a:solidFill>
                  <a:schemeClr val="bg1"/>
                </a:solidFill>
                <a:effectLst/>
              </a:rPr>
              <a:t>Collections.unmodifiableList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(firstTeam);</a:t>
            </a:r>
          </a:p>
          <a:p>
            <a:pPr fontAlgn="base"/>
            <a:r>
              <a:rPr lang="en-US" sz="2400" smtClean="0">
                <a:solidFill>
                  <a:schemeClr val="tx1"/>
                </a:solidFill>
                <a:effectLst/>
              </a:rPr>
              <a:t>  }</a:t>
            </a:r>
            <a:endParaRPr lang="bg-BG" sz="2400" smtClean="0">
              <a:solidFill>
                <a:schemeClr val="tx1"/>
              </a:solidFill>
              <a:effectLst/>
            </a:endParaRPr>
          </a:p>
          <a:p>
            <a:pPr fontAlgn="base"/>
            <a:r>
              <a:rPr lang="en-US" sz="2400">
                <a:solidFill>
                  <a:schemeClr val="tx1"/>
                </a:solidFill>
                <a:effectLst/>
              </a:rPr>
              <a:t>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fontAlgn="base"/>
            <a:r>
              <a:rPr lang="en-US" sz="2600" dirty="0">
                <a:solidFill>
                  <a:schemeClr val="accent2"/>
                </a:solidFill>
                <a:effectLst/>
              </a:rPr>
              <a:t>//TODO: add getter for reserve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212" y="6404361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https://judge.softuni.bg/Contests/1535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5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6915" lvl="0" indent="-456915" defTabSz="1218438">
              <a:buClr>
                <a:schemeClr val="tx1"/>
              </a:buClr>
            </a:pPr>
            <a:r>
              <a:rPr lang="en-US" sz="3398" b="1">
                <a:solidFill>
                  <a:schemeClr val="bg1"/>
                </a:solidFill>
                <a:latin typeface="Consolas" panose="020B0609020204030204" pitchFamily="49" charset="0"/>
              </a:rPr>
              <a:t>final class</a:t>
            </a:r>
            <a:r>
              <a:rPr lang="en-US" sz="3398" b="1">
                <a:solidFill>
                  <a:schemeClr val="bg1"/>
                </a:solidFill>
              </a:rPr>
              <a:t> </a:t>
            </a:r>
            <a:r>
              <a:rPr lang="en-US" sz="3398">
                <a:solidFill>
                  <a:srgbClr val="234465"/>
                </a:solidFill>
              </a:rPr>
              <a:t>can't be </a:t>
            </a:r>
            <a:r>
              <a:rPr lang="en-US" sz="3398" smtClean="0">
                <a:solidFill>
                  <a:srgbClr val="234465"/>
                </a:solidFill>
              </a:rPr>
              <a:t>extended</a:t>
            </a: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b="1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smtClean="0">
                <a:solidFill>
                  <a:schemeClr val="bg1"/>
                </a:solidFill>
                <a:latin typeface="Consolas" panose="020B0609020204030204" pitchFamily="49" charset="0"/>
              </a:rPr>
              <a:t>final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/>
              <a:t> </a:t>
            </a:r>
            <a:r>
              <a:rPr lang="en-US"/>
              <a:t>can't be overridden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</a:t>
            </a:r>
            <a:r>
              <a:rPr lang="en-US">
                <a:latin typeface="Consolas" panose="020B0609020204030204" pitchFamily="49" charset="0"/>
              </a:rPr>
              <a:t>final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08212" y="1752600"/>
            <a:ext cx="9144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>
                <a:solidFill>
                  <a:schemeClr val="tx1"/>
                </a:solidFill>
                <a:effectLst/>
              </a:rPr>
              <a:t>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Cat extends Mammal {}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208212" y="4439602"/>
            <a:ext cx="913288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smtClean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move(Point </a:t>
            </a:r>
            <a:r>
              <a:rPr lang="en-US" sz="2800">
                <a:solidFill>
                  <a:schemeClr val="tx1"/>
                </a:solidFill>
                <a:effectLst/>
              </a:rPr>
              <a:t>point</a:t>
            </a:r>
            <a:r>
              <a:rPr lang="en-US" sz="2800" smtClean="0">
                <a:solidFill>
                  <a:schemeClr val="tx1"/>
                </a:solidFill>
                <a:effectLst/>
              </a:rPr>
              <a:t>);</a:t>
            </a:r>
            <a:br>
              <a:rPr lang="en-US" sz="2800" smtClean="0">
                <a:solidFill>
                  <a:schemeClr val="tx1"/>
                </a:solidFill>
                <a:effectLst/>
              </a:rPr>
            </a:br>
            <a:r>
              <a:rPr lang="en-US" sz="2800" smtClean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Animal {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@override 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800">
                <a:solidFill>
                  <a:schemeClr val="tx1"/>
                </a:solidFill>
                <a:effectLst/>
              </a:rPr>
              <a:t>move</a:t>
            </a:r>
            <a:r>
              <a:rPr lang="en-US" sz="2800" smtClean="0">
                <a:solidFill>
                  <a:schemeClr val="tx1"/>
                </a:solidFill>
                <a:effectLst/>
              </a:rPr>
              <a:t>(); 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4666" y="2169533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4666" y="57573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61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/>
              <a:t>3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2991" y="1348330"/>
            <a:ext cx="11801576" cy="5372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198" b="1" u="sng" dirty="0">
                <a:solidFill>
                  <a:schemeClr val="bg1"/>
                </a:solidFill>
              </a:rPr>
              <a:t>sli.do</a:t>
            </a:r>
            <a:r>
              <a:rPr lang="en-US" sz="5998" b="1"/>
              <a:t/>
            </a:r>
            <a:br>
              <a:rPr lang="en-US" sz="5998" b="1"/>
            </a:br>
            <a:r>
              <a:rPr lang="en-US" sz="11497" b="1" smtClean="0"/>
              <a:t>#</a:t>
            </a:r>
            <a:r>
              <a:rPr lang="en-US" sz="11497" b="1" noProof="1" smtClean="0"/>
              <a:t>java-fund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2660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5" y="1068899"/>
            <a:ext cx="11804822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variable </a:t>
            </a:r>
            <a:r>
              <a:rPr lang="en-US" dirty="0"/>
              <a:t>value can't be changed once it is 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</a:t>
            </a:r>
            <a:r>
              <a:rPr lang="en-US" smtClean="0">
                <a:latin typeface="Consolas" panose="020B0609020204030204" pitchFamily="49" charset="0"/>
              </a:rPr>
              <a:t>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7288" y="1633593"/>
            <a:ext cx="11506200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</a:t>
            </a:r>
            <a:r>
              <a:rPr lang="en-US" sz="2800" smtClean="0">
                <a:solidFill>
                  <a:schemeClr val="tx1"/>
                </a:solidFill>
                <a:effectLst/>
              </a:rPr>
              <a:t>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String name;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List&lt;Person&gt; firstTeam;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Team (String name)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this.name = name;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this.firstTeam = new ArrayList&lt;Person&gt; ();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 doSomething()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this.name = "";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this.firstTeam = new Arraylist&lt;Person&gt;();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this.firstTeam.add(Person person)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937612" y="4572000"/>
            <a:ext cx="3657600" cy="530318"/>
          </a:xfrm>
          <a:prstGeom prst="wedgeRoundRectCallout">
            <a:avLst>
              <a:gd name="adj1" fmla="val -70217"/>
              <a:gd name="adj2" fmla="val 695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399102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/>
              <a:t>31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2931" y="1724211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Encapsulation: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Hides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implementation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Reduces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complexity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Ensures that structural changes </a:t>
            </a:r>
            <a:br>
              <a:rPr lang="en-US" sz="3399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remain local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and </a:t>
            </a: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Immutable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objects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23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3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057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41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 Hiding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C6162-4793-4A56-8C04-26CF2817A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9" dirty="0"/>
              <a:t>Encapsulation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4393018" y="1313422"/>
            <a:ext cx="3768199" cy="2727975"/>
            <a:chOff x="4394162" y="1312871"/>
            <a:chExt cx="3769181" cy="2728686"/>
          </a:xfrm>
        </p:grpSpPr>
        <p:grpSp>
          <p:nvGrpSpPr>
            <p:cNvPr id="8" name="Group 7"/>
            <p:cNvGrpSpPr/>
            <p:nvPr/>
          </p:nvGrpSpPr>
          <p:grpSpPr>
            <a:xfrm>
              <a:off x="4394162" y="1312871"/>
              <a:ext cx="3402571" cy="2728686"/>
              <a:chOff x="8287149" y="1436915"/>
              <a:chExt cx="2975428" cy="272868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8287149" y="1436915"/>
                <a:ext cx="2975428" cy="2728686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  <a:alpha val="80000"/>
                </a:schemeClr>
              </a:solidFill>
              <a:ln w="38100">
                <a:solidFill>
                  <a:schemeClr val="bg2">
                    <a:alpha val="8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00496" y="1559316"/>
                <a:ext cx="1973943" cy="6243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399" b="1" dirty="0">
                    <a:solidFill>
                      <a:srgbClr val="FFFFFF"/>
                    </a:solidFill>
                    <a:latin typeface="Calibri" panose="020F0502020204030204"/>
                  </a:rPr>
                  <a:t> Abstraction</a:t>
                </a:r>
                <a:endParaRPr lang="bg-BG" sz="23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05584" y="2009580"/>
              <a:ext cx="2949864" cy="1812912"/>
              <a:chOff x="8098971" y="1117601"/>
              <a:chExt cx="3272971" cy="2015288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8889999" y="1769089"/>
                <a:ext cx="2481943" cy="1363800"/>
              </a:xfrm>
              <a:prstGeom prst="ellipse">
                <a:avLst/>
              </a:prstGeom>
              <a:solidFill>
                <a:schemeClr val="accent6">
                  <a:lumMod val="10000"/>
                  <a:alpha val="8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98971" y="1117601"/>
                <a:ext cx="2481943" cy="1265295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  <a:alpha val="80000"/>
                </a:schemeClr>
              </a:solidFill>
              <a:ln w="28575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321676" y="3147813"/>
              <a:ext cx="2841667" cy="5228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799" b="1" dirty="0">
                  <a:solidFill>
                    <a:srgbClr val="FFFFFF"/>
                  </a:solidFill>
                  <a:latin typeface="Calibri" panose="020F0502020204030204"/>
                </a:rPr>
                <a:t>Information Hiding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5584" y="2276322"/>
              <a:ext cx="3049584" cy="5565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999" b="1" dirty="0">
                  <a:solidFill>
                    <a:srgbClr val="FFFFFF"/>
                  </a:solidFill>
                  <a:latin typeface="Calibri" panose="020F0502020204030204"/>
                </a:rPr>
                <a:t>Data Encapsulation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3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of wrapping code and </a:t>
            </a:r>
            <a:br>
              <a:rPr lang="en-US" dirty="0"/>
            </a:br>
            <a:r>
              <a:rPr lang="en-US" dirty="0"/>
              <a:t>data together into a single unit</a:t>
            </a:r>
          </a:p>
          <a:p>
            <a:r>
              <a:rPr lang="en-GB" dirty="0"/>
              <a:t>Flexibility and extensibility of the code</a:t>
            </a:r>
            <a:endParaRPr lang="en-US" dirty="0"/>
          </a:p>
          <a:p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199" dirty="0"/>
              <a:t>Structural changes remain </a:t>
            </a:r>
            <a:r>
              <a:rPr lang="en-US" sz="3199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199" dirty="0"/>
              <a:t>Allows</a:t>
            </a:r>
            <a:r>
              <a:rPr lang="en-US" sz="3199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validation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data binding</a:t>
            </a:r>
            <a:endParaRPr lang="bg-BG" sz="3199" b="1" dirty="0">
              <a:solidFill>
                <a:schemeClr val="bg1"/>
              </a:solidFill>
            </a:endParaRPr>
          </a:p>
          <a:p>
            <a:endParaRPr lang="bg-BG" sz="3199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/>
              <a:t>5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0225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Objects </a:t>
            </a:r>
            <a:r>
              <a:rPr lang="en-US" dirty="0"/>
              <a:t>fields </a:t>
            </a:r>
            <a:r>
              <a:rPr lang="en-US" b="1" dirty="0">
                <a:solidFill>
                  <a:schemeClr val="bg1"/>
                </a:solidFill>
              </a:rPr>
              <a:t>must </a:t>
            </a:r>
            <a:r>
              <a:rPr lang="en-US" b="1">
                <a:solidFill>
                  <a:schemeClr val="bg1"/>
                </a:solidFill>
              </a:rPr>
              <a:t>be </a:t>
            </a:r>
            <a:r>
              <a:rPr lang="en-US" b="1" smtClean="0">
                <a:solidFill>
                  <a:schemeClr val="bg1"/>
                </a:solidFill>
              </a:rPr>
              <a:t>private</a:t>
            </a:r>
          </a:p>
          <a:p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 for data access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5000" y="1762427"/>
            <a:ext cx="10958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age;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5000" y="4030567"/>
            <a:ext cx="10958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getAge()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setAge(int age)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486" y="4505245"/>
            <a:ext cx="990600" cy="915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486" y="1997337"/>
            <a:ext cx="990600" cy="9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32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399"/>
              </a:spcAft>
            </a:pPr>
            <a:endParaRPr lang="en-US" dirty="0"/>
          </a:p>
          <a:p>
            <a:endParaRPr lang="en-GB" smtClean="0"/>
          </a:p>
          <a:p>
            <a:endParaRPr lang="en-GB"/>
          </a:p>
          <a:p>
            <a:r>
              <a:rPr lang="en-GB" smtClean="0"/>
              <a:t>Properties </a:t>
            </a:r>
            <a:r>
              <a:rPr lang="en-GB" dirty="0"/>
              <a:t>should be </a:t>
            </a:r>
            <a:r>
              <a:rPr lang="en-GB" b="1" dirty="0">
                <a:solidFill>
                  <a:schemeClr val="bg1"/>
                </a:solidFill>
              </a:rPr>
              <a:t>public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/>
              <a:t>7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2513418" y="1815876"/>
            <a:ext cx="6034713" cy="3727203"/>
            <a:chOff x="2478562" y="1839196"/>
            <a:chExt cx="6036285" cy="372817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spAutoFit/>
            </a:bodyPr>
            <a:lstStyle/>
            <a:p>
              <a:pPr algn="ctr" defTabSz="914126" eaLnBrk="0" hangingPunct="0">
                <a:lnSpc>
                  <a:spcPts val="2999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3" y="2435255"/>
              <a:ext cx="6036284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defTabSz="914126" eaLnBrk="0" hangingPunct="0">
                <a:lnSpc>
                  <a:spcPts val="2999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914126" eaLnBrk="0" hangingPunct="0">
                <a:lnSpc>
                  <a:spcPts val="2999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432627"/>
              <a:ext cx="6036284" cy="21347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defTabSz="914126" eaLnBrk="0" hangingPunct="0">
                <a:lnSpc>
                  <a:spcPts val="2999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799" b="1" noProof="1" smtClean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Person(String </a:t>
              </a: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name, int age)</a:t>
              </a:r>
            </a:p>
            <a:p>
              <a:pPr defTabSz="914126" eaLnBrk="0" hangingPunct="0">
                <a:lnSpc>
                  <a:spcPts val="2999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799" b="1" noProof="1" smtClean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+getName(): String</a:t>
              </a:r>
            </a:p>
            <a:p>
              <a:pPr defTabSz="914126" eaLnBrk="0" hangingPunct="0">
                <a:lnSpc>
                  <a:spcPts val="2999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799" b="1" noProof="1" smtClean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setName(String name): void</a:t>
              </a:r>
              <a:endPara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  <a:p>
              <a:pPr defTabSz="914126" eaLnBrk="0" hangingPunct="0">
                <a:lnSpc>
                  <a:spcPts val="2999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799" b="1" noProof="1" smtClean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+getAge(): int</a:t>
              </a:r>
            </a:p>
            <a:p>
              <a:pPr defTabSz="914126" eaLnBrk="0" hangingPunct="0">
                <a:lnSpc>
                  <a:spcPts val="2999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799" b="1" noProof="1" smtClean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+setAge(int age): void</a:t>
              </a:r>
              <a:endPara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  <a:p>
              <a:pPr defTabSz="914126" eaLnBrk="0" hangingPunct="0">
                <a:lnSpc>
                  <a:spcPts val="2999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endPara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338072" y="2613528"/>
            <a:ext cx="1878310" cy="600385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338072" y="4097866"/>
            <a:ext cx="1878310" cy="609441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1670" y="5348605"/>
            <a:ext cx="6034712" cy="59590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621">
              <a:lnSpc>
                <a:spcPct val="100000"/>
              </a:lnSpc>
              <a:buNone/>
            </a:pPr>
            <a:endParaRPr lang="bg-BG" sz="3399" dirty="0">
              <a:solidFill>
                <a:srgbClr val="FFA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27520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refer current </a:t>
            </a:r>
            <a:r>
              <a:rPr lang="en-US"/>
              <a:t>class </a:t>
            </a:r>
            <a:r>
              <a:rPr lang="en-US" smtClean="0"/>
              <a:t>instance</a:t>
            </a:r>
          </a:p>
          <a:p>
            <a:pPr>
              <a:buClr>
                <a:schemeClr val="tx1"/>
              </a:buClr>
            </a:pPr>
            <a:endParaRPr lang="en-US" smtClean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current 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2524332"/>
            <a:ext cx="112013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.name = name;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1812" y="4724400"/>
            <a:ext cx="112014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String fullName()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.getFirstName() + " " +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.getLastName()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543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2" y="982845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current class constructor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38532"/>
            <a:ext cx="11506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.firstName = name;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E4029-9D79-48EA-BF76-E0288E353EAA}"/>
              </a:ext>
            </a:extLst>
          </p:cNvPr>
          <p:cNvSpPr txBox="1">
            <a:spLocks/>
          </p:cNvSpPr>
          <p:nvPr/>
        </p:nvSpPr>
        <p:spPr>
          <a:xfrm>
            <a:off x="379412" y="3810000"/>
            <a:ext cx="11506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Person (String name, Integer age)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(name);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.age = age;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298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2187</Words>
  <Application>Microsoft Office PowerPoint</Application>
  <PresentationFormat>Custom</PresentationFormat>
  <Paragraphs>567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1_SoftUni3_1</vt:lpstr>
      <vt:lpstr>2_SoftUni3_1</vt:lpstr>
      <vt:lpstr>Encapsulation</vt:lpstr>
      <vt:lpstr>Table of Contents</vt:lpstr>
      <vt:lpstr>Questions</vt:lpstr>
      <vt:lpstr>PowerPoint Presentation</vt:lpstr>
      <vt:lpstr>Encapsulation</vt:lpstr>
      <vt:lpstr>Encapsulation</vt:lpstr>
      <vt:lpstr>Encapsulation – Example</vt:lpstr>
      <vt:lpstr>Keyword this</vt:lpstr>
      <vt:lpstr>Keyword this (2)</vt:lpstr>
      <vt:lpstr>PowerPoint Presentation</vt:lpstr>
      <vt:lpstr>Private Access Modifier</vt:lpstr>
      <vt:lpstr>Protected Access Modifier</vt:lpstr>
      <vt:lpstr>Default Access Modifier</vt:lpstr>
      <vt:lpstr>Public Access Modifier</vt:lpstr>
      <vt:lpstr>Problem: Sort Persons by Name and Age</vt:lpstr>
      <vt:lpstr>Solution: Getters and Setters</vt:lpstr>
      <vt:lpstr>Problem: Salary Increase</vt:lpstr>
      <vt:lpstr>Solution: Salary Increase</vt:lpstr>
      <vt:lpstr>PowerPoint Presentation</vt:lpstr>
      <vt:lpstr>Validation</vt:lpstr>
      <vt:lpstr>Validation (2)</vt:lpstr>
      <vt:lpstr>Problem: Validate Data</vt:lpstr>
      <vt:lpstr>Solution: Validate Data</vt:lpstr>
      <vt:lpstr>Mutable vs Immutable Objects</vt:lpstr>
      <vt:lpstr>Mutable Fields</vt:lpstr>
      <vt:lpstr>Imutable Fields</vt:lpstr>
      <vt:lpstr>Problem: First and Reserve Team</vt:lpstr>
      <vt:lpstr>Solution: First and Reserve Team</vt:lpstr>
      <vt:lpstr>Keyword final</vt:lpstr>
      <vt:lpstr>Keyword final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Encapsulation</dc:title>
  <dc:subject>Java Advanced – Practical Training Course @ SoftUni</dc:subject>
  <dc:creator/>
  <cp:keywords>Java OOP, Java, OOP, Software University, SoftUni, programming, coding, software development, education, training,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2019-03-01T15:48:21Z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