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2"/>
    <p:sldMasterId id="2147483691" r:id="rId3"/>
  </p:sldMasterIdLst>
  <p:notesMasterIdLst>
    <p:notesMasterId r:id="rId48"/>
  </p:notesMasterIdLst>
  <p:handoutMasterIdLst>
    <p:handoutMasterId r:id="rId49"/>
  </p:handoutMasterIdLst>
  <p:sldIdLst>
    <p:sldId id="593" r:id="rId4"/>
    <p:sldId id="395" r:id="rId5"/>
    <p:sldId id="477" r:id="rId6"/>
    <p:sldId id="544" r:id="rId7"/>
    <p:sldId id="549" r:id="rId8"/>
    <p:sldId id="550" r:id="rId9"/>
    <p:sldId id="594" r:id="rId10"/>
    <p:sldId id="560" r:id="rId11"/>
    <p:sldId id="569" r:id="rId12"/>
    <p:sldId id="545" r:id="rId13"/>
    <p:sldId id="562" r:id="rId14"/>
    <p:sldId id="546" r:id="rId15"/>
    <p:sldId id="555" r:id="rId16"/>
    <p:sldId id="559" r:id="rId17"/>
    <p:sldId id="552" r:id="rId18"/>
    <p:sldId id="580" r:id="rId19"/>
    <p:sldId id="558" r:id="rId20"/>
    <p:sldId id="565" r:id="rId21"/>
    <p:sldId id="567" r:id="rId22"/>
    <p:sldId id="568" r:id="rId23"/>
    <p:sldId id="579" r:id="rId24"/>
    <p:sldId id="553" r:id="rId25"/>
    <p:sldId id="581" r:id="rId26"/>
    <p:sldId id="582" r:id="rId27"/>
    <p:sldId id="548" r:id="rId28"/>
    <p:sldId id="576" r:id="rId29"/>
    <p:sldId id="561" r:id="rId30"/>
    <p:sldId id="540" r:id="rId31"/>
    <p:sldId id="542" r:id="rId32"/>
    <p:sldId id="564" r:id="rId33"/>
    <p:sldId id="572" r:id="rId34"/>
    <p:sldId id="583" r:id="rId35"/>
    <p:sldId id="490" r:id="rId36"/>
    <p:sldId id="577" r:id="rId37"/>
    <p:sldId id="547" r:id="rId38"/>
    <p:sldId id="571" r:id="rId39"/>
    <p:sldId id="578" r:id="rId40"/>
    <p:sldId id="543" r:id="rId41"/>
    <p:sldId id="587" r:id="rId42"/>
    <p:sldId id="588" r:id="rId43"/>
    <p:sldId id="589" r:id="rId44"/>
    <p:sldId id="590" r:id="rId45"/>
    <p:sldId id="591" r:id="rId46"/>
    <p:sldId id="592" r:id="rId4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BE5"/>
    <a:srgbClr val="F0A22E"/>
    <a:srgbClr val="F0A26D"/>
    <a:srgbClr val="F3CD60"/>
    <a:srgbClr val="663606"/>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6974" autoAdjust="0"/>
  </p:normalViewPr>
  <p:slideViewPr>
    <p:cSldViewPr>
      <p:cViewPr varScale="1">
        <p:scale>
          <a:sx n="70" d="100"/>
          <a:sy n="70" d="100"/>
        </p:scale>
        <p:origin x="798"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70" d="100"/>
          <a:sy n="70" d="100"/>
        </p:scale>
        <p:origin x="-27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08-Mar-19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08-Mar-19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3705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005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33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393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a:ea typeface="+mn-ea"/>
                <a:cs typeface="+mn-cs"/>
              </a:rPr>
              <a:t> </a:t>
            </a:r>
            <a:r>
              <a:rPr kumimoji="0" lang="en-US" sz="1000" b="0" i="0" u="none" strike="noStrike" kern="1200" cap="none" spc="0" normalizeH="0" baseline="0" noProof="0" dirty="0">
                <a:ln>
                  <a:noFill/>
                </a:ln>
                <a:solidFill>
                  <a:prstClr val="black"/>
                </a:solidFill>
                <a:effectLst/>
                <a:uLnTx/>
                <a:uFillTx/>
                <a:latin typeface="Calibri"/>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593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motion-software.com/" TargetMode="External"/><Relationship Id="rId13" Type="http://schemas.openxmlformats.org/officeDocument/2006/relationships/image" Target="../media/image31.png"/><Relationship Id="rId18" Type="http://schemas.openxmlformats.org/officeDocument/2006/relationships/hyperlink" Target="http://www.telenor.bg/" TargetMode="External"/><Relationship Id="rId26" Type="http://schemas.openxmlformats.org/officeDocument/2006/relationships/hyperlink" Target="https://www.superhosting.bg/" TargetMode="External"/><Relationship Id="rId3" Type="http://schemas.openxmlformats.org/officeDocument/2006/relationships/image" Target="../media/image8.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hyperlink" Target="https://aeternity.com/" TargetMode="Externa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image" Target="../media/image1.emf"/><Relationship Id="rId16" Type="http://schemas.openxmlformats.org/officeDocument/2006/relationships/hyperlink" Target="https://www.softwaregroup.com/" TargetMode="External"/><Relationship Id="rId20" Type="http://schemas.openxmlformats.org/officeDocument/2006/relationships/hyperlink" Target="http://www.xs-software.com/" TargetMode="External"/><Relationship Id="rId29" Type="http://schemas.openxmlformats.org/officeDocument/2006/relationships/image" Target="../media/image39.png"/><Relationship Id="rId1" Type="http://schemas.openxmlformats.org/officeDocument/2006/relationships/slideMaster" Target="../slideMasters/slideMaster1.xml"/><Relationship Id="rId6" Type="http://schemas.openxmlformats.org/officeDocument/2006/relationships/hyperlink" Target="https://www.indeavr.com/en" TargetMode="External"/><Relationship Id="rId11" Type="http://schemas.openxmlformats.org/officeDocument/2006/relationships/image" Target="../media/image30.jpeg"/><Relationship Id="rId24" Type="http://schemas.openxmlformats.org/officeDocument/2006/relationships/hyperlink" Target="http://www.postbank.bg/" TargetMode="External"/><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hyperlink" Target="http://smartit.bg/" TargetMode="External"/><Relationship Id="rId10" Type="http://schemas.openxmlformats.org/officeDocument/2006/relationships/hyperlink" Target="https://www.liebherr.com/en/deu/start/start-page.html" TargetMode="External"/><Relationship Id="rId19" Type="http://schemas.openxmlformats.org/officeDocument/2006/relationships/image" Target="../media/image34.png"/><Relationship Id="rId4" Type="http://schemas.openxmlformats.org/officeDocument/2006/relationships/hyperlink" Target="http://www.infragistics.com/" TargetMode="External"/><Relationship Id="rId9" Type="http://schemas.openxmlformats.org/officeDocument/2006/relationships/image" Target="../media/image29.png"/><Relationship Id="rId14" Type="http://schemas.openxmlformats.org/officeDocument/2006/relationships/hyperlink" Target="https://netpeak.bg/" TargetMode="External"/><Relationship Id="rId22" Type="http://schemas.openxmlformats.org/officeDocument/2006/relationships/hyperlink" Target="https://www.sbtech.com/" TargetMode="External"/><Relationship Id="rId27" Type="http://schemas.openxmlformats.org/officeDocument/2006/relationships/image" Target="../media/image3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8.png"/><Relationship Id="rId7" Type="http://schemas.openxmlformats.org/officeDocument/2006/relationships/hyperlink" Target="http://www.world-of-myths.com/"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41.png"/><Relationship Id="rId5" Type="http://schemas.openxmlformats.org/officeDocument/2006/relationships/hyperlink" Target="https://www.onebitsoftware.net/" TargetMode="External"/><Relationship Id="rId10" Type="http://schemas.openxmlformats.org/officeDocument/2006/relationships/image" Target="../media/image43.gif"/><Relationship Id="rId4" Type="http://schemas.openxmlformats.org/officeDocument/2006/relationships/image" Target="../media/image40.jpeg"/><Relationship Id="rId9" Type="http://schemas.openxmlformats.org/officeDocument/2006/relationships/hyperlink" Target="https://www.lukanet.com/"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7.png"/><Relationship Id="rId5" Type="http://schemas.openxmlformats.org/officeDocument/2006/relationships/hyperlink" Target="https://www.facebook.com/SoftwareUniversity" TargetMode="External"/><Relationship Id="rId10" Type="http://schemas.openxmlformats.org/officeDocument/2006/relationships/image" Target="../media/image46.png"/><Relationship Id="rId4" Type="http://schemas.openxmlformats.org/officeDocument/2006/relationships/hyperlink" Target="http://softuni.foundation/" TargetMode="External"/><Relationship Id="rId9" Type="http://schemas.openxmlformats.org/officeDocument/2006/relationships/image" Target="../media/image45.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hyperlink" Target="http://forum.softuni.bg/" TargetMode="External"/><Relationship Id="rId11" Type="http://schemas.openxmlformats.org/officeDocument/2006/relationships/image" Target="../media/image47.png"/><Relationship Id="rId5" Type="http://schemas.openxmlformats.org/officeDocument/2006/relationships/hyperlink" Target="https://www.facebook.com/SoftwareUniversity" TargetMode="External"/><Relationship Id="rId10" Type="http://schemas.openxmlformats.org/officeDocument/2006/relationships/image" Target="../media/image46.png"/><Relationship Id="rId4" Type="http://schemas.openxmlformats.org/officeDocument/2006/relationships/hyperlink" Target="http://softuni.foundation/" TargetMode="External"/><Relationship Id="rId9" Type="http://schemas.openxmlformats.org/officeDocument/2006/relationships/image" Target="../media/image5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smtClean="0"/>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8"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6"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6"/>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0" y="6035665"/>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0" y="6035665"/>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6"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5"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09744"/>
            <a:ext cx="2950749" cy="39554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34540"/>
            <a:ext cx="2950749" cy="363232"/>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67791"/>
            <a:ext cx="2950749" cy="52481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1047"/>
            <a:ext cx="2950749" cy="460181"/>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6" y="1355077"/>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3"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3"/>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8" y="1353867"/>
            <a:ext cx="7197424" cy="50278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08-Mar-19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5"/>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8"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08-Mar-19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amond Partner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smtClean="0"/>
              <a:t>SoftUni</a:t>
            </a:r>
            <a:r>
              <a:rPr lang="en-US" dirty="0" smtClean="0"/>
              <a:t> </a:t>
            </a:r>
            <a:r>
              <a:rPr lang="en-US" dirty="0"/>
              <a:t>Diamond Partners</a:t>
            </a:r>
            <a:endParaRPr lang="bg-BG" dirty="0"/>
          </a:p>
        </p:txBody>
      </p:sp>
      <p:pic>
        <p:nvPicPr>
          <p:cNvPr id="21" name="Picture 20">
            <a:extLst>
              <a:ext uri="{FF2B5EF4-FFF2-40B4-BE49-F238E27FC236}">
                <a16:creationId xmlns:a16="http://schemas.microsoft.com/office/drawing/2014/main" id="{31C8BF23-28B4-4942-902F-58C0B92A76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pic>
        <p:nvPicPr>
          <p:cNvPr id="12" name="Infragistics">
            <a:hlinkClick r:id="rId4"/>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204" r="-4204"/>
          <a:stretch/>
        </p:blipFill>
        <p:spPr>
          <a:xfrm>
            <a:off x="5454359" y="4535836"/>
            <a:ext cx="5667359" cy="863602"/>
          </a:xfrm>
          <a:prstGeom prst="roundRect">
            <a:avLst/>
          </a:prstGeom>
          <a:solidFill>
            <a:schemeClr val="bg2"/>
          </a:solidFill>
          <a:ln>
            <a:solidFill>
              <a:schemeClr val="tx1"/>
            </a:solidFill>
          </a:ln>
          <a:effectLst>
            <a:softEdge rad="0"/>
          </a:effectLst>
        </p:spPr>
      </p:pic>
      <p:pic>
        <p:nvPicPr>
          <p:cNvPr id="22" name="Indeavr" descr="Ð ÐµÐ·ÑÐ»ÑÐ°Ñ Ñ Ð¸Ð·Ð¾Ð±ÑÐ°Ð¶ÐµÐ½Ð¸Ðµ Ð·Ð° indeavr">
            <a:hlinkClick r:id="rId6"/>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633" t="-16118" r="-14633" b="-8642"/>
          <a:stretch/>
        </p:blipFill>
        <p:spPr bwMode="auto">
          <a:xfrm>
            <a:off x="1067109" y="4535836"/>
            <a:ext cx="3961114" cy="863602"/>
          </a:xfrm>
          <a:prstGeom prst="roundRect">
            <a:avLst/>
          </a:prstGeom>
          <a:solidFill>
            <a:schemeClr val="bg2"/>
          </a:solidFill>
          <a:ln>
            <a:solidFill>
              <a:schemeClr val="tx1"/>
            </a:solidFill>
          </a:ln>
          <a:effectLst/>
          <a:extLst/>
        </p:spPr>
      </p:pic>
      <p:pic>
        <p:nvPicPr>
          <p:cNvPr id="23" name="Codexio">
            <a:hlinkClick r:id="rId8"/>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8589" t="-22282" r="-30138" b="-23831"/>
          <a:stretch/>
        </p:blipFill>
        <p:spPr>
          <a:xfrm>
            <a:off x="9373069" y="5566366"/>
            <a:ext cx="1748647" cy="863602"/>
          </a:xfrm>
          <a:prstGeom prst="roundRect">
            <a:avLst/>
          </a:prstGeom>
          <a:solidFill>
            <a:schemeClr val="bg2"/>
          </a:solidFill>
          <a:ln>
            <a:solidFill>
              <a:schemeClr val="tx1"/>
            </a:solidFill>
          </a:ln>
          <a:effectLst/>
        </p:spPr>
      </p:pic>
      <p:pic>
        <p:nvPicPr>
          <p:cNvPr id="24" name="Liebherr">
            <a:hlinkClick r:id="rId10"/>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4226" r="-4226"/>
          <a:stretch/>
        </p:blipFill>
        <p:spPr>
          <a:xfrm>
            <a:off x="1067109" y="5566366"/>
            <a:ext cx="5566114" cy="863602"/>
          </a:xfrm>
          <a:prstGeom prst="roundRect">
            <a:avLst/>
          </a:prstGeom>
          <a:solidFill>
            <a:schemeClr val="bg2"/>
          </a:solidFill>
          <a:ln>
            <a:solidFill>
              <a:schemeClr val="tx1"/>
            </a:solidFill>
          </a:ln>
          <a:effectLst/>
        </p:spPr>
      </p:pic>
      <p:pic>
        <p:nvPicPr>
          <p:cNvPr id="25" name="Aeternity">
            <a:hlinkClick r:id="rId12"/>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41391" r="-41391" b="-5190"/>
          <a:stretch/>
        </p:blipFill>
        <p:spPr>
          <a:xfrm>
            <a:off x="7023574" y="5566366"/>
            <a:ext cx="1955353" cy="86360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14"/>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7291" t="-11436" r="-7291" b="-11436"/>
          <a:stretch/>
        </p:blipFill>
        <p:spPr bwMode="auto">
          <a:xfrm>
            <a:off x="5329387" y="2474775"/>
            <a:ext cx="5792330" cy="863602"/>
          </a:xfrm>
          <a:prstGeom prst="roundRect">
            <a:avLst/>
          </a:prstGeom>
          <a:solidFill>
            <a:schemeClr val="bg2"/>
          </a:solidFill>
          <a:ln>
            <a:solidFill>
              <a:schemeClr val="tx1"/>
            </a:solidFill>
          </a:ln>
          <a:effectLst/>
          <a:extLst/>
        </p:spPr>
      </p:pic>
      <p:pic>
        <p:nvPicPr>
          <p:cNvPr id="27" name="Sotware Group" descr="Ð ÐµÐ·ÑÐ»ÑÐ°Ñ Ñ Ð¸Ð·Ð¾Ð±ÑÐ°Ð¶ÐµÐ½Ð¸Ðµ Ð·Ð° software group">
            <a:hlinkClick r:id="rId16"/>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12284" r="-9241"/>
          <a:stretch/>
        </p:blipFill>
        <p:spPr bwMode="auto">
          <a:xfrm>
            <a:off x="1067111" y="2474775"/>
            <a:ext cx="3857374" cy="863602"/>
          </a:xfrm>
          <a:prstGeom prst="roundRect">
            <a:avLst/>
          </a:prstGeom>
          <a:solidFill>
            <a:schemeClr val="bg2"/>
          </a:solidFill>
          <a:ln>
            <a:solidFill>
              <a:schemeClr val="tx1"/>
            </a:solidFill>
          </a:ln>
          <a:effectLst/>
          <a:extLst/>
        </p:spPr>
      </p:pic>
      <p:pic>
        <p:nvPicPr>
          <p:cNvPr id="28" name="Telenor">
            <a:hlinkClick r:id="rId18"/>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12003" r="-12003" b="-2307"/>
          <a:stretch/>
        </p:blipFill>
        <p:spPr>
          <a:xfrm>
            <a:off x="8674178" y="1444245"/>
            <a:ext cx="2447538" cy="863602"/>
          </a:xfrm>
          <a:prstGeom prst="roundRect">
            <a:avLst/>
          </a:prstGeom>
          <a:solidFill>
            <a:schemeClr val="bg2"/>
          </a:solidFill>
          <a:ln>
            <a:solidFill>
              <a:schemeClr val="tx1"/>
            </a:solidFill>
          </a:ln>
          <a:effectLst/>
        </p:spPr>
      </p:pic>
      <p:pic>
        <p:nvPicPr>
          <p:cNvPr id="29" name="XS">
            <a:hlinkClick r:id="rId20"/>
          </p:cNvPr>
          <p:cNvPicPr>
            <a:picLocks noChangeAspect="1"/>
          </p:cNvPicPr>
          <p:nvPr/>
        </p:nvPicPr>
        <p:blipFill rotWithShape="1">
          <a:blip r:embed="rId21" cstate="print">
            <a:extLst>
              <a:ext uri="{28A0092B-C50C-407E-A947-70E740481C1C}">
                <a14:useLocalDpi xmlns:a14="http://schemas.microsoft.com/office/drawing/2010/main" val="0"/>
              </a:ext>
            </a:extLst>
          </a:blip>
          <a:srcRect l="-8796" t="-9452" r="-8796" b="-9452"/>
          <a:stretch/>
        </p:blipFill>
        <p:spPr>
          <a:xfrm>
            <a:off x="1067109" y="1444245"/>
            <a:ext cx="4184702" cy="863602"/>
          </a:xfrm>
          <a:prstGeom prst="roundRect">
            <a:avLst/>
          </a:prstGeom>
          <a:solidFill>
            <a:schemeClr val="bg2"/>
          </a:solidFill>
          <a:ln>
            <a:solidFill>
              <a:schemeClr val="tx1"/>
            </a:solidFill>
          </a:ln>
          <a:effectLst/>
        </p:spPr>
      </p:pic>
      <p:pic>
        <p:nvPicPr>
          <p:cNvPr id="30" name="SB Tech">
            <a:hlinkClick r:id="rId22"/>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3822" r="-689"/>
          <a:stretch/>
        </p:blipFill>
        <p:spPr>
          <a:xfrm>
            <a:off x="5606490" y="1444245"/>
            <a:ext cx="2713010" cy="863602"/>
          </a:xfrm>
          <a:prstGeom prst="roundRect">
            <a:avLst/>
          </a:prstGeom>
          <a:solidFill>
            <a:schemeClr val="bg2"/>
          </a:solidFill>
          <a:ln>
            <a:solidFill>
              <a:schemeClr val="tx1"/>
            </a:solidFill>
          </a:ln>
          <a:effectLst/>
        </p:spPr>
      </p:pic>
      <p:pic>
        <p:nvPicPr>
          <p:cNvPr id="31" name="Postbank">
            <a:hlinkClick r:id="rId24"/>
          </p:cNvPr>
          <p:cNvPicPr>
            <a:picLocks noChangeAspect="1"/>
          </p:cNvPicPr>
          <p:nvPr/>
        </p:nvPicPr>
        <p:blipFill rotWithShape="1">
          <a:blip r:embed="rId25" cstate="print">
            <a:extLst>
              <a:ext uri="{28A0092B-C50C-407E-A947-70E740481C1C}">
                <a14:useLocalDpi xmlns:a14="http://schemas.microsoft.com/office/drawing/2010/main" val="0"/>
              </a:ext>
            </a:extLst>
          </a:blip>
          <a:srcRect l="-21826" t="-8951" r="-21826" b="-8951"/>
          <a:stretch/>
        </p:blipFill>
        <p:spPr>
          <a:xfrm>
            <a:off x="5970317" y="3505306"/>
            <a:ext cx="2519002" cy="863602"/>
          </a:xfrm>
          <a:prstGeom prst="roundRect">
            <a:avLst/>
          </a:prstGeom>
          <a:solidFill>
            <a:schemeClr val="bg2"/>
          </a:solidFill>
          <a:ln>
            <a:solidFill>
              <a:schemeClr val="tx1"/>
            </a:solidFill>
          </a:ln>
          <a:effectLst/>
        </p:spPr>
      </p:pic>
      <p:pic>
        <p:nvPicPr>
          <p:cNvPr id="32" name="SuperHosting" descr="Ð ÐµÐ·ÑÐ»ÑÐ°Ñ Ñ Ð¸Ð·Ð¾Ð±ÑÐ°Ð¶ÐµÐ½Ð¸Ðµ Ð·Ð° superhosting png">
            <a:hlinkClick r:id="rId26"/>
            <a:extLst/>
          </p:cNvPr>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l="-34663" t="-10753" r="-34663" b="-10753"/>
          <a:stretch/>
        </p:blipFill>
        <p:spPr bwMode="auto">
          <a:xfrm>
            <a:off x="8852056" y="3505306"/>
            <a:ext cx="2269662" cy="863602"/>
          </a:xfrm>
          <a:prstGeom prst="roundRect">
            <a:avLst/>
          </a:prstGeom>
          <a:solidFill>
            <a:schemeClr val="bg2"/>
          </a:solidFill>
          <a:ln>
            <a:solidFill>
              <a:schemeClr val="tx1"/>
            </a:solidFill>
          </a:ln>
          <a:effectLst/>
          <a:extLst/>
        </p:spPr>
      </p:pic>
      <p:pic>
        <p:nvPicPr>
          <p:cNvPr id="33" name="SmartIT">
            <a:hlinkClick r:id="rId28"/>
            <a:extLst/>
          </p:cNvPr>
          <p:cNvPicPr>
            <a:picLocks noChangeAspect="1"/>
          </p:cNvPicPr>
          <p:nvPr/>
        </p:nvPicPr>
        <p:blipFill rotWithShape="1">
          <a:blip r:embed="rId29" cstate="print">
            <a:extLst>
              <a:ext uri="{28A0092B-C50C-407E-A947-70E740481C1C}">
                <a14:useLocalDpi xmlns:a14="http://schemas.microsoft.com/office/drawing/2010/main" val="0"/>
              </a:ext>
            </a:extLst>
          </a:blip>
          <a:srcRect l="-14503" t="-16504" r="-14503" b="-16504"/>
          <a:stretch/>
        </p:blipFill>
        <p:spPr>
          <a:xfrm>
            <a:off x="1067111" y="3505306"/>
            <a:ext cx="4540472" cy="863602"/>
          </a:xfrm>
          <a:prstGeom prst="roundRect">
            <a:avLst/>
          </a:prstGeom>
          <a:solidFill>
            <a:schemeClr val="bg2"/>
          </a:solidFill>
          <a:ln>
            <a:solidFill>
              <a:schemeClr val="tx1"/>
            </a:solidFill>
          </a:ln>
          <a:effectLst/>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rganizational Prtner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sp>
        <p:nvSpPr>
          <p:cNvPr id="14" name="Rectangle 13">
            <a:extLst>
              <a:ext uri="{FF2B5EF4-FFF2-40B4-BE49-F238E27FC236}">
                <a16:creationId xmlns:a16="http://schemas.microsoft.com/office/drawing/2014/main" id="{26991FD8-5C91-4C3D-9F00-7203C811B463}"/>
              </a:ext>
            </a:extLst>
          </p:cNvPr>
          <p:cNvSpPr/>
          <p:nvPr/>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a:t>
            </a:r>
            <a:r>
              <a:rPr lang="en-US" dirty="0" smtClean="0"/>
              <a:t>Organizational </a:t>
            </a:r>
            <a:r>
              <a:rPr lang="en-US" dirty="0"/>
              <a:t>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grpSp>
        <p:nvGrpSpPr>
          <p:cNvPr id="16" name="Group 15">
            <a:extLst>
              <a:ext uri="{FF2B5EF4-FFF2-40B4-BE49-F238E27FC236}">
                <a16:creationId xmlns:a16="http://schemas.microsoft.com/office/drawing/2014/main" id="{8F94737B-4698-41F8-AC81-9324F12880B9}"/>
              </a:ext>
            </a:extLst>
          </p:cNvPr>
          <p:cNvGrpSpPr/>
          <p:nvPr/>
        </p:nvGrpSpPr>
        <p:grpSpPr>
          <a:xfrm>
            <a:off x="1980684" y="1710324"/>
            <a:ext cx="8227457" cy="4151278"/>
            <a:chOff x="1492446" y="2067924"/>
            <a:chExt cx="6811766" cy="3436077"/>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18" name="Picture 17">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19" name="Picture 18">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20" name="Picture 19">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1" y="1186308"/>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5" y="5017463"/>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0"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9" y="1319424"/>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2"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08-Mar-19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6837529C-7D16-4D4B-9E8D-8E96B10EAC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2171345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945B8B8C-437D-4307-8E18-1B92DCB2FE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2965091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0023247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5"/>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08-Mar-19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08-Mar-19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589044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337479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7385236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743001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3192094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9438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08-Mar-19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6019389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994335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08-Mar-19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1905570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Date Placeholder 2">
            <a:extLst>
              <a:ext uri="{FF2B5EF4-FFF2-40B4-BE49-F238E27FC236}">
                <a16:creationId xmlns:a16="http://schemas.microsoft.com/office/drawing/2014/main" id="{A0C5090E-6CF8-44E5-B9E1-699141F0FFCC}"/>
              </a:ext>
            </a:extLst>
          </p:cNvPr>
          <p:cNvSpPr>
            <a:spLocks noGrp="1"/>
          </p:cNvSpPr>
          <p:nvPr>
            <p:ph type="dt" sz="half" idx="10"/>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F9194957-EA63-44EA-BE91-D0BBA7D925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D72737-4098-4B82-8447-1DD1996BC197}"/>
              </a:ext>
            </a:extLst>
          </p:cNvPr>
          <p:cNvSpPr>
            <a:spLocks noGrp="1"/>
          </p:cNvSpPr>
          <p:nvPr>
            <p:ph type="sldNum" sz="quarter" idx="12"/>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038902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9"/>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2"/>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4075630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3427587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08-Mar-19</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8A73D250-FD07-4E38-82BE-C93637C3793C}"/>
              </a:ext>
            </a:extLst>
          </p:cNvPr>
          <p:cNvPicPr>
            <a:picLocks noChangeAspect="1"/>
          </p:cNvPicPr>
          <p:nvPr userDrawn="1"/>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98076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2" y="3314705"/>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4"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4"/>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6"/>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4"/>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1"/>
            <a:ext cx="5424735" cy="48241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1"/>
            <a:ext cx="5424734" cy="48241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8" y="6390561"/>
            <a:ext cx="808502" cy="308845"/>
          </a:xfrm>
        </p:spPr>
        <p:txBody>
          <a:bodyPr/>
          <a:lstStyle/>
          <a:p>
            <a:fld id="{055373AC-9AA7-423B-BA00-BA1C74164DBD}" type="datetime1">
              <a:rPr lang="en-US" smtClean="0"/>
              <a:pPr/>
              <a:t>08-Mar-19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2"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6"/>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08-Mar-19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2.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08-Mar-19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smtClean="0"/>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62" r:id="rId16"/>
    <p:sldLayoutId id="2147483670" r:id="rId17"/>
    <p:sldLayoutId id="2147483671" r:id="rId18"/>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08-Mar-19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60804976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p15:clr>
            <a:srgbClr val="F26B43"/>
          </p15:clr>
        </p15:guide>
        <p15:guide id="4"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softuni.bg/trainings/2245/java-oop-february-2019#lesson-10490"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68.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dirty="0">
                <a:hlinkClick r:id="rId3"/>
              </a:rPr>
              <a:t>http://softuni.bg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980" y="2057400"/>
            <a:ext cx="3334864" cy="3576261"/>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1708" y="1188123"/>
            <a:ext cx="7772400" cy="882654"/>
          </a:xfrm>
          <a:prstGeom prst="rect">
            <a:avLst/>
          </a:prstGeom>
        </p:spPr>
        <p:txBody>
          <a:bodyPr vert="horz" lIns="108000" tIns="36000" rIns="108000" bIns="36000" rtlCol="0">
            <a:normAutofit/>
          </a:bodyPr>
          <a:lstStyle>
            <a:lvl1pPr marL="0" indent="0" algn="ctr" defTabSz="1218438" rtl="0" eaLnBrk="1" latinLnBrk="1"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smtClean="0"/>
              <a:t>Extending Classes</a:t>
            </a:r>
            <a:endParaRPr lang="en-US" dirty="0">
              <a:solidFill>
                <a:srgbClr val="FF0000"/>
              </a:solidFill>
            </a:endParaRPr>
          </a:p>
        </p:txBody>
      </p:sp>
    </p:spTree>
    <p:extLst>
      <p:ext uri="{BB962C8B-B14F-4D97-AF65-F5344CB8AC3E}">
        <p14:creationId xmlns:p14="http://schemas.microsoft.com/office/powerpoint/2010/main" val="1648500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7812" y="4223982"/>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5612" y="573229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751012" y="4520135"/>
            <a:ext cx="3234461" cy="1058862"/>
          </a:xfrm>
          <a:prstGeom prst="wedgeRoundRectCallout">
            <a:avLst>
              <a:gd name="adj1" fmla="val 57380"/>
              <a:gd name="adj2" fmla="val 50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takes 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grpSp>
        <p:nvGrpSpPr>
          <p:cNvPr id="5" name="Group 4"/>
          <p:cNvGrpSpPr/>
          <p:nvPr/>
        </p:nvGrpSpPr>
        <p:grpSpPr>
          <a:xfrm>
            <a:off x="2132012" y="1790983"/>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1412" y="1801183"/>
            <a:ext cx="2391586" cy="828000"/>
          </a:xfrm>
          <a:prstGeom prst="wedgeRoundRectCallout">
            <a:avLst>
              <a:gd name="adj1" fmla="val -90456"/>
              <a:gd name="adj2" fmla="val 133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6555" y="3886200"/>
            <a:ext cx="9737457"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tx1"/>
                </a:solidFill>
                <a:effectLst/>
              </a:rPr>
              <a:t>Student student = new Student();</a:t>
            </a:r>
          </a:p>
          <a:p>
            <a:r>
              <a:rPr lang="en-US" sz="3600" dirty="0">
                <a:solidFill>
                  <a:schemeClr val="tx1"/>
                </a:solidFill>
                <a:effectLst/>
              </a:rPr>
              <a:t>student.</a:t>
            </a:r>
            <a:r>
              <a:rPr lang="en-US" sz="3600" dirty="0">
                <a:solidFill>
                  <a:schemeClr val="bg1"/>
                </a:solidFill>
                <a:effectLst/>
              </a:rPr>
              <a:t>sleep();</a:t>
            </a:r>
            <a:endParaRPr lang="en-GB" sz="3600" dirty="0">
              <a:solidFill>
                <a:schemeClr val="bg1"/>
              </a:solidFill>
              <a:effectLst/>
            </a:endParaRPr>
          </a:p>
          <a:p>
            <a:r>
              <a:rPr lang="en-US" sz="3600" dirty="0">
                <a:solidFill>
                  <a:schemeClr val="tx1"/>
                </a:solidFill>
                <a:effectLst/>
              </a:rPr>
              <a:t>Employee employee = new Employee();</a:t>
            </a:r>
          </a:p>
          <a:p>
            <a:r>
              <a:rPr lang="en-GB" sz="3600" dirty="0">
                <a:solidFill>
                  <a:schemeClr val="tx1"/>
                </a:solidFill>
                <a:effectLst/>
              </a:rPr>
              <a:t>employee.</a:t>
            </a:r>
            <a:r>
              <a:rPr lang="en-GB" sz="3600" dirty="0">
                <a:solidFill>
                  <a:schemeClr val="bg1"/>
                </a:solidFill>
                <a:effectLst/>
              </a:rPr>
              <a:t>sleep();</a:t>
            </a:r>
            <a:endParaRPr lang="en-US" sz="3600" dirty="0">
              <a:solidFill>
                <a:schemeClr val="bg1"/>
              </a:solidFill>
              <a:effectLst/>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684212"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7389812" y="4343400"/>
            <a:ext cx="3338400" cy="900000"/>
          </a:xfrm>
          <a:prstGeom prst="wedgeRoundRectCallout">
            <a:avLst>
              <a:gd name="adj1" fmla="val -85547"/>
              <a:gd name="adj2" fmla="val -25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a:p>
            <a:pPr marL="0" indent="0">
              <a:buNone/>
            </a:pP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14</a:t>
            </a:fld>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9088999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2012" y="3810000"/>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bg1"/>
                </a:solidFill>
              </a:rPr>
              <a:t>multiple interfaces can be implemented</a:t>
            </a:r>
          </a:p>
          <a:p>
            <a:pPr marL="0" indent="0">
              <a:buNone/>
            </a:pP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684212" y="1905000"/>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smtClean="0">
                <a:solidFill>
                  <a:schemeClr val="tx1"/>
                </a:solidFill>
                <a:effectLst/>
              </a:rPr>
              <a:t>public</a:t>
            </a:r>
            <a:r>
              <a:rPr lang="en-US" sz="3200" dirty="0" smtClean="0">
                <a:solidFill>
                  <a:schemeClr val="accent1">
                    <a:lumMod val="20000"/>
                    <a:lumOff val="80000"/>
                  </a:schemeClr>
                </a:solidFill>
              </a:rPr>
              <a:t> </a:t>
            </a:r>
            <a:r>
              <a:rPr lang="en-US" sz="3200" dirty="0" smtClean="0">
                <a:solidFill>
                  <a:schemeClr val="tx1"/>
                </a:solidFill>
                <a:effectLst/>
              </a:rPr>
              <a:t>void </a:t>
            </a:r>
            <a:r>
              <a:rPr lang="en-US" sz="3200" dirty="0">
                <a:solidFill>
                  <a:schemeClr val="tx1"/>
                </a:solidFill>
                <a:effectLst/>
              </a:rPr>
              <a:t>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a:t>
            </a:r>
            <a:r>
              <a:rPr lang="en-US" sz="4000" dirty="0" smtClean="0"/>
              <a:t>Multiple </a:t>
            </a:r>
            <a:r>
              <a:rPr lang="en-US" sz="4000" dirty="0"/>
              <a:t>Inheritance</a:t>
            </a:r>
            <a:endParaRPr lang="bg-BG" sz="4000" dirty="0"/>
          </a:p>
        </p:txBody>
      </p:sp>
      <p:sp>
        <p:nvSpPr>
          <p:cNvPr id="5" name="Slide Number Placeholder 4"/>
          <p:cNvSpPr>
            <a:spLocks noGrp="1"/>
          </p:cNvSpPr>
          <p:nvPr>
            <p:ph type="sldNum" sz="quarter" idx="13"/>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8" name="Rectangle 3"/>
          <p:cNvSpPr>
            <a:spLocks noGrp="1" noChangeArrowheads="1"/>
          </p:cNvSpPr>
          <p:nvPr>
            <p:ph type="body" sz="quarter" idx="13"/>
          </p:nvPr>
        </p:nvSpPr>
        <p:spPr/>
        <p:txBody>
          <a:bodyPr>
            <a:normAutofit/>
          </a:bodyPr>
          <a:lstStyle/>
          <a:p>
            <a:pPr>
              <a:lnSpc>
                <a:spcPct val="100000"/>
              </a:lnSpc>
              <a:spcBef>
                <a:spcPts val="500"/>
              </a:spcBef>
            </a:pPr>
            <a:r>
              <a:rPr lang="en-US" dirty="0"/>
              <a:t>Inheritance</a:t>
            </a:r>
          </a:p>
          <a:p>
            <a:pPr>
              <a:lnSpc>
                <a:spcPct val="100000"/>
              </a:lnSpc>
              <a:spcBef>
                <a:spcPts val="500"/>
              </a:spcBef>
            </a:pPr>
            <a:r>
              <a:rPr lang="en-US" dirty="0"/>
              <a:t>Class Hierarchies</a:t>
            </a:r>
          </a:p>
          <a:p>
            <a:pPr>
              <a:lnSpc>
                <a:spcPct val="100000"/>
              </a:lnSpc>
              <a:spcBef>
                <a:spcPts val="500"/>
              </a:spcBef>
            </a:pPr>
            <a:r>
              <a:rPr lang="en-US" dirty="0"/>
              <a:t>Inheritance in Java</a:t>
            </a:r>
          </a:p>
          <a:p>
            <a:pPr>
              <a:lnSpc>
                <a:spcPct val="100000"/>
              </a:lnSpc>
              <a:spcBef>
                <a:spcPts val="500"/>
              </a:spcBef>
            </a:pPr>
            <a:r>
              <a:rPr lang="en-US" dirty="0"/>
              <a:t>Accessing Members of the Base Class</a:t>
            </a:r>
          </a:p>
          <a:p>
            <a:pPr>
              <a:lnSpc>
                <a:spcPct val="100000"/>
              </a:lnSpc>
              <a:spcBef>
                <a:spcPts val="500"/>
              </a:spcBef>
            </a:pPr>
            <a:r>
              <a:rPr lang="en-US" dirty="0"/>
              <a:t>When to Use Inheritance</a:t>
            </a:r>
          </a:p>
          <a:p>
            <a:pPr>
              <a:lnSpc>
                <a:spcPct val="100000"/>
              </a:lnSpc>
              <a:spcBef>
                <a:spcPts val="500"/>
              </a:spcBef>
            </a:pPr>
            <a:r>
              <a:rPr lang="en-US" dirty="0"/>
              <a:t>Composition</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378683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bark</a:t>
              </a:r>
              <a:r>
                <a:rPr lang="en-US" b="1" noProof="1">
                  <a:latin typeface="Consolas" panose="020B0609020204030204" pitchFamily="49" charset="0"/>
                </a:rPr>
                <a:t>():void</a:t>
              </a:r>
            </a:p>
          </p:txBody>
        </p:sp>
      </p:grpSp>
      <p:grpSp>
        <p:nvGrpSpPr>
          <p:cNvPr id="4" name="Group 3"/>
          <p:cNvGrpSpPr/>
          <p:nvPr/>
        </p:nvGrpSpPr>
        <p:grpSpPr>
          <a:xfrm>
            <a:off x="2159541" y="3077529"/>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meow</a:t>
              </a:r>
              <a:r>
                <a:rPr lang="en-US" b="1" noProof="1">
                  <a:latin typeface="Consolas" panose="020B0609020204030204" pitchFamily="49" charset="0"/>
                </a:rPr>
                <a:t>():void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589212" y="5780316"/>
            <a:ext cx="7010400" cy="732459"/>
          </a:xfrm>
        </p:spPr>
        <p:txBody>
          <a:bodyPr anchor="t"/>
          <a:lstStyle/>
          <a:p>
            <a:r>
              <a:rPr lang="en-US"/>
              <a:t>Reusing Code at Class Level</a:t>
            </a:r>
          </a:p>
          <a:p>
            <a:endParaRPr lang="en-US"/>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8012" y="990600"/>
            <a:ext cx="3352800" cy="3352800"/>
          </a:xfrm>
          <a:prstGeom prst="rect">
            <a:avLst/>
          </a:prstGeom>
        </p:spPr>
      </p:pic>
      <p:sp>
        <p:nvSpPr>
          <p:cNvPr id="6" name="Text Placeholder 5"/>
          <p:cNvSpPr>
            <a:spLocks noGrp="1"/>
          </p:cNvSpPr>
          <p:nvPr>
            <p:ph type="body" sz="quarter" idx="10"/>
          </p:nvPr>
        </p:nvSpPr>
        <p:spPr>
          <a:xfrm>
            <a:off x="1941512" y="4661487"/>
            <a:ext cx="8305800" cy="768084"/>
          </a:xfrm>
        </p:spPr>
        <p:txBody>
          <a:bodyPr/>
          <a:lstStyle/>
          <a:p>
            <a:r>
              <a:rPr lang="en-US"/>
              <a:t>Reusing Classes</a:t>
            </a:r>
          </a:p>
        </p:txBody>
      </p:sp>
    </p:spTree>
    <p:extLst>
      <p:ext uri="{BB962C8B-B14F-4D97-AF65-F5344CB8AC3E}">
        <p14:creationId xmlns:p14="http://schemas.microsoft.com/office/powerpoint/2010/main" val="36530052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22</a:t>
            </a:fld>
            <a:endParaRPr lang="en-US" dirty="0"/>
          </a:p>
        </p:txBody>
      </p:sp>
      <p:sp>
        <p:nvSpPr>
          <p:cNvPr id="6" name="Text Placeholder 5"/>
          <p:cNvSpPr txBox="1">
            <a:spLocks/>
          </p:cNvSpPr>
          <p:nvPr/>
        </p:nvSpPr>
        <p:spPr>
          <a:xfrm>
            <a:off x="745935" y="3376939"/>
            <a:ext cx="9996677"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accent1">
                    <a:lumMod val="20000"/>
                    <a:lumOff val="80000"/>
                  </a:schemeClr>
                </a:solidFill>
              </a:rPr>
              <a:t>  </a:t>
            </a:r>
            <a:r>
              <a:rPr lang="en-US" sz="3200" dirty="0">
                <a:solidFill>
                  <a:schemeClr val="bg1"/>
                </a:solidFill>
                <a:effectLst/>
              </a:rPr>
              <a:t>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accent1">
                    <a:lumMod val="20000"/>
                    <a:lumOff val="80000"/>
                  </a:schemeClr>
                </a:solidFill>
              </a:rPr>
              <a:t>  </a:t>
            </a:r>
            <a:r>
              <a:rPr lang="en-US" sz="3200" dirty="0">
                <a:solidFill>
                  <a:schemeClr val="bg1"/>
                </a:solidFill>
                <a:effectLst/>
              </a:rPr>
              <a:t>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tx1"/>
                </a:solidFill>
                <a:effectLst/>
              </a:rPr>
              <a:t>}</a:t>
            </a:r>
          </a:p>
        </p:txBody>
      </p:sp>
      <p:sp>
        <p:nvSpPr>
          <p:cNvPr id="7" name="AutoShape 6"/>
          <p:cNvSpPr>
            <a:spLocks noChangeArrowheads="1"/>
          </p:cNvSpPr>
          <p:nvPr/>
        </p:nvSpPr>
        <p:spPr bwMode="auto">
          <a:xfrm>
            <a:off x="6170612" y="3657600"/>
            <a:ext cx="3733800" cy="810112"/>
          </a:xfrm>
          <a:prstGeom prst="wedgeRoundRectCallout">
            <a:avLst>
              <a:gd name="adj1" fmla="val -65364"/>
              <a:gd name="adj2" fmla="val 2169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23</a:t>
            </a:fld>
            <a:endParaRPr lang="en-US" dirty="0"/>
          </a:p>
        </p:txBody>
      </p:sp>
      <p:sp>
        <p:nvSpPr>
          <p:cNvPr id="8" name="Text Placeholder 5"/>
          <p:cNvSpPr txBox="1">
            <a:spLocks/>
          </p:cNvSpPr>
          <p:nvPr/>
        </p:nvSpPr>
        <p:spPr>
          <a:xfrm>
            <a:off x="744061" y="2538739"/>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744061" y="1752599"/>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894012" y="4596139"/>
            <a:ext cx="2057400" cy="504000"/>
          </a:xfrm>
          <a:prstGeom prst="wedgeRoundRectCallout">
            <a:avLst>
              <a:gd name="adj1" fmla="val -66056"/>
              <a:gd name="adj2" fmla="val -5104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24</a:t>
            </a:fld>
            <a:endParaRPr lang="en-US" dirty="0"/>
          </a:p>
        </p:txBody>
      </p:sp>
      <p:sp>
        <p:nvSpPr>
          <p:cNvPr id="8" name="Text Placeholder 5"/>
          <p:cNvSpPr txBox="1">
            <a:spLocks/>
          </p:cNvSpPr>
          <p:nvPr/>
        </p:nvSpPr>
        <p:spPr>
          <a:xfrm>
            <a:off x="744061"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tx1"/>
                </a:solidFill>
                <a:effectLst/>
              </a:rPr>
              <a:t>  protected float weight;</a:t>
            </a:r>
          </a:p>
          <a:p>
            <a:r>
              <a:rPr lang="en-US" sz="3200" dirty="0">
                <a:solidFill>
                  <a:schemeClr val="tx1"/>
                </a:solidFill>
                <a:effectLst/>
              </a:rPr>
              <a:t>  public void method() {</a:t>
            </a:r>
          </a:p>
          <a:p>
            <a:r>
              <a:rPr lang="en-US" sz="3200" dirty="0">
                <a:solidFill>
                  <a:schemeClr val="tx1"/>
                </a:solidFill>
                <a:effectLst/>
              </a:rPr>
              <a:t>    double weight = 0.5d;</a:t>
            </a:r>
          </a:p>
          <a:p>
            <a:r>
              <a:rPr lang="en-US" sz="3200" dirty="0">
                <a:solidFill>
                  <a:schemeClr val="accent1">
                    <a:lumMod val="20000"/>
                    <a:lumOff val="80000"/>
                  </a:schemeClr>
                </a:solidFill>
              </a:rPr>
              <a:t>    </a:t>
            </a:r>
            <a:r>
              <a:rPr lang="en-US" sz="3200" dirty="0">
                <a:solidFill>
                  <a:schemeClr val="bg1"/>
                </a:solidFill>
                <a:effectLst/>
              </a:rPr>
              <a:t>this</a:t>
            </a:r>
            <a:r>
              <a:rPr lang="en-US" sz="3200" b="0" dirty="0">
                <a:solidFill>
                  <a:schemeClr val="tx1"/>
                </a:solidFill>
                <a:effectLst/>
              </a:rPr>
              <a:t>.</a:t>
            </a:r>
            <a:r>
              <a:rPr lang="en-US" sz="3200" dirty="0">
                <a:solidFill>
                  <a:schemeClr val="tx1"/>
                </a:solidFill>
                <a:effectLst/>
              </a:rPr>
              <a:t>weight</a:t>
            </a:r>
            <a:r>
              <a:rPr lang="en-US" sz="3200" b="0" dirty="0">
                <a:solidFill>
                  <a:schemeClr val="tx1"/>
                </a:solidFill>
              </a:rPr>
              <a:t> = </a:t>
            </a:r>
            <a:r>
              <a:rPr lang="en-US" sz="3200" dirty="0">
                <a:solidFill>
                  <a:schemeClr val="tx1"/>
                </a:solidFill>
                <a:effectLst/>
              </a:rPr>
              <a:t>0.6f;</a:t>
            </a:r>
          </a:p>
          <a:p>
            <a:r>
              <a:rPr lang="en-US" sz="3200" dirty="0" smtClean="0">
                <a:solidFill>
                  <a:schemeClr val="accent1">
                    <a:lumMod val="20000"/>
                    <a:lumOff val="80000"/>
                  </a:schemeClr>
                </a:solidFill>
              </a:rPr>
              <a:t>    </a:t>
            </a:r>
            <a:r>
              <a:rPr lang="en-US" sz="3200" dirty="0" err="1">
                <a:solidFill>
                  <a:schemeClr val="bg1"/>
                </a:solidFill>
                <a:effectLst/>
              </a:rPr>
              <a:t>super</a:t>
            </a:r>
            <a:r>
              <a:rPr lang="en-US" sz="3200" dirty="0" err="1" smtClean="0">
                <a:solidFill>
                  <a:schemeClr val="tx1"/>
                </a:solidFill>
                <a:effectLst/>
              </a:rPr>
              <a:t>.weight</a:t>
            </a:r>
            <a:r>
              <a:rPr lang="en-US" sz="3200" dirty="0" smtClean="0">
                <a:solidFill>
                  <a:schemeClr val="tx1"/>
                </a:solidFill>
                <a:effectLst/>
              </a:rPr>
              <a:t> </a:t>
            </a:r>
            <a:r>
              <a:rPr lang="en-US" sz="3200" dirty="0">
                <a:solidFill>
                  <a:schemeClr val="tx1"/>
                </a:solidFill>
                <a:effectLst/>
              </a:rPr>
              <a:t>= 1;</a:t>
            </a:r>
          </a:p>
          <a:p>
            <a:r>
              <a:rPr lang="en-US" sz="3200" dirty="0">
                <a:solidFill>
                  <a:schemeClr val="accent1">
                    <a:lumMod val="20000"/>
                    <a:lumOff val="80000"/>
                  </a:schemeClr>
                </a:solidFill>
              </a:rPr>
              <a:t>  </a:t>
            </a:r>
            <a:r>
              <a:rPr lang="en-US" sz="3200" dirty="0">
                <a:solidFill>
                  <a:schemeClr val="tx1"/>
                </a:solidFill>
                <a:effectLst/>
              </a:rPr>
              <a:t>}</a:t>
            </a:r>
          </a:p>
          <a:p>
            <a:r>
              <a:rPr lang="en-US" sz="3200" dirty="0">
                <a:solidFill>
                  <a:schemeClr val="tx1"/>
                </a:solidFill>
                <a:effectLst/>
              </a:rPr>
              <a:t>}</a:t>
            </a:r>
          </a:p>
        </p:txBody>
      </p:sp>
      <p:sp>
        <p:nvSpPr>
          <p:cNvPr id="6" name="Text Placeholder 5"/>
          <p:cNvSpPr txBox="1">
            <a:spLocks/>
          </p:cNvSpPr>
          <p:nvPr/>
        </p:nvSpPr>
        <p:spPr>
          <a:xfrm>
            <a:off x="745935" y="1752600"/>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int weight; }</a:t>
            </a:r>
          </a:p>
        </p:txBody>
      </p:sp>
      <p:sp>
        <p:nvSpPr>
          <p:cNvPr id="7" name="AutoShape 6"/>
          <p:cNvSpPr>
            <a:spLocks noChangeArrowheads="1"/>
          </p:cNvSpPr>
          <p:nvPr/>
        </p:nvSpPr>
        <p:spPr bwMode="auto">
          <a:xfrm>
            <a:off x="6856412" y="4648200"/>
            <a:ext cx="2819400" cy="504000"/>
          </a:xfrm>
          <a:prstGeom prst="wedgeRoundRectCallout">
            <a:avLst>
              <a:gd name="adj1" fmla="val -69485"/>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170737" cy="504000"/>
          </a:xfrm>
          <a:prstGeom prst="wedgeRoundRectCallout">
            <a:avLst>
              <a:gd name="adj1" fmla="val -66056"/>
              <a:gd name="adj2" fmla="val -5104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856412" y="3810000"/>
            <a:ext cx="2407379" cy="504000"/>
          </a:xfrm>
          <a:prstGeom prst="wedgeRoundRectCallout">
            <a:avLst>
              <a:gd name="adj1" fmla="val -62839"/>
              <a:gd name="adj2" fmla="val 365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25</a:t>
            </a:fld>
            <a:endParaRPr lang="en-US" dirty="0"/>
          </a:p>
        </p:txBody>
      </p:sp>
      <p:sp>
        <p:nvSpPr>
          <p:cNvPr id="7" name="Text Placeholder 5"/>
          <p:cNvSpPr txBox="1">
            <a:spLocks/>
          </p:cNvSpPr>
          <p:nvPr/>
        </p:nvSpPr>
        <p:spPr>
          <a:xfrm>
            <a:off x="745935"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r>
              <a:rPr lang="en-US" sz="2800" dirty="0">
                <a:solidFill>
                  <a:schemeClr val="accent1">
                    <a:lumMod val="20000"/>
                    <a:lumOff val="80000"/>
                  </a:schemeClr>
                </a:solidFill>
              </a:rPr>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smtClean="0">
                <a:solidFill>
                  <a:schemeClr val="tx1"/>
                </a:solidFill>
                <a:effectLst/>
              </a:rPr>
              <a:t>{ </a:t>
            </a:r>
          </a:p>
          <a:p>
            <a:r>
              <a:rPr lang="en-US" sz="2800" dirty="0" smtClean="0">
                <a:solidFill>
                  <a:schemeClr val="tx1"/>
                </a:solidFill>
                <a:effectLst/>
              </a:rPr>
              <a:t>	</a:t>
            </a:r>
            <a:r>
              <a:rPr lang="en-US" sz="2800" dirty="0" err="1" smtClean="0">
                <a:solidFill>
                  <a:schemeClr val="tx1"/>
                </a:solidFill>
                <a:effectLst/>
              </a:rPr>
              <a:t>System.out.println</a:t>
            </a:r>
            <a:r>
              <a:rPr lang="en-US" sz="2800" dirty="0" smtClean="0">
                <a:solidFill>
                  <a:schemeClr val="tx1"/>
                </a:solidFill>
                <a:effectLst/>
              </a:rPr>
              <a:t>("</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endParaRPr lang="en-US" sz="2800" dirty="0" smtClean="0">
              <a:solidFill>
                <a:schemeClr val="bg1"/>
              </a:solidFill>
              <a:effectLst/>
            </a:endParaRPr>
          </a:p>
          <a:p>
            <a:r>
              <a:rPr lang="en-US" sz="2800" dirty="0">
                <a:solidFill>
                  <a:schemeClr val="bg1"/>
                </a:solidFill>
                <a:effectLst/>
              </a:rPr>
              <a:t> </a:t>
            </a:r>
            <a:r>
              <a:rPr lang="en-US" sz="2800" dirty="0" smtClean="0">
                <a:solidFill>
                  <a:schemeClr val="bg1"/>
                </a:solidFill>
                <a:effectLst/>
              </a:rPr>
              <a:t> public </a:t>
            </a:r>
            <a:r>
              <a:rPr lang="en-US" sz="2800" dirty="0">
                <a:solidFill>
                  <a:schemeClr val="bg1"/>
                </a:solidFill>
                <a:effectLst/>
              </a:rPr>
              <a:t>void sleep</a:t>
            </a:r>
            <a:r>
              <a:rPr lang="en-US" sz="2800" dirty="0" smtClean="0">
                <a:solidFill>
                  <a:schemeClr val="bg1"/>
                </a:solidFill>
                <a:effectLst/>
              </a:rPr>
              <a:t>()</a:t>
            </a:r>
            <a:r>
              <a:rPr lang="en-US" sz="2800" dirty="0" smtClean="0">
                <a:solidFill>
                  <a:schemeClr val="tx1"/>
                </a:solidFill>
                <a:effectLst/>
              </a:rPr>
              <a:t>{</a:t>
            </a:r>
          </a:p>
          <a:p>
            <a:r>
              <a:rPr lang="en-US" sz="2800" dirty="0" smtClean="0">
                <a:solidFill>
                  <a:schemeClr val="tx1"/>
                </a:solidFill>
                <a:effectLst/>
              </a:rPr>
              <a:t>	</a:t>
            </a:r>
            <a:r>
              <a:rPr lang="en-US" sz="2800" dirty="0" err="1" smtClean="0">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228012" y="3945465"/>
            <a:ext cx="3352800" cy="828000"/>
          </a:xfrm>
          <a:prstGeom prst="wedgeRoundRectCallout">
            <a:avLst>
              <a:gd name="adj1" fmla="val -50973"/>
              <a:gd name="adj2" fmla="val 641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Signature and return type </a:t>
            </a:r>
            <a:r>
              <a:rPr lang="en-US" sz="2800" b="1" dirty="0">
                <a:solidFill>
                  <a:schemeClr val="bg1"/>
                </a:solidFill>
              </a:rPr>
              <a:t>should match</a:t>
            </a:r>
            <a:endParaRPr lang="bg-BG" sz="2800" b="1" dirty="0">
              <a:solidFill>
                <a:schemeClr val="bg1"/>
              </a:solidFill>
            </a:endParaRPr>
          </a:p>
        </p:txBody>
      </p:sp>
      <p:sp>
        <p:nvSpPr>
          <p:cNvPr id="9" name="AutoShape 6"/>
          <p:cNvSpPr>
            <a:spLocks noChangeArrowheads="1"/>
          </p:cNvSpPr>
          <p:nvPr/>
        </p:nvSpPr>
        <p:spPr bwMode="auto">
          <a:xfrm>
            <a:off x="6092824" y="2112639"/>
            <a:ext cx="3433101" cy="720000"/>
          </a:xfrm>
          <a:prstGeom prst="wedgeRoundRectCallout">
            <a:avLst>
              <a:gd name="adj1" fmla="val -60475"/>
              <a:gd name="adj2" fmla="val 3677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Method in base class </a:t>
            </a:r>
            <a:r>
              <a:rPr lang="en-US" sz="2800" b="1" dirty="0">
                <a:solidFill>
                  <a:schemeClr val="bg1"/>
                </a:solidFill>
              </a:rPr>
              <a:t>must not be </a:t>
            </a:r>
            <a:r>
              <a:rPr lang="en-US" sz="2800" b="1" dirty="0">
                <a:solidFill>
                  <a:schemeClr val="bg1"/>
                </a:solidFill>
                <a:latin typeface="Consolas" panose="020B0609020204030204" pitchFamily="49" charset="0"/>
              </a:rPr>
              <a:t>final</a:t>
            </a:r>
            <a:endParaRPr lang="bg-BG" sz="28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5935"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a:t>
            </a:r>
            <a:r>
              <a:rPr lang="en-US" sz="3200" dirty="0" smtClean="0">
                <a:solidFill>
                  <a:schemeClr val="tx1"/>
                </a:solidFill>
                <a:effectLst/>
              </a:rPr>
              <a:t>person = </a:t>
            </a:r>
            <a:r>
              <a:rPr lang="en-US" sz="3200" dirty="0">
                <a:solidFill>
                  <a:schemeClr val="tx1"/>
                </a:solidFill>
                <a:effectLst/>
              </a:rPr>
              <a:t>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399212" y="4876800"/>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218541" y="1143000"/>
            <a:ext cx="3429000" cy="864000"/>
          </a:xfrm>
          <a:prstGeom prst="wedgeRoundRectCallout">
            <a:avLst>
              <a:gd name="adj1" fmla="val -61842"/>
              <a:gd name="adj2" fmla="val -2251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Focus on common properties</a:t>
            </a:r>
            <a:endParaRPr lang="bg-BG" sz="3200" b="1"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29</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225088" y="4393396"/>
            <a:ext cx="1981200" cy="571829"/>
          </a:xfrm>
          <a:prstGeom prst="wedgeRoundRectCallout">
            <a:avLst>
              <a:gd name="adj1" fmla="val 80595"/>
              <a:gd name="adj2" fmla="val -194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151121"/>
            <a:ext cx="11804822" cy="5373881"/>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9600" b="1" dirty="0" smtClean="0"/>
              <a:t>#java-fund</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13"/>
          </p:nvPr>
        </p:nvSpPr>
        <p:spPr/>
        <p:txBody>
          <a:body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4286091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30</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8279" y="4212085"/>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334000"/>
            <a:ext cx="5334000" cy="662152"/>
          </a:xfrm>
          <a:prstGeom prst="wedgeRoundRectCallout">
            <a:avLst>
              <a:gd name="adj1" fmla="val -60464"/>
              <a:gd name="adj2" fmla="val 2837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+getRandomElement():Object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303212" y="1329480"/>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RandomList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smtClean="0">
                <a:solidFill>
                  <a:schemeClr val="bg1"/>
                </a:solidFill>
                <a:effectLst/>
              </a:rPr>
              <a:t>this</a:t>
            </a:r>
            <a:r>
              <a:rPr lang="en-US" sz="3000" dirty="0" smtClean="0">
                <a:solidFill>
                  <a:schemeClr val="tx1"/>
                </a:solidFill>
                <a:effectLst/>
              </a:rPr>
              <a:t>.rnd.nextInt(</a:t>
            </a:r>
            <a:r>
              <a:rPr lang="en-US" sz="3000" dirty="0" smtClean="0">
                <a:solidFill>
                  <a:schemeClr val="bg1"/>
                </a:solidFill>
                <a:effectLst/>
              </a:rPr>
              <a:t>super</a:t>
            </a:r>
            <a:r>
              <a:rPr lang="en-US" sz="3000" dirty="0" smtClean="0">
                <a:solidFill>
                  <a:schemeClr val="tx1"/>
                </a:solidFill>
                <a:effectLst/>
              </a:rPr>
              <a:t>.size</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smtClean="0">
                <a:solidFill>
                  <a:schemeClr val="bg1"/>
                </a:solidFill>
                <a:effectLst/>
              </a:rPr>
              <a:t>   </a:t>
            </a:r>
            <a:r>
              <a:rPr lang="en-US" sz="3000" dirty="0" err="1" smtClean="0">
                <a:solidFill>
                  <a:schemeClr val="bg1"/>
                </a:solidFill>
                <a:effectLst/>
              </a:rPr>
              <a:t>super</a:t>
            </a:r>
            <a:r>
              <a:rPr lang="en-US" sz="3000" dirty="0" err="1" smtClean="0">
                <a:solidFill>
                  <a:schemeClr val="tx1"/>
                </a:solidFill>
                <a:effectLst/>
              </a:rPr>
              <a:t>.remove</a:t>
            </a:r>
            <a:r>
              <a:rPr lang="en-US" sz="3000" dirty="0" smtClean="0">
                <a:solidFill>
                  <a:schemeClr val="tx1"/>
                </a:solidFill>
                <a:effectLst/>
              </a:rPr>
              <a:t>(</a:t>
            </a:r>
            <a:r>
              <a:rPr lang="en-US" sz="3000" dirty="0" smtClean="0">
                <a:solidFill>
                  <a:schemeClr val="bg1"/>
                </a:solidFill>
                <a:effectLst/>
              </a:rPr>
              <a:t>index</a:t>
            </a:r>
            <a:r>
              <a:rPr lang="en-US" sz="3000" dirty="0" smtClean="0">
                <a:solidFill>
                  <a:schemeClr val="tx1"/>
                </a:solidFill>
                <a:effectLst/>
              </a:rPr>
              <a:t>);</a:t>
            </a:r>
            <a:endParaRPr lang="en-US" sz="3000" dirty="0">
              <a:solidFill>
                <a:schemeClr val="tx1"/>
              </a:solidFill>
              <a:effectLst/>
            </a:endParaRPr>
          </a:p>
          <a:p>
            <a:r>
              <a:rPr lang="en-US" sz="3000" dirty="0">
                <a:solidFill>
                  <a:schemeClr val="accent1">
                    <a:lumMod val="20000"/>
                    <a:lumOff val="80000"/>
                  </a:schemeClr>
                </a:solidFill>
              </a:rPr>
              <a:t>    </a:t>
            </a:r>
            <a:r>
              <a:rPr lang="en-US" sz="3000" dirty="0" smtClean="0">
                <a:solidFill>
                  <a:schemeClr val="bg1"/>
                </a:solidFill>
                <a:effectLst/>
              </a:rPr>
              <a:t>return</a:t>
            </a:r>
            <a:r>
              <a:rPr lang="en-US" sz="3000" dirty="0" smtClean="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Tree>
    <p:extLst>
      <p:ext uri="{BB962C8B-B14F-4D97-AF65-F5344CB8AC3E}">
        <p14:creationId xmlns:p14="http://schemas.microsoft.com/office/powerpoint/2010/main" val="259017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13" y="609599"/>
            <a:ext cx="4115796" cy="40776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8593C9E5-A56C-494E-9FBC-FA93BD245733}"/>
              </a:ext>
            </a:extLst>
          </p:cNvPr>
          <p:cNvSpPr>
            <a:spLocks noGrp="1"/>
          </p:cNvSpPr>
          <p:nvPr>
            <p:ph type="body" sz="quarter" idx="10"/>
          </p:nvPr>
        </p:nvSpPr>
        <p:spPr>
          <a:xfrm>
            <a:off x="614949" y="4704825"/>
            <a:ext cx="10958928" cy="768084"/>
          </a:xfrm>
        </p:spPr>
        <p:txBody>
          <a:bodyPr/>
          <a:lstStyle/>
          <a:p>
            <a:r>
              <a:rPr lang="en-GB" dirty="0"/>
              <a:t>Types of Class Reuse</a:t>
            </a:r>
          </a:p>
        </p:txBody>
      </p:sp>
      <p:sp>
        <p:nvSpPr>
          <p:cNvPr id="11" name="Text Placeholder 2">
            <a:extLst>
              <a:ext uri="{FF2B5EF4-FFF2-40B4-BE49-F238E27FC236}">
                <a16:creationId xmlns:a16="http://schemas.microsoft.com/office/drawing/2014/main" id="{60C15449-09B5-42ED-BD42-447201C7A1FD}"/>
              </a:ext>
            </a:extLst>
          </p:cNvPr>
          <p:cNvSpPr>
            <a:spLocks noGrp="1"/>
          </p:cNvSpPr>
          <p:nvPr>
            <p:ph type="body" sz="quarter" idx="11"/>
          </p:nvPr>
        </p:nvSpPr>
        <p:spPr>
          <a:xfrm>
            <a:off x="614949" y="5490437"/>
            <a:ext cx="10958928" cy="499819"/>
          </a:xfrm>
        </p:spPr>
        <p:txBody>
          <a:bodyPr/>
          <a:lstStyle/>
          <a:p>
            <a:r>
              <a:rPr lang="en-US" dirty="0"/>
              <a:t>Extension, Composition, Delegation</a:t>
            </a:r>
          </a:p>
        </p:txBody>
      </p:sp>
    </p:spTree>
    <p:extLst>
      <p:ext uri="{BB962C8B-B14F-4D97-AF65-F5344CB8AC3E}">
        <p14:creationId xmlns:p14="http://schemas.microsoft.com/office/powerpoint/2010/main" val="1733812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066800"/>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33</a:t>
            </a:fld>
            <a:endParaRPr lang="en-US" dirty="0">
              <a:solidFill>
                <a:prstClr val="white">
                  <a:tint val="75000"/>
                </a:prstClr>
              </a:solidFill>
            </a:endParaRPr>
          </a:p>
        </p:txBody>
      </p:sp>
      <p:sp>
        <p:nvSpPr>
          <p:cNvPr id="11" name="Rectangle: Rounded Corners 10"/>
          <p:cNvSpPr/>
          <p:nvPr/>
        </p:nvSpPr>
        <p:spPr>
          <a:xfrm>
            <a:off x="3427412"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6315"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1176" y="4934637"/>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5422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34</a:t>
            </a:fld>
            <a:endParaRPr lang="en-US" dirty="0">
              <a:solidFill>
                <a:prstClr val="white">
                  <a:tint val="75000"/>
                </a:prstClr>
              </a:solidFill>
            </a:endParaRP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275012" y="4876800"/>
            <a:ext cx="2590800" cy="990600"/>
          </a:xfrm>
          <a:prstGeom prst="wedgeRoundRectCallout">
            <a:avLst>
              <a:gd name="adj1" fmla="val -30649"/>
              <a:gd name="adj2" fmla="val -719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3712"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3713" y="4095415"/>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1051" y="5088237"/>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Tree>
    <p:extLst>
      <p:ext uri="{BB962C8B-B14F-4D97-AF65-F5344CB8AC3E}">
        <p14:creationId xmlns:p14="http://schemas.microsoft.com/office/powerpoint/2010/main" val="2568128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2" name="Slide Number Placeholder 1"/>
          <p:cNvSpPr>
            <a:spLocks noGrp="1"/>
          </p:cNvSpPr>
          <p:nvPr>
            <p:ph type="sldNum" sz="quarter" idx="13"/>
          </p:nvPr>
        </p:nvSpPr>
        <p:spPr/>
        <p:txBody>
          <a:bodyPr/>
          <a:lstStyle/>
          <a:p>
            <a:fld id="{C014DD1E-5D91-48A3-AD6D-45FBA980D106}" type="slidenum">
              <a:rPr lang="en-US" smtClean="0">
                <a:solidFill>
                  <a:prstClr val="white">
                    <a:tint val="75000"/>
                  </a:prstClr>
                </a:solidFill>
              </a:rPr>
              <a:pPr/>
              <a:t>35</a:t>
            </a:fld>
            <a:endParaRPr lang="en-US" dirty="0">
              <a:solidFill>
                <a:prstClr val="white">
                  <a:tint val="75000"/>
                </a:prstClr>
              </a:solidFill>
            </a:endParaRPr>
          </a:p>
        </p:txBody>
      </p:sp>
      <p:sp>
        <p:nvSpPr>
          <p:cNvPr id="19" name="Text Placeholder 5"/>
          <p:cNvSpPr txBox="1">
            <a:spLocks/>
          </p:cNvSpPr>
          <p:nvPr/>
        </p:nvSpPr>
        <p:spPr>
          <a:xfrm>
            <a:off x="286129"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5373"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2155"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Tree>
    <p:extLst>
      <p:ext uri="{BB962C8B-B14F-4D97-AF65-F5344CB8AC3E}">
        <p14:creationId xmlns:p14="http://schemas.microsoft.com/office/powerpoint/2010/main" val="3583309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36</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7988"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37</a:t>
            </a:fld>
            <a:endParaRPr lang="en-US" dirty="0"/>
          </a:p>
        </p:txBody>
      </p:sp>
      <p:sp>
        <p:nvSpPr>
          <p:cNvPr id="11" name="Text Placeholder 5"/>
          <p:cNvSpPr txBox="1">
            <a:spLocks/>
          </p:cNvSpPr>
          <p:nvPr/>
        </p:nvSpPr>
        <p:spPr>
          <a:xfrm>
            <a:off x="150812" y="1518611"/>
            <a:ext cx="11963400"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StackOfStrings {</a:t>
            </a:r>
          </a:p>
          <a:p>
            <a:r>
              <a:rPr lang="en-US" sz="2800" dirty="0">
                <a:solidFill>
                  <a:schemeClr val="tx1"/>
                </a:solidFill>
                <a:effectLst/>
              </a:rPr>
              <a:t>  private List&lt;String&gt; container;</a:t>
            </a:r>
          </a:p>
          <a:p>
            <a:r>
              <a:rPr lang="en-US" sz="2800" dirty="0" smtClean="0">
                <a:solidFill>
                  <a:schemeClr val="accent2"/>
                </a:solidFill>
                <a:effectLst/>
              </a:rPr>
              <a:t>   </a:t>
            </a:r>
            <a:r>
              <a:rPr lang="en-US" i="1" dirty="0" smtClean="0">
                <a:solidFill>
                  <a:schemeClr val="accent2"/>
                </a:solidFill>
                <a:effectLst/>
              </a:rPr>
              <a:t>//TODO: Create a constructor</a:t>
            </a:r>
          </a:p>
          <a:p>
            <a:r>
              <a:rPr lang="en-US" sz="2800" dirty="0" smtClean="0">
                <a:solidFill>
                  <a:schemeClr val="tx1"/>
                </a:solidFill>
                <a:effectLst/>
              </a:rPr>
              <a:t>  </a:t>
            </a:r>
            <a:r>
              <a:rPr lang="en-US" sz="2800" dirty="0">
                <a:solidFill>
                  <a:schemeClr val="tx1"/>
                </a:solidFill>
                <a:effectLst/>
              </a:rPr>
              <a:t>public void push(String item) </a:t>
            </a:r>
            <a:r>
              <a:rPr lang="en-US" sz="2800" dirty="0" smtClean="0">
                <a:solidFill>
                  <a:schemeClr val="tx1"/>
                </a:solidFill>
                <a:effectLst/>
              </a:rPr>
              <a:t>{</a:t>
            </a:r>
            <a:r>
              <a:rPr lang="en-US" sz="2800" dirty="0" smtClean="0">
                <a:solidFill>
                  <a:schemeClr val="accent1">
                    <a:lumMod val="20000"/>
                    <a:lumOff val="80000"/>
                  </a:schemeClr>
                </a:solidFill>
              </a:rPr>
              <a:t> 	</a:t>
            </a:r>
            <a:r>
              <a:rPr lang="en-US" sz="2800" dirty="0" err="1" smtClean="0">
                <a:solidFill>
                  <a:schemeClr val="bg1"/>
                </a:solidFill>
                <a:effectLst/>
              </a:rPr>
              <a:t>this</a:t>
            </a:r>
            <a:r>
              <a:rPr lang="en-US" sz="2800" dirty="0" err="1" smtClean="0">
                <a:solidFill>
                  <a:schemeClr val="tx1"/>
                </a:solidFill>
                <a:effectLst/>
              </a:rPr>
              <a:t>.container.add</a:t>
            </a:r>
            <a:r>
              <a:rPr lang="en-US" sz="2800" dirty="0" smtClean="0">
                <a:solidFill>
                  <a:schemeClr val="tx1"/>
                </a:solidFill>
                <a:effectLst/>
              </a:rPr>
              <a:t>(item</a:t>
            </a:r>
            <a:r>
              <a:rPr lang="en-US" sz="2800" dirty="0">
                <a:solidFill>
                  <a:schemeClr val="tx1"/>
                </a:solidFill>
                <a:effectLst/>
              </a:rPr>
              <a:t>); </a:t>
            </a:r>
            <a:endParaRPr lang="en-US" sz="2800" dirty="0" smtClean="0">
              <a:solidFill>
                <a:schemeClr val="tx1"/>
              </a:solidFill>
              <a:effectLst/>
            </a:endParaRPr>
          </a:p>
          <a:p>
            <a:r>
              <a:rPr lang="en-US" sz="2800" dirty="0" smtClean="0">
                <a:solidFill>
                  <a:schemeClr val="tx1"/>
                </a:solidFill>
                <a:effectLst/>
              </a:rPr>
              <a:t>}</a:t>
            </a:r>
            <a:endParaRPr lang="en-US" sz="2800" dirty="0">
              <a:solidFill>
                <a:schemeClr val="tx1"/>
              </a:solidFill>
              <a:effectLst/>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smtClean="0">
                <a:solidFill>
                  <a:schemeClr val="tx1"/>
                </a:solidFill>
                <a:effectLst/>
              </a:rPr>
              <a:t>public String pop()</a:t>
            </a:r>
            <a:r>
              <a:rPr lang="en-US" sz="2800" dirty="0">
                <a:solidFill>
                  <a:schemeClr val="tx1"/>
                </a:solidFill>
                <a:effectLst/>
              </a:rPr>
              <a:t> </a:t>
            </a:r>
            <a:r>
              <a:rPr lang="en-US" sz="2800" dirty="0" smtClean="0">
                <a:solidFill>
                  <a:schemeClr val="tx1"/>
                </a:solidFill>
                <a:effectLst/>
              </a:rPr>
              <a:t>{ </a:t>
            </a:r>
            <a:r>
              <a:rPr lang="en-US" i="1" dirty="0" smtClean="0">
                <a:solidFill>
                  <a:schemeClr val="accent2"/>
                </a:solidFill>
                <a:effectLst/>
              </a:rPr>
              <a:t>//TODO</a:t>
            </a:r>
            <a:r>
              <a:rPr lang="en-US" i="1" dirty="0">
                <a:solidFill>
                  <a:schemeClr val="accent2"/>
                </a:solidFill>
                <a:effectLst/>
              </a:rPr>
              <a:t>: Validate if list is not </a:t>
            </a:r>
            <a:r>
              <a:rPr lang="en-US" i="1" dirty="0" smtClean="0">
                <a:solidFill>
                  <a:schemeClr val="accent2"/>
                </a:solidFill>
                <a:effectLst/>
              </a:rPr>
              <a:t>empty</a:t>
            </a:r>
            <a:endParaRPr lang="en-US" dirty="0" smtClean="0">
              <a:solidFill>
                <a:schemeClr val="tx1"/>
              </a:solidFill>
              <a:effectLst/>
            </a:endParaRPr>
          </a:p>
          <a:p>
            <a:r>
              <a:rPr lang="en-US" sz="2800" dirty="0" smtClean="0">
                <a:solidFill>
                  <a:schemeClr val="accent1">
                    <a:lumMod val="20000"/>
                    <a:lumOff val="80000"/>
                  </a:schemeClr>
                </a:solidFill>
              </a:rPr>
              <a:t>   </a:t>
            </a:r>
            <a:r>
              <a:rPr lang="en-US" sz="2800" dirty="0" smtClean="0">
                <a:solidFill>
                  <a:schemeClr val="tx1"/>
                </a:solidFill>
                <a:effectLst/>
              </a:rPr>
              <a:t>return </a:t>
            </a:r>
            <a:r>
              <a:rPr lang="en-US" sz="2800" dirty="0" err="1" smtClean="0">
                <a:solidFill>
                  <a:schemeClr val="bg1"/>
                </a:solidFill>
                <a:effectLst/>
              </a:rPr>
              <a:t>this</a:t>
            </a:r>
            <a:r>
              <a:rPr lang="en-US" sz="2800" dirty="0" err="1" smtClean="0">
                <a:solidFill>
                  <a:schemeClr val="tx1"/>
                </a:solidFill>
                <a:effectLst/>
              </a:rPr>
              <a:t>.container.remove</a:t>
            </a:r>
            <a:r>
              <a:rPr lang="en-US" sz="2800" dirty="0" smtClean="0">
                <a:solidFill>
                  <a:schemeClr val="tx1"/>
                </a:solidFill>
                <a:effectLst/>
              </a:rPr>
              <a:t>(</a:t>
            </a:r>
            <a:r>
              <a:rPr lang="en-US" sz="2800" dirty="0" err="1" smtClean="0">
                <a:solidFill>
                  <a:schemeClr val="bg1"/>
                </a:solidFill>
                <a:effectLst/>
              </a:rPr>
              <a:t>this</a:t>
            </a:r>
            <a:r>
              <a:rPr lang="en-US" sz="2800" dirty="0" err="1" smtClean="0">
                <a:solidFill>
                  <a:schemeClr val="tx1"/>
                </a:solidFill>
                <a:effectLst/>
              </a:rPr>
              <a:t>.container.size</a:t>
            </a:r>
            <a:r>
              <a:rPr lang="en-US" sz="2800" dirty="0">
                <a:solidFill>
                  <a:schemeClr val="tx1"/>
                </a:solidFill>
                <a:effectLst/>
              </a:rPr>
              <a:t>() - 1); </a:t>
            </a:r>
            <a:r>
              <a:rPr lang="en-US" sz="2800" dirty="0" smtClean="0">
                <a:solidFill>
                  <a:schemeClr val="tx1"/>
                </a:solidFill>
                <a:effectLst/>
              </a:rPr>
              <a:t/>
            </a:r>
            <a:br>
              <a:rPr lang="en-US" sz="2800" dirty="0" smtClean="0">
                <a:solidFill>
                  <a:schemeClr val="tx1"/>
                </a:solidFill>
                <a:effectLst/>
              </a:rPr>
            </a:br>
            <a:r>
              <a:rPr lang="en-US" sz="2800" dirty="0" smtClean="0">
                <a:solidFill>
                  <a:schemeClr val="tx1"/>
                </a:solidFill>
                <a:effectLst/>
              </a:rPr>
              <a:t>  }</a:t>
            </a:r>
            <a:endParaRPr lang="en-US" sz="2800" dirty="0">
              <a:solidFill>
                <a:schemeClr val="tx1"/>
              </a:solidFill>
              <a:effectLst/>
            </a:endParaRPr>
          </a:p>
          <a:p>
            <a:r>
              <a:rPr lang="en-US" sz="2800" dirty="0">
                <a:solidFill>
                  <a:schemeClr val="tx1"/>
                </a:solidFill>
                <a:effectLst/>
              </a:rPr>
              <a:t>}</a:t>
            </a: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5" name="Slide Number Placeholder 4"/>
          <p:cNvSpPr>
            <a:spLocks noGrp="1"/>
          </p:cNvSpPr>
          <p:nvPr>
            <p:ph type="sldNum" sz="quarter" idx="13"/>
          </p:nvPr>
        </p:nvSpPr>
        <p:spPr/>
        <p:txBody>
          <a:bodyPr/>
          <a:lstStyle/>
          <a:p>
            <a:fld id="{C014DD1E-5D91-48A3-AD6D-45FBA980D106}" type="slidenum">
              <a:rPr lang="en-US" smtClean="0"/>
              <a:pPr/>
              <a:t>38</a:t>
            </a:fld>
            <a:endParaRPr lang="en-US" dirty="0"/>
          </a:p>
        </p:txBody>
      </p:sp>
      <p:sp>
        <p:nvSpPr>
          <p:cNvPr id="6" name="AutoShape 6"/>
          <p:cNvSpPr>
            <a:spLocks noChangeArrowheads="1"/>
          </p:cNvSpPr>
          <p:nvPr/>
        </p:nvSpPr>
        <p:spPr bwMode="auto">
          <a:xfrm>
            <a:off x="6475412"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498" y="1656227"/>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4482" y="1396103"/>
            <a:ext cx="8630747"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2639" y="3276642"/>
            <a:ext cx="2881926"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497" y="1664770"/>
            <a:ext cx="11811941"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836612" y="1949813"/>
            <a:ext cx="7331756" cy="3884140"/>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2800" dirty="0">
                <a:solidFill>
                  <a:schemeClr val="bg2"/>
                </a:solidFill>
              </a:rPr>
              <a:t>Inheritance is a powerful tool for </a:t>
            </a:r>
            <a:r>
              <a:rPr lang="en-US" sz="28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2800" b="1" dirty="0">
                <a:solidFill>
                  <a:schemeClr val="bg1"/>
                </a:solidFill>
              </a:rPr>
              <a:t>Subclass</a:t>
            </a:r>
            <a:r>
              <a:rPr lang="en-US" sz="2800" b="1" dirty="0">
                <a:solidFill>
                  <a:schemeClr val="tx2">
                    <a:lumMod val="75000"/>
                  </a:schemeClr>
                </a:solidFill>
              </a:rPr>
              <a:t> </a:t>
            </a:r>
            <a:r>
              <a:rPr lang="en-US" sz="2800" b="1" dirty="0">
                <a:solidFill>
                  <a:schemeClr val="bg1"/>
                </a:solidFill>
              </a:rPr>
              <a:t>inherits</a:t>
            </a:r>
            <a:r>
              <a:rPr lang="en-US" sz="2800" b="1" dirty="0">
                <a:solidFill>
                  <a:schemeClr val="tx2">
                    <a:lumMod val="75000"/>
                  </a:schemeClr>
                </a:solidFill>
              </a:rPr>
              <a:t> </a:t>
            </a:r>
            <a:r>
              <a:rPr lang="en-US" sz="2800" dirty="0">
                <a:solidFill>
                  <a:schemeClr val="bg2"/>
                </a:solidFill>
              </a:rPr>
              <a:t>members</a:t>
            </a:r>
            <a:r>
              <a:rPr lang="en-US" sz="2800" dirty="0"/>
              <a:t> </a:t>
            </a:r>
            <a:r>
              <a:rPr lang="en-US" sz="2800" dirty="0">
                <a:solidFill>
                  <a:schemeClr val="bg2"/>
                </a:solidFill>
              </a:rPr>
              <a:t>from</a:t>
            </a:r>
            <a:r>
              <a:rPr lang="en-US" sz="2800" dirty="0">
                <a:solidFill>
                  <a:schemeClr val="tx2">
                    <a:lumMod val="75000"/>
                  </a:schemeClr>
                </a:solidFill>
              </a:rPr>
              <a:t> </a:t>
            </a:r>
            <a:r>
              <a:rPr lang="en-US" sz="2800" b="1" dirty="0">
                <a:solidFill>
                  <a:schemeClr val="bg1"/>
                </a:solidFill>
              </a:rPr>
              <a:t>Superclass</a:t>
            </a:r>
          </a:p>
          <a:p>
            <a:pPr marL="358775" indent="-358775">
              <a:lnSpc>
                <a:spcPct val="110000"/>
              </a:lnSpc>
              <a:buFont typeface="Wingdings" panose="05000000000000000000" pitchFamily="2" charset="2"/>
              <a:buChar char="§"/>
            </a:pPr>
            <a:r>
              <a:rPr lang="en-US" sz="2800" dirty="0">
                <a:solidFill>
                  <a:schemeClr val="bg2"/>
                </a:solidFill>
              </a:rPr>
              <a:t>Subclass</a:t>
            </a:r>
            <a:r>
              <a:rPr lang="en-US" sz="2800" dirty="0"/>
              <a:t> </a:t>
            </a:r>
            <a:r>
              <a:rPr lang="en-US" sz="2800" dirty="0">
                <a:solidFill>
                  <a:schemeClr val="bg2"/>
                </a:solidFill>
              </a:rPr>
              <a:t>can</a:t>
            </a:r>
            <a:r>
              <a:rPr lang="en-US" sz="2800" dirty="0"/>
              <a:t> </a:t>
            </a:r>
            <a:r>
              <a:rPr lang="en-US" sz="2800" b="1" dirty="0">
                <a:solidFill>
                  <a:schemeClr val="bg1"/>
                </a:solidFill>
              </a:rPr>
              <a:t>override</a:t>
            </a:r>
            <a:r>
              <a:rPr lang="en-US" sz="2800" dirty="0">
                <a:solidFill>
                  <a:schemeClr val="tx2">
                    <a:lumMod val="75000"/>
                  </a:schemeClr>
                </a:solidFill>
              </a:rPr>
              <a:t> </a:t>
            </a:r>
            <a:r>
              <a:rPr lang="en-US" sz="2800" dirty="0">
                <a:solidFill>
                  <a:schemeClr val="bg2"/>
                </a:solidFill>
              </a:rPr>
              <a:t>methods</a:t>
            </a:r>
          </a:p>
          <a:p>
            <a:pPr marL="358775" indent="-358775">
              <a:lnSpc>
                <a:spcPct val="110000"/>
              </a:lnSpc>
              <a:buFont typeface="Wingdings" panose="05000000000000000000" pitchFamily="2" charset="2"/>
              <a:buChar char="§"/>
            </a:pPr>
            <a:r>
              <a:rPr lang="en-US" sz="2800" dirty="0">
                <a:solidFill>
                  <a:schemeClr val="bg2"/>
                </a:solidFill>
              </a:rPr>
              <a:t>Look</a:t>
            </a:r>
            <a:r>
              <a:rPr lang="en-US" sz="2800" dirty="0"/>
              <a:t> </a:t>
            </a:r>
            <a:r>
              <a:rPr lang="en-US" sz="2800" dirty="0">
                <a:solidFill>
                  <a:schemeClr val="bg2"/>
                </a:solidFill>
              </a:rPr>
              <a:t>for</a:t>
            </a:r>
            <a:r>
              <a:rPr lang="en-US" sz="2800" dirty="0"/>
              <a:t> </a:t>
            </a:r>
            <a:r>
              <a:rPr lang="en-US" sz="2800" dirty="0">
                <a:solidFill>
                  <a:schemeClr val="bg2"/>
                </a:solidFill>
              </a:rPr>
              <a:t>classes</a:t>
            </a:r>
            <a:r>
              <a:rPr lang="en-US" sz="2800" dirty="0"/>
              <a:t> </a:t>
            </a:r>
            <a:r>
              <a:rPr lang="en-US" sz="2800" dirty="0">
                <a:solidFill>
                  <a:schemeClr val="bg2"/>
                </a:solidFill>
              </a:rPr>
              <a:t>with</a:t>
            </a:r>
            <a:r>
              <a:rPr lang="en-US" sz="2800" dirty="0"/>
              <a:t> </a:t>
            </a:r>
            <a:r>
              <a:rPr lang="en-US" sz="2800" dirty="0">
                <a:solidFill>
                  <a:schemeClr val="bg2"/>
                </a:solidFill>
              </a:rPr>
              <a:t>the</a:t>
            </a:r>
            <a:r>
              <a:rPr lang="en-US" sz="2800" dirty="0"/>
              <a:t> </a:t>
            </a:r>
            <a:r>
              <a:rPr lang="en-US" sz="2800" b="1" dirty="0">
                <a:solidFill>
                  <a:schemeClr val="bg1"/>
                </a:solidFill>
              </a:rPr>
              <a:t>same</a:t>
            </a:r>
            <a:r>
              <a:rPr lang="en-US" sz="2800" b="1" dirty="0">
                <a:solidFill>
                  <a:schemeClr val="tx2">
                    <a:lumMod val="75000"/>
                  </a:schemeClr>
                </a:solidFill>
              </a:rPr>
              <a:t> </a:t>
            </a:r>
            <a:r>
              <a:rPr lang="en-US" sz="2800" b="1" dirty="0">
                <a:solidFill>
                  <a:schemeClr val="bg1"/>
                </a:solidFill>
              </a:rPr>
              <a:t>role</a:t>
            </a:r>
          </a:p>
          <a:p>
            <a:pPr marL="358775" indent="-358775">
              <a:lnSpc>
                <a:spcPct val="110000"/>
              </a:lnSpc>
              <a:buFont typeface="Wingdings" panose="05000000000000000000" pitchFamily="2" charset="2"/>
              <a:buChar char="§"/>
            </a:pPr>
            <a:r>
              <a:rPr lang="en-US" sz="2800" dirty="0">
                <a:solidFill>
                  <a:schemeClr val="bg2"/>
                </a:solidFill>
              </a:rPr>
              <a:t>Look</a:t>
            </a:r>
            <a:r>
              <a:rPr lang="en-US" sz="2800" dirty="0"/>
              <a:t> </a:t>
            </a:r>
            <a:r>
              <a:rPr lang="en-US" sz="2800" dirty="0">
                <a:solidFill>
                  <a:schemeClr val="bg2"/>
                </a:solidFill>
              </a:rPr>
              <a:t>for</a:t>
            </a:r>
            <a:r>
              <a:rPr lang="en-US" sz="2800" dirty="0"/>
              <a:t> </a:t>
            </a:r>
            <a:r>
              <a:rPr lang="en-US" sz="2800" b="1" dirty="0">
                <a:solidFill>
                  <a:schemeClr val="bg1"/>
                </a:solidFill>
              </a:rPr>
              <a:t>IS-A</a:t>
            </a:r>
            <a:r>
              <a:rPr lang="en-US" sz="2800" b="1" dirty="0"/>
              <a:t> </a:t>
            </a:r>
            <a:r>
              <a:rPr lang="en-US" sz="2800" dirty="0">
                <a:solidFill>
                  <a:schemeClr val="bg2"/>
                </a:solidFill>
              </a:rPr>
              <a:t>and</a:t>
            </a:r>
            <a:r>
              <a:rPr lang="en-US" sz="2800" dirty="0"/>
              <a:t> </a:t>
            </a:r>
            <a:r>
              <a:rPr lang="en-US" sz="2800" b="1" dirty="0">
                <a:solidFill>
                  <a:schemeClr val="bg1"/>
                </a:solidFill>
              </a:rPr>
              <a:t>IS-A-SUBSTITUTE</a:t>
            </a:r>
            <a:r>
              <a:rPr lang="en-US" sz="2800" b="1" dirty="0"/>
              <a:t> </a:t>
            </a:r>
            <a:r>
              <a:rPr lang="en-US" sz="2800" dirty="0">
                <a:solidFill>
                  <a:schemeClr val="bg2"/>
                </a:solidFill>
              </a:rPr>
              <a:t>for</a:t>
            </a:r>
            <a:r>
              <a:rPr lang="en-US" sz="2800" dirty="0"/>
              <a:t> </a:t>
            </a:r>
            <a:r>
              <a:rPr lang="en-US" sz="2800" dirty="0">
                <a:solidFill>
                  <a:schemeClr val="bg2"/>
                </a:solidFill>
              </a:rPr>
              <a:t>relationship</a:t>
            </a:r>
          </a:p>
          <a:p>
            <a:pPr marL="358775" indent="-358775">
              <a:lnSpc>
                <a:spcPct val="110000"/>
              </a:lnSpc>
              <a:buFont typeface="Wingdings" panose="05000000000000000000" pitchFamily="2" charset="2"/>
              <a:buChar char="§"/>
            </a:pPr>
            <a:r>
              <a:rPr lang="en-US" sz="2800" dirty="0">
                <a:solidFill>
                  <a:schemeClr val="bg2"/>
                </a:solidFill>
              </a:rPr>
              <a:t>Consider</a:t>
            </a:r>
            <a:r>
              <a:rPr lang="en-US" sz="2800" dirty="0"/>
              <a:t> </a:t>
            </a:r>
            <a:r>
              <a:rPr lang="en-US" sz="2800" b="1" dirty="0">
                <a:solidFill>
                  <a:schemeClr val="bg1"/>
                </a:solidFill>
              </a:rPr>
              <a:t>Composition</a:t>
            </a:r>
            <a:r>
              <a:rPr lang="en-US" sz="2800" dirty="0"/>
              <a:t> </a:t>
            </a:r>
            <a:r>
              <a:rPr lang="en-US" sz="2800" dirty="0">
                <a:solidFill>
                  <a:schemeClr val="bg2"/>
                </a:solidFill>
              </a:rPr>
              <a:t>and</a:t>
            </a:r>
            <a:r>
              <a:rPr lang="en-US" sz="2800" dirty="0"/>
              <a:t> </a:t>
            </a:r>
            <a:r>
              <a:rPr lang="en-US" sz="2800" b="1" dirty="0">
                <a:solidFill>
                  <a:schemeClr val="bg1"/>
                </a:solidFill>
              </a:rPr>
              <a:t>Delegation</a:t>
            </a:r>
            <a:r>
              <a:rPr lang="en-US" sz="2800" dirty="0"/>
              <a:t> </a:t>
            </a:r>
            <a:r>
              <a:rPr lang="en-US" sz="2800" dirty="0">
                <a:solidFill>
                  <a:schemeClr val="bg2"/>
                </a:solidFill>
              </a:rPr>
              <a:t>instead</a:t>
            </a:r>
          </a:p>
          <a:p>
            <a:pPr marL="358775" indent="-358775">
              <a:lnSpc>
                <a:spcPct val="110000"/>
              </a:lnSpc>
              <a:buFont typeface="Wingdings" panose="05000000000000000000" pitchFamily="2" charset="2"/>
              <a:buChar char="§"/>
            </a:pPr>
            <a:endParaRPr lang="bg-BG" sz="2800" dirty="0">
              <a:solidFill>
                <a:schemeClr val="tx2">
                  <a:lumMod val="75000"/>
                </a:schemeClr>
              </a:solidFill>
            </a:endParaRPr>
          </a:p>
        </p:txBody>
      </p:sp>
    </p:spTree>
    <p:extLst>
      <p:ext uri="{BB962C8B-B14F-4D97-AF65-F5344CB8AC3E}">
        <p14:creationId xmlns:p14="http://schemas.microsoft.com/office/powerpoint/2010/main" val="18639842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4570412" y="1600200"/>
            <a:ext cx="3079452" cy="1984473"/>
          </a:xfrm>
          <a:prstGeom prst="roundRect">
            <a:avLst>
              <a:gd name="adj" fmla="val 4766"/>
            </a:avLst>
          </a:prstGeom>
          <a:solidFill>
            <a:schemeClr val="tx1"/>
          </a:solidFill>
          <a:effectLst>
            <a:softEdge rad="63500"/>
          </a:effectLst>
        </p:spPr>
      </p:pic>
      <p:sp>
        <p:nvSpPr>
          <p:cNvPr id="8" name="Subtitle 2"/>
          <p:cNvSpPr>
            <a:spLocks noGrp="1"/>
          </p:cNvSpPr>
          <p:nvPr>
            <p:ph type="body" sz="quarter" idx="10"/>
          </p:nvPr>
        </p:nvSpPr>
        <p:spPr>
          <a:xfrm>
            <a:off x="614949" y="4704825"/>
            <a:ext cx="10958928" cy="768084"/>
          </a:xfrm>
        </p:spPr>
        <p:txBody>
          <a:bodyPr/>
          <a:lstStyle/>
          <a:p>
            <a:r>
              <a:rPr lang="en-US" dirty="0"/>
              <a:t>Inheritance</a:t>
            </a:r>
          </a:p>
        </p:txBody>
      </p:sp>
      <p:sp>
        <p:nvSpPr>
          <p:cNvPr id="9" name="Text Placeholder 6">
            <a:extLst>
              <a:ext uri="{FF2B5EF4-FFF2-40B4-BE49-F238E27FC236}">
                <a16:creationId xmlns:a16="http://schemas.microsoft.com/office/drawing/2014/main" id="{A688D22A-6167-4B35-848C-430A24E1D2A6}"/>
              </a:ext>
            </a:extLst>
          </p:cNvPr>
          <p:cNvSpPr>
            <a:spLocks noGrp="1"/>
          </p:cNvSpPr>
          <p:nvPr>
            <p:ph type="body" sz="quarter" idx="11"/>
          </p:nvPr>
        </p:nvSpPr>
        <p:spPr>
          <a:xfrm>
            <a:off x="614949" y="5490437"/>
            <a:ext cx="10958928" cy="499819"/>
          </a:xfrm>
        </p:spPr>
        <p:txBody>
          <a:bodyPr/>
          <a:lstStyle/>
          <a:p>
            <a:r>
              <a:rPr lang="en-US" dirty="0"/>
              <a:t>Extending Classes</a:t>
            </a:r>
          </a:p>
        </p:txBody>
      </p:sp>
    </p:spTree>
    <p:extLst>
      <p:ext uri="{BB962C8B-B14F-4D97-AF65-F5344CB8AC3E}">
        <p14:creationId xmlns:p14="http://schemas.microsoft.com/office/powerpoint/2010/main" val="105677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588" y="6400800"/>
            <a:ext cx="12111057" cy="363538"/>
          </a:xfrm>
        </p:spPr>
        <p:txBody>
          <a:bodyPr>
            <a:normAutofit fontScale="62500" lnSpcReduction="20000"/>
          </a:bodyPr>
          <a:lstStyle/>
          <a:p>
            <a:pPr algn="ctr"/>
            <a:r>
              <a:rPr lang="en-US" dirty="0" smtClean="0">
                <a:hlinkClick r:id="rId3"/>
              </a:rPr>
              <a:t>https://softuni.bg/java-oop</a:t>
            </a:r>
            <a:endParaRPr lang="en-US" dirty="0"/>
          </a:p>
        </p:txBody>
      </p:sp>
    </p:spTree>
    <p:extLst>
      <p:ext uri="{BB962C8B-B14F-4D97-AF65-F5344CB8AC3E}">
        <p14:creationId xmlns:p14="http://schemas.microsoft.com/office/powerpoint/2010/main" val="1538677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SoftUni</a:t>
            </a:r>
            <a:r>
              <a:rPr lang="en-US" dirty="0"/>
              <a:t> Diamond Partners</a:t>
            </a:r>
          </a:p>
        </p:txBody>
      </p:sp>
      <p:sp>
        <p:nvSpPr>
          <p:cNvPr id="2" name="Slide Number Placeholder 1"/>
          <p:cNvSpPr>
            <a:spLocks noGrp="1"/>
          </p:cNvSpPr>
          <p:nvPr>
            <p:ph type="sldNum" sz="quarter" idx="4294967295"/>
          </p:nvPr>
        </p:nvSpPr>
        <p:spPr>
          <a:xfrm>
            <a:off x="11758839" y="6396854"/>
            <a:ext cx="428401" cy="307895"/>
          </a:xfrm>
        </p:spPr>
        <p:txBody>
          <a:bodyPr/>
          <a:lstStyle/>
          <a:p>
            <a:fld id="{C014DD1E-5D91-48A3-AD6D-45FBA980D106}" type="slidenum">
              <a:rPr lang="en-US">
                <a:solidFill>
                  <a:srgbClr val="234465"/>
                </a:solidFill>
                <a:latin typeface="Calibri" panose="020F0502020204030204"/>
              </a:rPr>
              <a:pPr/>
              <a:t>41</a:t>
            </a:fld>
            <a:endParaRPr lang="en-US" dirty="0">
              <a:solidFill>
                <a:srgbClr val="234465"/>
              </a:solidFill>
              <a:latin typeface="Calibri" panose="020F0502020204030204"/>
            </a:endParaRPr>
          </a:p>
        </p:txBody>
      </p:sp>
    </p:spTree>
    <p:extLst>
      <p:ext uri="{BB962C8B-B14F-4D97-AF65-F5344CB8AC3E}">
        <p14:creationId xmlns:p14="http://schemas.microsoft.com/office/powerpoint/2010/main" val="358448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SoftUni</a:t>
            </a:r>
            <a:r>
              <a:rPr lang="en-US" dirty="0"/>
              <a:t> Organizational Partners</a:t>
            </a:r>
          </a:p>
        </p:txBody>
      </p:sp>
    </p:spTree>
    <p:extLst>
      <p:ext uri="{BB962C8B-B14F-4D97-AF65-F5344CB8AC3E}">
        <p14:creationId xmlns:p14="http://schemas.microsoft.com/office/powerpoint/2010/main" val="23238161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396" y="2538114"/>
            <a:ext cx="2122030"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0483" y="2057402"/>
            <a:ext cx="3365989"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396" y="3654373"/>
            <a:ext cx="1118158"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394" y="5359668"/>
            <a:ext cx="1041691" cy="1041962"/>
          </a:xfrm>
          <a:prstGeom prst="rect">
            <a:avLst/>
          </a:prstGeom>
        </p:spPr>
      </p:pic>
    </p:spTree>
    <p:extLst>
      <p:ext uri="{BB962C8B-B14F-4D97-AF65-F5344CB8AC3E}">
        <p14:creationId xmlns:p14="http://schemas.microsoft.com/office/powerpoint/2010/main" val="15137821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a:solidFill>
                  <a:srgbClr val="234465"/>
                </a:solidFill>
                <a:latin typeface="Calibri" panose="020F0502020204030204"/>
              </a:rPr>
              <a:pPr/>
              <a:t>44</a:t>
            </a:fld>
            <a:endParaRPr lang="en-US" dirty="0">
              <a:solidFill>
                <a:srgbClr val="234465"/>
              </a:solidFill>
              <a:latin typeface="Calibri" panose="020F0502020204030204"/>
            </a:endParaRPr>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66" y="3810000"/>
            <a:ext cx="4641124"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956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10000"/>
              </a:lnSpc>
              <a:buClr>
                <a:schemeClr val="tx1"/>
              </a:buClr>
            </a:pPr>
            <a:r>
              <a:rPr lang="en-US" b="1" dirty="0">
                <a:solidFill>
                  <a:schemeClr val="bg1"/>
                </a:solidFill>
              </a:rPr>
              <a:t>Superclass</a:t>
            </a:r>
            <a:r>
              <a:rPr lang="en-US" dirty="0"/>
              <a:t> - Parent class, Base Class </a:t>
            </a:r>
          </a:p>
          <a:p>
            <a:pPr lvl="1">
              <a:lnSpc>
                <a:spcPct val="110000"/>
              </a:lnSpc>
              <a:buClr>
                <a:schemeClr val="tx1"/>
              </a:buClr>
            </a:pPr>
            <a:r>
              <a:rPr lang="en-US" dirty="0"/>
              <a:t>The class giving its members to its child class</a:t>
            </a:r>
            <a:endParaRPr lang="bg-BG" dirty="0"/>
          </a:p>
          <a:p>
            <a:pPr>
              <a:lnSpc>
                <a:spcPct val="110000"/>
              </a:lnSpc>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012016" y="5152071"/>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8990012" y="3936298"/>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7612"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1812"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1717"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3" name="Slide Number Placeholder 2"/>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sp>
        <p:nvSpPr>
          <p:cNvPr id="2058" name="Text Box 16"/>
          <p:cNvSpPr txBox="1">
            <a:spLocks noChangeArrowheads="1"/>
          </p:cNvSpPr>
          <p:nvPr/>
        </p:nvSpPr>
        <p:spPr bwMode="auto">
          <a:xfrm>
            <a:off x="4619552" y="2438400"/>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Game</a:t>
            </a:r>
          </a:p>
        </p:txBody>
      </p:sp>
      <p:sp>
        <p:nvSpPr>
          <p:cNvPr id="2059" name="Text Box 17"/>
          <p:cNvSpPr txBox="1">
            <a:spLocks noChangeArrowheads="1"/>
          </p:cNvSpPr>
          <p:nvPr/>
        </p:nvSpPr>
        <p:spPr bwMode="auto">
          <a:xfrm>
            <a:off x="6663718" y="3566760"/>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MultiplePlayersGame</a:t>
            </a:r>
          </a:p>
        </p:txBody>
      </p:sp>
      <p:sp>
        <p:nvSpPr>
          <p:cNvPr id="2060" name="Text Box 18"/>
          <p:cNvSpPr txBox="1">
            <a:spLocks noChangeArrowheads="1"/>
          </p:cNvSpPr>
          <p:nvPr/>
        </p:nvSpPr>
        <p:spPr bwMode="auto">
          <a:xfrm>
            <a:off x="6587538"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BoardGame</a:t>
            </a:r>
          </a:p>
        </p:txBody>
      </p:sp>
      <p:sp>
        <p:nvSpPr>
          <p:cNvPr id="2061" name="Text Box 19"/>
          <p:cNvSpPr txBox="1">
            <a:spLocks noChangeArrowheads="1"/>
          </p:cNvSpPr>
          <p:nvPr/>
        </p:nvSpPr>
        <p:spPr bwMode="auto">
          <a:xfrm>
            <a:off x="5673376" y="5816338"/>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Chess</a:t>
            </a:r>
          </a:p>
        </p:txBody>
      </p:sp>
      <p:sp>
        <p:nvSpPr>
          <p:cNvPr id="2062" name="Text Box 20"/>
          <p:cNvSpPr txBox="1">
            <a:spLocks noChangeArrowheads="1"/>
          </p:cNvSpPr>
          <p:nvPr/>
        </p:nvSpPr>
        <p:spPr bwMode="auto">
          <a:xfrm>
            <a:off x="7806421" y="5812767"/>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Backgammon</a:t>
            </a:r>
          </a:p>
        </p:txBody>
      </p:sp>
      <p:sp>
        <p:nvSpPr>
          <p:cNvPr id="2063" name="Text Box 21"/>
          <p:cNvSpPr txBox="1">
            <a:spLocks noChangeArrowheads="1"/>
          </p:cNvSpPr>
          <p:nvPr/>
        </p:nvSpPr>
        <p:spPr bwMode="auto">
          <a:xfrm>
            <a:off x="2219876" y="3566760"/>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SinglePlayerGame</a:t>
            </a:r>
          </a:p>
        </p:txBody>
      </p:sp>
      <p:sp>
        <p:nvSpPr>
          <p:cNvPr id="40" name="Text Box 18"/>
          <p:cNvSpPr txBox="1">
            <a:spLocks noChangeArrowheads="1"/>
          </p:cNvSpPr>
          <p:nvPr/>
        </p:nvSpPr>
        <p:spPr bwMode="auto">
          <a:xfrm>
            <a:off x="1305714" y="4680837"/>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Minesweeper</a:t>
            </a:r>
          </a:p>
        </p:txBody>
      </p:sp>
      <p:sp>
        <p:nvSpPr>
          <p:cNvPr id="41" name="Text Box 18"/>
          <p:cNvSpPr txBox="1">
            <a:spLocks noChangeArrowheads="1"/>
          </p:cNvSpPr>
          <p:nvPr/>
        </p:nvSpPr>
        <p:spPr bwMode="auto">
          <a:xfrm>
            <a:off x="4149773" y="4691549"/>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Solitaire</a:t>
            </a:r>
          </a:p>
        </p:txBody>
      </p:sp>
      <p:sp>
        <p:nvSpPr>
          <p:cNvPr id="34" name="AutoShape 6"/>
          <p:cNvSpPr>
            <a:spLocks noChangeArrowheads="1"/>
          </p:cNvSpPr>
          <p:nvPr/>
        </p:nvSpPr>
        <p:spPr bwMode="auto">
          <a:xfrm>
            <a:off x="7958911" y="1970334"/>
            <a:ext cx="2585604" cy="1205984"/>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rPr>
              <a:t>Base class holds </a:t>
            </a:r>
            <a:r>
              <a:rPr kumimoji="0" lang="en-US" sz="2400" b="1" i="0" u="none" strike="noStrike" kern="1200" cap="none" spc="0" normalizeH="0" baseline="0" noProof="0" dirty="0">
                <a:ln>
                  <a:noFill/>
                </a:ln>
                <a:solidFill>
                  <a:srgbClr val="FFA000"/>
                </a:solidFill>
                <a:effectLst>
                  <a:outerShdw blurRad="38100" dist="38100" dir="2700000" algn="tl">
                    <a:srgbClr val="000000">
                      <a:alpha val="43137"/>
                    </a:srgbClr>
                  </a:outerShdw>
                </a:effectLst>
                <a:uLnTx/>
                <a:uFillTx/>
                <a:latin typeface="Calibri" panose="020F0502020204030204"/>
                <a:ea typeface="+mn-ea"/>
                <a:cs typeface="+mn-cs"/>
              </a:rPr>
              <a:t>common characteristics</a:t>
            </a:r>
            <a:endParaRPr kumimoji="0" lang="bg-BG" sz="2400" b="1" i="0" u="none" strike="noStrike" kern="1200" cap="none" spc="0" normalizeH="0" baseline="0" noProof="0" dirty="0">
              <a:ln>
                <a:noFill/>
              </a:ln>
              <a:solidFill>
                <a:srgbClr val="FFA000"/>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0" name="Down Arrow 49"/>
          <p:cNvSpPr/>
          <p:nvPr/>
        </p:nvSpPr>
        <p:spPr bwMode="auto">
          <a:xfrm rot="10800000">
            <a:off x="3804467"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6" name="Down Arrow 55"/>
          <p:cNvSpPr/>
          <p:nvPr/>
        </p:nvSpPr>
        <p:spPr bwMode="auto">
          <a:xfrm rot="10800000">
            <a:off x="2741612"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Down Arrow 59"/>
          <p:cNvSpPr/>
          <p:nvPr/>
        </p:nvSpPr>
        <p:spPr bwMode="auto">
          <a:xfrm rot="10800000">
            <a:off x="4848079" y="424941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Down Arrow 60"/>
          <p:cNvSpPr/>
          <p:nvPr/>
        </p:nvSpPr>
        <p:spPr bwMode="auto">
          <a:xfrm rot="10800000">
            <a:off x="7493398"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2" name="Down Arrow 61"/>
          <p:cNvSpPr/>
          <p:nvPr/>
        </p:nvSpPr>
        <p:spPr bwMode="auto">
          <a:xfrm rot="10800000">
            <a:off x="9499762" y="424406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3" name="Down Arrow 62"/>
          <p:cNvSpPr/>
          <p:nvPr/>
        </p:nvSpPr>
        <p:spPr bwMode="auto">
          <a:xfrm rot="10800000">
            <a:off x="5038779"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4" name="Down Arrow 63"/>
          <p:cNvSpPr/>
          <p:nvPr/>
        </p:nvSpPr>
        <p:spPr bwMode="auto">
          <a:xfrm rot="10800000">
            <a:off x="7145246" y="312820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5" name="Down Arrow 64"/>
          <p:cNvSpPr/>
          <p:nvPr/>
        </p:nvSpPr>
        <p:spPr bwMode="auto">
          <a:xfrm rot="10800000">
            <a:off x="6924594"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6" name="Down Arrow 65"/>
          <p:cNvSpPr/>
          <p:nvPr/>
        </p:nvSpPr>
        <p:spPr bwMode="auto">
          <a:xfrm rot="10800000">
            <a:off x="7999412" y="53849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983668" y="4710736"/>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3293057" y="5569182"/>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marL="0" marR="0" lvl="0" indent="0" algn="ctr" defTabSz="1218438" rtl="0" eaLnBrk="1" fontAlgn="auto" latinLnBrk="1" hangingPunct="1">
              <a:lnSpc>
                <a:spcPct val="100000"/>
              </a:lnSpc>
              <a:spcBef>
                <a:spcPts val="600"/>
              </a:spcBef>
              <a:spcAft>
                <a:spcPts val="600"/>
              </a:spcAft>
              <a:buClrTx/>
              <a:buSzTx/>
              <a:buFont typeface="Wingdings" panose="05000000000000000000" pitchFamily="2" charset="2"/>
              <a:buNone/>
              <a:tabLst/>
              <a:defRPr/>
            </a:pPr>
            <a:r>
              <a:rPr kumimoji="0" lang="en-US" sz="2398" b="1" i="0" u="none" strike="noStrike" kern="1200" cap="none" spc="0" normalizeH="0" baseline="0" noProof="1">
                <a:ln>
                  <a:noFill/>
                </a:ln>
                <a:solidFill>
                  <a:srgbClr val="234465"/>
                </a:solidFill>
                <a:effectLst/>
                <a:uLnTx/>
                <a:uFillTx/>
                <a:latin typeface="Consolas" pitchFamily="49" charset="0"/>
                <a:ea typeface="+mn-ea"/>
              </a:rPr>
              <a:t>…</a:t>
            </a:r>
          </a:p>
        </p:txBody>
      </p:sp>
    </p:spTree>
    <p:extLst>
      <p:ext uri="{BB962C8B-B14F-4D97-AF65-F5344CB8AC3E}">
        <p14:creationId xmlns:p14="http://schemas.microsoft.com/office/powerpoint/2010/main" val="2808615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sp>
        <p:nvSpPr>
          <p:cNvPr id="3" name="Slide Number Placeholder 2"/>
          <p:cNvSpPr>
            <a:spLocks noGrp="1"/>
          </p:cNvSpPr>
          <p:nvPr>
            <p:ph type="sldNum" sz="quarter" idx="13"/>
          </p:nvPr>
        </p:nvSpPr>
        <p:spPr/>
        <p:txBody>
          <a:bodyPr/>
          <a:lstStyle/>
          <a:p>
            <a:fld id="{C014DD1E-5D91-48A3-AD6D-45FBA980D106}" type="slidenum">
              <a:rPr lang="en-US" smtClean="0"/>
              <a:pPr/>
              <a:t>8</a:t>
            </a:fld>
            <a:endParaRPr lang="en-US" dirty="0"/>
          </a:p>
        </p:txBody>
      </p:sp>
      <p:grpSp>
        <p:nvGrpSpPr>
          <p:cNvPr id="56" name="Group 55"/>
          <p:cNvGrpSpPr/>
          <p:nvPr/>
        </p:nvGrpSpPr>
        <p:grpSpPr>
          <a:xfrm>
            <a:off x="566071" y="1295005"/>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6072"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3722"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6072"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6072" y="3860665"/>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6072"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0249" y="2404450"/>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0245"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89312" y="3086095"/>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49313"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1473" y="3109468"/>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1472" y="3109467"/>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1473"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4119" y="1727066"/>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1282"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sp>
        <p:nvSpPr>
          <p:cNvPr id="3" name="Slide Number Placeholder 2"/>
          <p:cNvSpPr>
            <a:spLocks noGrp="1"/>
          </p:cNvSpPr>
          <p:nvPr>
            <p:ph type="sldNum" sz="quarter" idx="13"/>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446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5305</Words>
  <Application>Microsoft Office PowerPoint</Application>
  <PresentationFormat>Custom</PresentationFormat>
  <Paragraphs>678</Paragraphs>
  <Slides>44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맑은 고딕</vt:lpstr>
      <vt:lpstr>Arial</vt:lpstr>
      <vt:lpstr>Calibri</vt:lpstr>
      <vt:lpstr>Consolas</vt:lpstr>
      <vt:lpstr>Wingdings</vt:lpstr>
      <vt:lpstr>Wingdings 2</vt:lpstr>
      <vt:lpstr>1_SoftUni3_1</vt:lpstr>
      <vt:lpstr>SoftUni3_1</vt:lpstr>
      <vt:lpstr>Inheritance</vt:lpstr>
      <vt:lpstr>Table of Contents</vt:lpstr>
      <vt:lpstr>Questions</vt:lpstr>
      <vt:lpstr>PowerPoint Presentation</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PowerPoint Presentation</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PowerPoint Presentation</vt:lpstr>
      <vt:lpstr>Extension</vt:lpstr>
      <vt:lpstr>Composition</vt:lpstr>
      <vt:lpstr>Delegation</vt:lpstr>
      <vt:lpstr>Problem: Stack of Strings</vt:lpstr>
      <vt:lpstr>Solution: Stack of Strings</vt:lpstr>
      <vt:lpstr>When to Use Inheritance</vt:lpstr>
      <vt:lpstr>Summary</vt:lpstr>
      <vt:lpstr>PowerPoint Presentation</vt:lpstr>
      <vt:lpstr>SoftUni Diamond Partners</vt:lpstr>
      <vt:lpstr>SoftUni Organizational Partners</vt:lpstr>
      <vt:lpstr>Trainings @ Software University (SoftUni)</vt:lpstr>
      <vt:lpstr>License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Advanced – Practical Training Course @ SoftUni</dc:subject>
  <dc:creator/>
  <cp:keywords>Java OOP, Java, OOP, Software University, SoftUni, programming, coding, software development, education, training, course</cp:keywords>
  <dc:description>Software University Foundation - http://softuni.org</dc:description>
  <cp:lastModifiedBy/>
  <cp:revision>1</cp:revision>
  <dcterms:created xsi:type="dcterms:W3CDTF">2014-01-02T17:00:34Z</dcterms:created>
  <dcterms:modified xsi:type="dcterms:W3CDTF">2019-03-08T13:03:24Z</dcterms:modified>
  <cp:category>programming, education, software engineering, 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