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4" r:id="rId2"/>
    <p:sldMasterId id="2147483691" r:id="rId3"/>
  </p:sldMasterIdLst>
  <p:notesMasterIdLst>
    <p:notesMasterId r:id="rId44"/>
  </p:notesMasterIdLst>
  <p:handoutMasterIdLst>
    <p:handoutMasterId r:id="rId45"/>
  </p:handoutMasterIdLst>
  <p:sldIdLst>
    <p:sldId id="563" r:id="rId4"/>
    <p:sldId id="423" r:id="rId5"/>
    <p:sldId id="517" r:id="rId6"/>
    <p:sldId id="521" r:id="rId7"/>
    <p:sldId id="564" r:id="rId8"/>
    <p:sldId id="565" r:id="rId9"/>
    <p:sldId id="486" r:id="rId10"/>
    <p:sldId id="566" r:id="rId11"/>
    <p:sldId id="573" r:id="rId12"/>
    <p:sldId id="524" r:id="rId13"/>
    <p:sldId id="525" r:id="rId14"/>
    <p:sldId id="526" r:id="rId15"/>
    <p:sldId id="576" r:id="rId16"/>
    <p:sldId id="577" r:id="rId17"/>
    <p:sldId id="578" r:id="rId18"/>
    <p:sldId id="579" r:id="rId19"/>
    <p:sldId id="532" r:id="rId20"/>
    <p:sldId id="528" r:id="rId21"/>
    <p:sldId id="530" r:id="rId22"/>
    <p:sldId id="529" r:id="rId23"/>
    <p:sldId id="531" r:id="rId24"/>
    <p:sldId id="550" r:id="rId25"/>
    <p:sldId id="553" r:id="rId26"/>
    <p:sldId id="554" r:id="rId27"/>
    <p:sldId id="535" r:id="rId28"/>
    <p:sldId id="536" r:id="rId29"/>
    <p:sldId id="537" r:id="rId30"/>
    <p:sldId id="544" r:id="rId31"/>
    <p:sldId id="545" r:id="rId32"/>
    <p:sldId id="546" r:id="rId33"/>
    <p:sldId id="574" r:id="rId34"/>
    <p:sldId id="575" r:id="rId35"/>
    <p:sldId id="460" r:id="rId36"/>
    <p:sldId id="555" r:id="rId37"/>
    <p:sldId id="567" r:id="rId38"/>
    <p:sldId id="580" r:id="rId39"/>
    <p:sldId id="581" r:id="rId40"/>
    <p:sldId id="582" r:id="rId41"/>
    <p:sldId id="583" r:id="rId42"/>
    <p:sldId id="584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D369EB-4CEE-4F25-AA6A-AEDAFB9002D0}">
          <p14:sldIdLst>
            <p14:sldId id="563"/>
            <p14:sldId id="423"/>
            <p14:sldId id="517"/>
          </p14:sldIdLst>
        </p14:section>
        <p14:section name="Abstraction" id="{E45F5152-CE42-4AA3-A3A8-8CA8A8C447D1}">
          <p14:sldIdLst>
            <p14:sldId id="521"/>
            <p14:sldId id="564"/>
            <p14:sldId id="565"/>
            <p14:sldId id="486"/>
            <p14:sldId id="566"/>
          </p14:sldIdLst>
        </p14:section>
        <p14:section name="Interface" id="{6B2D6A81-DF15-4281-9294-A991E1CCE6DC}">
          <p14:sldIdLst>
            <p14:sldId id="573"/>
            <p14:sldId id="524"/>
            <p14:sldId id="525"/>
            <p14:sldId id="526"/>
            <p14:sldId id="576"/>
            <p14:sldId id="577"/>
            <p14:sldId id="578"/>
            <p14:sldId id="579"/>
            <p14:sldId id="532"/>
            <p14:sldId id="528"/>
            <p14:sldId id="530"/>
            <p14:sldId id="529"/>
            <p14:sldId id="531"/>
            <p14:sldId id="550"/>
            <p14:sldId id="553"/>
            <p14:sldId id="554"/>
            <p14:sldId id="535"/>
            <p14:sldId id="536"/>
            <p14:sldId id="537"/>
            <p14:sldId id="544"/>
            <p14:sldId id="545"/>
            <p14:sldId id="546"/>
            <p14:sldId id="574"/>
            <p14:sldId id="575"/>
            <p14:sldId id="460"/>
            <p14:sldId id="555"/>
            <p14:sldId id="567"/>
            <p14:sldId id="580"/>
            <p14:sldId id="581"/>
            <p14:sldId id="582"/>
            <p14:sldId id="583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4F3121"/>
    <a:srgbClr val="301301"/>
    <a:srgbClr val="2F1200"/>
    <a:srgbClr val="32130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4" autoAdjust="0"/>
    <p:restoredTop sz="95280" autoAdjust="0"/>
  </p:normalViewPr>
  <p:slideViewPr>
    <p:cSldViewPr>
      <p:cViewPr varScale="1">
        <p:scale>
          <a:sx n="75" d="100"/>
          <a:sy n="75" d="100"/>
        </p:scale>
        <p:origin x="756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notesViewPr>
    <p:cSldViewPr showGuides="1">
      <p:cViewPr varScale="1">
        <p:scale>
          <a:sx n="51" d="100"/>
          <a:sy n="51" d="100"/>
        </p:scale>
        <p:origin x="184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12-Mar-19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27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9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3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4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9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99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11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28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8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3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25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82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6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30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92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80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93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41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24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6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620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78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9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7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4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47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62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4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5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6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69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8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70.jpeg"/><Relationship Id="rId9" Type="http://schemas.openxmlformats.org/officeDocument/2006/relationships/hyperlink" Target="https://www.lukanet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1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7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SoftUni</a:t>
            </a:r>
            <a:r>
              <a:rPr lang="en-US" dirty="0" smtClean="0"/>
              <a:t> </a:t>
            </a:r>
            <a:r>
              <a:rPr lang="en-US" dirty="0"/>
              <a:t>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079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Organizational </a:t>
            </a:r>
            <a:r>
              <a:rPr lang="en-US" dirty="0"/>
              <a:t>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911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41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9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62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3" y="6035671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3" y="6035671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9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8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7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8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7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5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8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3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1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5" y="3314711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3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7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1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7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" y="6184680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72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80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71" y="6390567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7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5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82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7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9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6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5" y="6721489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91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7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51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1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0" y="1702480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0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0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0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0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8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9" y="1702478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8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8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8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8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7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8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0" y="1297100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1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7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1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6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6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8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7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4" y="1186312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8" y="5017469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3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2" y="1319430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5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8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6" y="314307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6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5" y="4164089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6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8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5" y="5011677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5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5" y="5735773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922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869900"/>
            <a:ext cx="8938472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0" y="319865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7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7" y="6525008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8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8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6" y="1151127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8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0" y="319865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6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1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7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62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4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9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4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749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1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7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0687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368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3F381A-FFC9-41C1-AE93-640D0EA4DB19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B3E2EAB7-764A-40FB-8F74-57FA0DA8A99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90" r:id="rId15"/>
    <p:sldLayoutId id="2147483662" r:id="rId16"/>
    <p:sldLayoutId id="2147483712" r:id="rId17"/>
    <p:sldLayoutId id="214748371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70" y="6397201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2" y="6397201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201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8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2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5/java-oop-february-2019#lesson-1049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http://softuni.bg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8" y="2185796"/>
            <a:ext cx="4000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2990" y="1963284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62990" y="4495800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037012" y="3790665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188816" y="4784494"/>
            <a:ext cx="2674174" cy="864000"/>
          </a:xfrm>
          <a:prstGeom prst="wedgeRoundRectCallout">
            <a:avLst>
              <a:gd name="adj1" fmla="val 64535"/>
              <a:gd name="adj2" fmla="val 29795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public abstract before methods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7910156" y="4006205"/>
            <a:ext cx="3365856" cy="900000"/>
          </a:xfrm>
          <a:prstGeom prst="wedgeRoundRectCallout">
            <a:avLst>
              <a:gd name="adj1" fmla="val -72687"/>
              <a:gd name="adj2" fmla="val 68286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adds public static final before fields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88815" y="1963284"/>
            <a:ext cx="2476598" cy="1152000"/>
          </a:xfrm>
          <a:prstGeom prst="wedgeRoundRectCallout">
            <a:avLst>
              <a:gd name="adj1" fmla="val 61782"/>
              <a:gd name="adj2" fmla="val -2822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public  or default modifier 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170612" y="1218570"/>
            <a:ext cx="1853725" cy="511799"/>
          </a:xfrm>
          <a:prstGeom prst="wedgeRoundRectCallout">
            <a:avLst>
              <a:gd name="adj1" fmla="val -63909"/>
              <a:gd name="adj2" fmla="val 119022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794914" y="2568106"/>
            <a:ext cx="1460262" cy="511799"/>
          </a:xfrm>
          <a:prstGeom prst="wedgeRoundRectCallout">
            <a:avLst>
              <a:gd name="adj1" fmla="val -72068"/>
              <a:gd name="adj2" fmla="val -68968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455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42026" y="1151124"/>
            <a:ext cx="11804822" cy="5570355"/>
          </a:xfrm>
        </p:spPr>
        <p:txBody>
          <a:bodyPr/>
          <a:lstStyle/>
          <a:p>
            <a:r>
              <a:rPr lang="en-US" dirty="0"/>
              <a:t>Relationship between classes and interfaces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implements vs extends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</a:rPr>
              <a:t>Interface</a:t>
            </a:r>
            <a:endParaRPr lang="en-US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370012" y="2350265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</a:rPr>
              <a:t>Interface</a:t>
            </a:r>
            <a:endParaRPr lang="en-US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</a:rPr>
              <a:t>Interface</a:t>
            </a:r>
            <a:endParaRPr lang="en-US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7260" y="1905000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</a:rPr>
              <a:t>Interface</a:t>
            </a:r>
            <a:endParaRPr lang="en-US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</a:rPr>
              <a:t>Interface</a:t>
            </a:r>
            <a:endParaRPr lang="en-US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</a:rPr>
              <a:t>Interface</a:t>
            </a:r>
            <a:endParaRPr lang="en-US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</a:rPr>
              <a:t>Interface</a:t>
            </a:r>
            <a:endParaRPr lang="en-US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</a:rPr>
              <a:t>Interface</a:t>
            </a:r>
            <a:endParaRPr lang="en-US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859744" y="2335182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180012" y="2347732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598612" y="4992890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2976521" y="4991278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503852" y="4991278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160158" y="4972357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23412" y="506907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19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print()</a:t>
            </a:r>
            <a:r>
              <a:rPr lang="en-US" dirty="0"/>
              <a:t>is provided </a:t>
            </a:r>
            <a:br>
              <a:rPr lang="en-US" dirty="0"/>
            </a:br>
            <a:r>
              <a:rPr lang="en-US" dirty="0"/>
              <a:t>in class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99012" y="1243855"/>
            <a:ext cx="58674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3687" y="3028558"/>
            <a:ext cx="11182725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Document implements Printable {  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</a:rPr>
              <a:t>public void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 System.out.println("Hello");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args[]){ 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doc = new Document();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doc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800" b="1" noProof="1" smtClean="0">
                <a:latin typeface="Consolas" pitchFamily="49" charset="0"/>
              </a:rPr>
              <a:t>}  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691283" y="5562600"/>
            <a:ext cx="2514600" cy="640673"/>
          </a:xfrm>
          <a:prstGeom prst="wedgeRoundRectCallout">
            <a:avLst>
              <a:gd name="adj1" fmla="val -102007"/>
              <a:gd name="adj2" fmla="val -747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Polymorphism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95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Build project that </a:t>
            </a:r>
            <a:r>
              <a:rPr lang="en-US" dirty="0" smtClean="0"/>
              <a:t>contains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drawable objects</a:t>
            </a:r>
          </a:p>
          <a:p>
            <a:r>
              <a:rPr lang="en-US" dirty="0"/>
              <a:t>Implements two type of shapes: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Both classes have to print on console </a:t>
            </a:r>
            <a:br>
              <a:rPr lang="en-US" dirty="0"/>
            </a:br>
            <a:r>
              <a:rPr lang="en-US" dirty="0"/>
              <a:t>their shape with "*".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 Drawing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1425" y="4574447"/>
            <a:ext cx="3598731" cy="1630467"/>
            <a:chOff x="-307258" y="1714897"/>
            <a:chExt cx="197179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-radius: Integer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76269" y="4230201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-width: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-height: Integer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09012" y="4574447"/>
            <a:ext cx="3124200" cy="1630466"/>
            <a:chOff x="6065104" y="4164708"/>
            <a:chExt cx="3124200" cy="1630466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6065104" y="4164708"/>
              <a:ext cx="3124200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Drawable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6065104" y="5231507"/>
              <a:ext cx="31242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+draw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()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743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Shapes Drawing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1813" y="1202829"/>
            <a:ext cx="93725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interface </a:t>
            </a:r>
            <a:r>
              <a:rPr lang="en-US" sz="2800" b="1" noProof="1" smtClean="0">
                <a:latin typeface="Consolas" pitchFamily="49" charset="0"/>
              </a:rPr>
              <a:t>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3" y="5012829"/>
            <a:ext cx="93725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 smtClean="0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Drawable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public </a:t>
            </a:r>
            <a:r>
              <a:rPr lang="en-US" sz="2800" b="1" noProof="1">
                <a:latin typeface="Consolas" pitchFamily="49" charset="0"/>
              </a:rPr>
              <a:t>void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draw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 </a:t>
            </a:r>
            <a:r>
              <a:rPr lang="en-US" sz="2800" b="1" noProof="1" smtClean="0">
                <a:latin typeface="Consolas" pitchFamily="49" charset="0"/>
              </a:rPr>
              <a:t>{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/*draw a circle*/</a:t>
            </a:r>
            <a:r>
              <a:rPr lang="en-US" sz="2800" b="1" noProof="1" smtClean="0">
                <a:latin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//TODO:fields and constructor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3" y="3107829"/>
            <a:ext cx="93725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 smtClean="0">
                <a:latin typeface="Consolas" pitchFamily="49" charset="0"/>
              </a:rPr>
              <a:t>class Rectangle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implements Drawable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public </a:t>
            </a:r>
            <a:r>
              <a:rPr lang="en-US" sz="2800" b="1" noProof="1">
                <a:latin typeface="Consolas" pitchFamily="49" charset="0"/>
              </a:rPr>
              <a:t>void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draw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{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/*draw a rectangle*/</a:t>
            </a:r>
            <a:r>
              <a:rPr lang="en-US" sz="2800" b="1" noProof="1" smtClean="0">
                <a:latin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//TODO:fields and constructor</a:t>
            </a:r>
          </a:p>
        </p:txBody>
      </p:sp>
    </p:spTree>
    <p:extLst>
      <p:ext uri="{BB962C8B-B14F-4D97-AF65-F5344CB8AC3E}">
        <p14:creationId xmlns:p14="http://schemas.microsoft.com/office/powerpoint/2010/main" val="3890103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  <a:r>
              <a:rPr lang="en-US" dirty="0" smtClean="0"/>
              <a:t>Drawing - Rectangle Draw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0036" y="1524000"/>
            <a:ext cx="928875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for </a:t>
            </a:r>
            <a:r>
              <a:rPr lang="en-US" sz="2000" b="1" noProof="1">
                <a:latin typeface="Consolas" pitchFamily="49" charset="0"/>
              </a:rPr>
              <a:t>(int i = 0; i &lt; this.getHeight(); i++) 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</a:rPr>
              <a:t>    System.out.print</a:t>
            </a:r>
            <a:r>
              <a:rPr lang="en-US" sz="2000" b="1" noProof="1">
                <a:latin typeface="Consolas" pitchFamily="49" charset="0"/>
              </a:rPr>
              <a:t>("*");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</a:rPr>
              <a:t>    for </a:t>
            </a:r>
            <a:r>
              <a:rPr lang="en-US" sz="2000" b="1" noProof="1">
                <a:latin typeface="Consolas" pitchFamily="49" charset="0"/>
              </a:rPr>
              <a:t>(int j = 1; j &lt; this.getWidth() - 1; j++) </a:t>
            </a:r>
            <a:r>
              <a:rPr lang="en-US" sz="2000" b="1" noProof="1" smtClean="0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	</a:t>
            </a:r>
            <a:r>
              <a:rPr lang="en-US" sz="2000" b="1" noProof="1" smtClean="0">
                <a:latin typeface="Consolas" pitchFamily="49" charset="0"/>
              </a:rPr>
              <a:t>System.out.print</a:t>
            </a:r>
            <a:r>
              <a:rPr lang="en-US" sz="2000" b="1" noProof="1">
                <a:latin typeface="Consolas" pitchFamily="49" charset="0"/>
              </a:rPr>
              <a:t>(" ");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     if (i == 0 || i == (this.getHeight() - 1)){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	   System.out.print("*");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	} else { System.out.print(" "); }}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	System.out.print</a:t>
            </a:r>
            <a:r>
              <a:rPr lang="en-US" sz="2000" b="1" noProof="1">
                <a:latin typeface="Consolas" pitchFamily="49" charset="0"/>
              </a:rPr>
              <a:t>(" ");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	System.out.print("*");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	System.out.println</a:t>
            </a:r>
            <a:r>
              <a:rPr lang="en-US" sz="2000" b="1" noProof="1" smtClean="0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45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  <a:r>
              <a:rPr lang="en-US" dirty="0" smtClean="0"/>
              <a:t>Drawing -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4263" y="1617107"/>
            <a:ext cx="962029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double r_in = </a:t>
            </a:r>
            <a:r>
              <a:rPr lang="en-US" sz="2000" b="1" noProof="1" smtClean="0">
                <a:latin typeface="Consolas" pitchFamily="49" charset="0"/>
              </a:rPr>
              <a:t>this.getRadius</a:t>
            </a:r>
            <a:r>
              <a:rPr lang="en-US" sz="2000" b="1" noProof="1">
                <a:latin typeface="Consolas" pitchFamily="49" charset="0"/>
              </a:rPr>
              <a:t>()</a:t>
            </a:r>
            <a:r>
              <a:rPr lang="en-US" sz="2000" b="1" noProof="1" smtClean="0"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- 0.4;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double </a:t>
            </a:r>
            <a:r>
              <a:rPr lang="en-US" sz="2000" b="1" noProof="1">
                <a:latin typeface="Consolas" pitchFamily="49" charset="0"/>
              </a:rPr>
              <a:t>r_out = </a:t>
            </a:r>
            <a:r>
              <a:rPr lang="en-US" sz="2000" b="1" noProof="1" smtClean="0">
                <a:latin typeface="Consolas" pitchFamily="49" charset="0"/>
              </a:rPr>
              <a:t>this.getRadius</a:t>
            </a:r>
            <a:r>
              <a:rPr lang="en-US" sz="2000" b="1" noProof="1">
                <a:latin typeface="Consolas" pitchFamily="49" charset="0"/>
              </a:rPr>
              <a:t>()</a:t>
            </a:r>
            <a:r>
              <a:rPr lang="en-US" sz="2000" b="1" noProof="1" smtClean="0"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+ 0.4;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for </a:t>
            </a:r>
            <a:r>
              <a:rPr lang="en-US" sz="2000" b="1" noProof="1">
                <a:latin typeface="Consolas" pitchFamily="49" charset="0"/>
              </a:rPr>
              <a:t>(double y = </a:t>
            </a:r>
            <a:r>
              <a:rPr lang="en-US" sz="2000" b="1" noProof="1" smtClean="0">
                <a:latin typeface="Consolas" pitchFamily="49" charset="0"/>
              </a:rPr>
              <a:t>this.getRadius(); </a:t>
            </a:r>
            <a:r>
              <a:rPr lang="en-US" sz="2000" b="1" noProof="1">
                <a:latin typeface="Consolas" pitchFamily="49" charset="0"/>
              </a:rPr>
              <a:t>y &gt;= -</a:t>
            </a:r>
            <a:r>
              <a:rPr lang="en-US" sz="2000" b="1" noProof="1" smtClean="0">
                <a:latin typeface="Consolas" pitchFamily="49" charset="0"/>
              </a:rPr>
              <a:t>this.getRadius</a:t>
            </a:r>
            <a:r>
              <a:rPr lang="en-US" sz="2000" b="1" noProof="1">
                <a:latin typeface="Consolas" pitchFamily="49" charset="0"/>
              </a:rPr>
              <a:t>(); --y) 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  for </a:t>
            </a:r>
            <a:r>
              <a:rPr lang="en-US" sz="2000" b="1" noProof="1">
                <a:latin typeface="Consolas" pitchFamily="49" charset="0"/>
              </a:rPr>
              <a:t>(double x = -</a:t>
            </a:r>
            <a:r>
              <a:rPr lang="en-US" sz="2000" b="1" noProof="1" smtClean="0">
                <a:latin typeface="Consolas" pitchFamily="49" charset="0"/>
              </a:rPr>
              <a:t>this.getRadius</a:t>
            </a:r>
            <a:r>
              <a:rPr lang="en-US" sz="2000" b="1" noProof="1">
                <a:latin typeface="Consolas" pitchFamily="49" charset="0"/>
              </a:rPr>
              <a:t>()</a:t>
            </a:r>
            <a:r>
              <a:rPr lang="en-US" sz="2000" b="1" noProof="1" smtClean="0">
                <a:latin typeface="Consolas" pitchFamily="49" charset="0"/>
              </a:rPr>
              <a:t>; </a:t>
            </a:r>
            <a:r>
              <a:rPr lang="en-US" sz="2000" b="1" noProof="1">
                <a:latin typeface="Consolas" pitchFamily="49" charset="0"/>
              </a:rPr>
              <a:t>x &lt; r_out; x += 0.5) 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    double </a:t>
            </a:r>
            <a:r>
              <a:rPr lang="en-US" sz="2000" b="1" noProof="1">
                <a:latin typeface="Consolas" pitchFamily="49" charset="0"/>
              </a:rPr>
              <a:t>value = x * x + y * y;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    if </a:t>
            </a:r>
            <a:r>
              <a:rPr lang="en-US" sz="2000" b="1" noProof="1">
                <a:latin typeface="Consolas" pitchFamily="49" charset="0"/>
              </a:rPr>
              <a:t>(value &gt;= r_in * r_in &amp;&amp; value &lt;= r_out * r_out) 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      System.out.print</a:t>
            </a:r>
            <a:r>
              <a:rPr lang="en-US" sz="2000" b="1" noProof="1">
                <a:latin typeface="Consolas" pitchFamily="49" charset="0"/>
              </a:rPr>
              <a:t>("*");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    } </a:t>
            </a: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      System.out.print</a:t>
            </a:r>
            <a:r>
              <a:rPr lang="en-US" sz="2000" b="1" noProof="1">
                <a:latin typeface="Consolas" pitchFamily="49" charset="0"/>
              </a:rPr>
              <a:t>(" "); </a:t>
            </a:r>
            <a:r>
              <a:rPr lang="en-US" sz="2000" b="1" noProof="1" smtClean="0">
                <a:latin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System.out.println</a:t>
            </a:r>
            <a:r>
              <a:rPr lang="en-US" sz="2000" b="1" noProof="1">
                <a:latin typeface="Consolas" pitchFamily="49" charset="0"/>
              </a:rPr>
              <a:t>(); }</a:t>
            </a:r>
          </a:p>
        </p:txBody>
      </p:sp>
    </p:spTree>
    <p:extLst>
      <p:ext uri="{BB962C8B-B14F-4D97-AF65-F5344CB8AC3E}">
        <p14:creationId xmlns:p14="http://schemas.microsoft.com/office/powerpoint/2010/main" val="453333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Car Shop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50069" y="1600200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Seat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3991" y="2819400"/>
            <a:ext cx="4608598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&lt;&lt;Car&gt;&gt;</a:t>
                </a:r>
                <a:endParaRPr lang="en-US" sz="2800" b="1" noProof="1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+getModel()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+getColor</a:t>
              </a:r>
              <a:r>
                <a:rPr lang="en-US" sz="2800" b="1" noProof="1">
                  <a:latin typeface="Consolas" panose="020B0609020204030204" pitchFamily="49" charset="0"/>
                </a:rPr>
                <a:t>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+getHorsePower</a:t>
              </a:r>
              <a:r>
                <a:rPr lang="en-US" sz="2800" b="1" noProof="1"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3732212" y="1714788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1" name="TextBox 20"/>
          <p:cNvSpPr txBox="1"/>
          <p:nvPr/>
        </p:nvSpPr>
        <p:spPr>
          <a:xfrm>
            <a:off x="1421813" y="1536502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stCxn id="4" idx="6"/>
            <a:endCxn id="9" idx="1"/>
          </p:cNvCxnSpPr>
          <p:nvPr/>
        </p:nvCxnSpPr>
        <p:spPr>
          <a:xfrm flipV="1">
            <a:off x="4113212" y="1891517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7569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3"/>
          </p:cNvCxnSpPr>
          <p:nvPr/>
        </p:nvCxnSpPr>
        <p:spPr>
          <a:xfrm flipH="1" flipV="1">
            <a:off x="5422589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421191"/>
            <a:ext cx="2140032" cy="16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95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en-US" dirty="0"/>
              <a:t>Solution: Car 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1813" y="1744682"/>
            <a:ext cx="579119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int TIRES = 4</a:t>
            </a:r>
            <a:r>
              <a:rPr lang="en-US" sz="2800" b="1" noProof="1" smtClean="0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String getModel</a:t>
            </a:r>
            <a:r>
              <a:rPr lang="en-US" sz="2800" b="1" noProof="1" smtClean="0">
                <a:latin typeface="Consolas" pitchFamily="49" charset="0"/>
              </a:rPr>
              <a:t>();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String getColor</a:t>
            </a:r>
            <a:r>
              <a:rPr lang="en-US" sz="2800" b="1" noProof="1" smtClean="0">
                <a:latin typeface="Consolas" pitchFamily="49" charset="0"/>
              </a:rPr>
              <a:t>();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</a:t>
            </a:r>
            <a:r>
              <a:rPr lang="en-US" sz="2800" b="1" noProof="1" smtClean="0">
                <a:latin typeface="Consolas" pitchFamily="49" charset="0"/>
              </a:rPr>
              <a:t>Integer </a:t>
            </a:r>
            <a:r>
              <a:rPr lang="en-US" sz="2800" b="1" noProof="1">
                <a:latin typeface="Consolas" pitchFamily="49" charset="0"/>
              </a:rPr>
              <a:t>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709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91" y="-101130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/>
              <a:t>Car </a:t>
            </a:r>
            <a:r>
              <a:rPr lang="en-US" smtClean="0"/>
              <a:t>Shop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7163" y="1447800"/>
            <a:ext cx="11287449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//TODO: Add fields, constructor and private methods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</a:rPr>
              <a:t>public </a:t>
            </a:r>
            <a:r>
              <a:rPr lang="en-US" sz="2600" b="1" noProof="1">
                <a:latin typeface="Consolas" pitchFamily="49" charset="0"/>
              </a:rPr>
              <a:t>String getColor() </a:t>
            </a:r>
            <a:r>
              <a:rPr lang="en-US" sz="2600" b="1" noProof="1" smtClean="0">
                <a:latin typeface="Consolas" pitchFamily="49" charset="0"/>
              </a:rPr>
              <a:t>{ return </a:t>
            </a:r>
            <a:r>
              <a:rPr lang="en-US" sz="2600" b="1" noProof="1">
                <a:latin typeface="Consolas" pitchFamily="49" charset="0"/>
              </a:rPr>
              <a:t>this.color</a:t>
            </a:r>
            <a:r>
              <a:rPr lang="en-US" sz="2600" b="1" noProof="1" smtClean="0">
                <a:latin typeface="Consolas" pitchFamily="49" charset="0"/>
              </a:rPr>
              <a:t>; 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</a:rPr>
              <a:t>public Integer </a:t>
            </a:r>
            <a:r>
              <a:rPr lang="en-US" sz="2600" b="1" noProof="1">
                <a:latin typeface="Consolas" pitchFamily="49" charset="0"/>
              </a:rPr>
              <a:t>getHorsePower() </a:t>
            </a:r>
            <a:r>
              <a:rPr lang="en-US" sz="2600" b="1" noProof="1" smtClean="0">
                <a:latin typeface="Consolas" pitchFamily="49" charset="0"/>
              </a:rPr>
              <a:t>{ return this.horsePower; }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} </a:t>
            </a:r>
            <a:endParaRPr lang="en-US" sz="26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01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Abstraction vs Encapsulation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Interfaces vs Abstract Classes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3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6885" y="1884030"/>
            <a:ext cx="10515600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</a:rPr>
              <a:t>public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show();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5531785" y="3866631"/>
            <a:ext cx="685800" cy="7620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6885" y="4736335"/>
            <a:ext cx="10515600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</a:rPr>
              <a:t>public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Showable 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print();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49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which implements </a:t>
            </a:r>
            <a:r>
              <a:rPr lang="en-US" b="1" dirty="0">
                <a:solidFill>
                  <a:schemeClr val="bg1"/>
                </a:solidFill>
              </a:rPr>
              <a:t>child interface MUST </a:t>
            </a:r>
            <a:r>
              <a:rPr lang="en-US" dirty="0"/>
              <a:t>provide </a:t>
            </a:r>
            <a:r>
              <a:rPr lang="en-US" dirty="0" smtClean="0"/>
              <a:t>                implementation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parent interface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</a:t>
            </a:r>
            <a:r>
              <a:rPr lang="en-US" smtClean="0"/>
              <a:t>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9245" y="2392475"/>
            <a:ext cx="7172802" cy="4262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 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12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 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2392475"/>
            <a:ext cx="2334458" cy="42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6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Refactor your first problem code</a:t>
            </a:r>
          </a:p>
          <a:p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r>
              <a:rPr lang="en-US" dirty="0" smtClean="0"/>
              <a:t> for sellable cars</a:t>
            </a:r>
          </a:p>
          <a:p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r>
              <a:rPr lang="en-US" dirty="0" smtClean="0"/>
              <a:t> for rentable cars</a:t>
            </a:r>
          </a:p>
          <a:p>
            <a:r>
              <a:rPr lang="en-US" dirty="0" smtClean="0"/>
              <a:t>Add class Audi, which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implements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Car Shop Extended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3512" y="5165437"/>
            <a:ext cx="5334000" cy="1279342"/>
            <a:chOff x="4988745" y="1333424"/>
            <a:chExt cx="5334000" cy="1279342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988745" y="1333424"/>
              <a:ext cx="5333999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&lt;&lt;Sellable&gt;&gt;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4988745" y="1943022"/>
              <a:ext cx="5334000" cy="66974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+getPrice(): Double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70611" y="4724400"/>
            <a:ext cx="5105401" cy="1720379"/>
            <a:chOff x="4683209" y="1333424"/>
            <a:chExt cx="5105401" cy="172037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09" y="1333424"/>
              <a:ext cx="5105401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&lt;&lt;Rentable&gt;&gt;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5105400" cy="11107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+getMinRentDay():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+getPricePerDay(): Double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67414" y="1913119"/>
            <a:ext cx="4608598" cy="1896881"/>
            <a:chOff x="5180012" y="1653737"/>
            <a:chExt cx="4608598" cy="189688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&lt;&lt;Car&gt;&gt;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+getModel()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+getColor</a:t>
              </a:r>
              <a:r>
                <a:rPr lang="en-US" sz="2800" b="1" noProof="1">
                  <a:latin typeface="Consolas" panose="020B0609020204030204" pitchFamily="49" charset="0"/>
                </a:rPr>
                <a:t>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+getHorsePower</a:t>
              </a:r>
              <a:r>
                <a:rPr lang="en-US" sz="2800" b="1" noProof="1"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3808412" y="3140259"/>
            <a:ext cx="2863276" cy="19651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8971714" y="3810000"/>
            <a:ext cx="2136" cy="914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11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  <a:r>
              <a:rPr lang="en-US" dirty="0" smtClean="0"/>
              <a:t>Shop Extended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4586" y="1586804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Car {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4585" y="3734310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Integer getMinRentDay</a:t>
            </a:r>
            <a:r>
              <a:rPr lang="en-US" sz="2800" b="1" noProof="1" smtClean="0">
                <a:latin typeface="Consolas" pitchFamily="49" charset="0"/>
              </a:rPr>
              <a:t>();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259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  <a:r>
              <a:rPr lang="en-US"/>
              <a:t>Shop </a:t>
            </a:r>
            <a:r>
              <a:rPr lang="en-US" smtClean="0"/>
              <a:t>Extended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371600"/>
            <a:ext cx="11182725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Rentable </a:t>
            </a:r>
            <a:r>
              <a:rPr lang="en-US" sz="2800" b="1" noProof="1" smtClean="0">
                <a:latin typeface="Consolas" pitchFamily="49" charset="0"/>
              </a:rPr>
              <a:t>{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  public </a:t>
            </a:r>
            <a:r>
              <a:rPr lang="en-US" sz="2800" b="1" noProof="1">
                <a:latin typeface="Consolas" pitchFamily="49" charset="0"/>
              </a:rPr>
              <a:t>String getModel() </a:t>
            </a:r>
            <a:r>
              <a:rPr lang="en-US" sz="2800" b="1" noProof="1" smtClean="0">
                <a:latin typeface="Consolas" pitchFamily="49" charset="0"/>
              </a:rPr>
              <a:t>{ return </a:t>
            </a:r>
            <a:r>
              <a:rPr lang="en-US" sz="2800" b="1" noProof="1">
                <a:latin typeface="Consolas" pitchFamily="49" charset="0"/>
              </a:rPr>
              <a:t>this.model</a:t>
            </a:r>
            <a:r>
              <a:rPr lang="en-US" sz="2800" b="1" noProof="1" smtClean="0">
                <a:latin typeface="Consolas" pitchFamily="49" charset="0"/>
              </a:rPr>
              <a:t>;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  public </a:t>
            </a:r>
            <a:r>
              <a:rPr lang="en-US" sz="2800" b="1" noProof="1">
                <a:latin typeface="Consolas" pitchFamily="49" charset="0"/>
              </a:rPr>
              <a:t>String getColor() </a:t>
            </a:r>
            <a:r>
              <a:rPr lang="en-US" sz="2800" b="1" noProof="1" smtClean="0">
                <a:latin typeface="Consolas" pitchFamily="49" charset="0"/>
              </a:rPr>
              <a:t>{ return </a:t>
            </a:r>
            <a:r>
              <a:rPr lang="en-US" sz="2800" b="1" noProof="1">
                <a:latin typeface="Consolas" pitchFamily="49" charset="0"/>
              </a:rPr>
              <a:t>this.color</a:t>
            </a:r>
            <a:r>
              <a:rPr lang="en-US" sz="2800" b="1" noProof="1" smtClean="0">
                <a:latin typeface="Consolas" pitchFamily="49" charset="0"/>
              </a:rPr>
              <a:t>;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  public </a:t>
            </a:r>
            <a:r>
              <a:rPr lang="en-US" sz="2800" b="1" noProof="1">
                <a:latin typeface="Consolas" pitchFamily="49" charset="0"/>
              </a:rPr>
              <a:t>int getHorsePower() </a:t>
            </a:r>
            <a:r>
              <a:rPr lang="en-US" sz="2800" b="1" noProof="1" smtClean="0">
                <a:latin typeface="Consolas" pitchFamily="49" charset="0"/>
              </a:rPr>
              <a:t>{ return </a:t>
            </a:r>
            <a:r>
              <a:rPr lang="en-US" sz="2800" b="1" noProof="1">
                <a:latin typeface="Consolas" pitchFamily="49" charset="0"/>
              </a:rPr>
              <a:t>this.horsePower</a:t>
            </a:r>
            <a:r>
              <a:rPr lang="en-US" sz="2800" b="1" noProof="1" smtClean="0">
                <a:latin typeface="Consolas" pitchFamily="49" charset="0"/>
              </a:rPr>
              <a:t>;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public </a:t>
            </a:r>
            <a:r>
              <a:rPr lang="en-US" sz="2800" b="1" noProof="1">
                <a:latin typeface="Consolas" pitchFamily="49" charset="0"/>
              </a:rPr>
              <a:t>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 smtClean="0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return </a:t>
            </a:r>
            <a:r>
              <a:rPr lang="en-US" sz="2800" b="1" noProof="1">
                <a:latin typeface="Consolas" pitchFamily="49" charset="0"/>
              </a:rPr>
              <a:t>this.minDaysForRent</a:t>
            </a:r>
            <a:r>
              <a:rPr lang="en-US" sz="2800" b="1" noProof="1" smtClean="0">
                <a:latin typeface="Consolas" pitchFamily="49" charset="0"/>
              </a:rPr>
              <a:t>;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public </a:t>
            </a:r>
            <a:r>
              <a:rPr lang="en-US" sz="2800" b="1" noProof="1">
                <a:latin typeface="Consolas" pitchFamily="49" charset="0"/>
              </a:rPr>
              <a:t>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return </a:t>
            </a:r>
            <a:r>
              <a:rPr lang="en-US" sz="2800" b="1" noProof="1">
                <a:latin typeface="Consolas" pitchFamily="49" charset="0"/>
              </a:rPr>
              <a:t>this.pricePerDay</a:t>
            </a:r>
            <a:r>
              <a:rPr lang="en-US" sz="2800" b="1" noProof="1" smtClean="0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8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Since </a:t>
            </a:r>
            <a:r>
              <a:rPr lang="en-US"/>
              <a:t>Java </a:t>
            </a:r>
            <a:r>
              <a:rPr lang="en-US"/>
              <a:t>8</a:t>
            </a:r>
            <a:r>
              <a:rPr lang="en-US" smtClean="0"/>
              <a:t> </a:t>
            </a:r>
            <a:r>
              <a:rPr lang="en-US" dirty="0"/>
              <a:t>we can have </a:t>
            </a:r>
            <a:r>
              <a:rPr lang="en-US" b="1" dirty="0">
                <a:solidFill>
                  <a:schemeClr val="bg1"/>
                </a:solidFill>
              </a:rPr>
              <a:t>method 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to Override default method </a:t>
            </a:r>
            <a:r>
              <a:rPr lang="en-US" sz="3400" b="1" dirty="0">
                <a:solidFill>
                  <a:schemeClr val="bg1"/>
                </a:solidFill>
              </a:rPr>
              <a:t>think about </a:t>
            </a:r>
            <a:r>
              <a:rPr lang="en-US" sz="3400" b="1" dirty="0">
                <a:solidFill>
                  <a:schemeClr val="bg1"/>
                </a:solidFill>
              </a:rPr>
              <a:t>your design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1981200"/>
            <a:ext cx="10134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</a:rPr>
              <a:t>public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System.out.println("default method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:");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420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chemeClr val="bg1"/>
                </a:solidFill>
              </a:rPr>
              <a:t>not needed </a:t>
            </a:r>
            <a:r>
              <a:rPr lang="en-US" dirty="0" smtClean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624" y="2057400"/>
            <a:ext cx="8993188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  Drawable d = new </a:t>
            </a:r>
            <a:r>
              <a:rPr lang="en-US" sz="2800" b="1" noProof="1">
                <a:latin typeface="Consolas" pitchFamily="49" charset="0"/>
              </a:rPr>
              <a:t>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drawing rectangle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d.msg</a:t>
            </a:r>
            <a:r>
              <a:rPr lang="en-US" sz="2800" b="1" noProof="1">
                <a:latin typeface="Consolas" pitchFamily="49" charset="0"/>
              </a:rPr>
              <a:t>(); 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default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method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 smtClean="0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25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Since Java </a:t>
            </a:r>
            <a:r>
              <a:rPr lang="en-US" dirty="0" smtClean="0"/>
              <a:t>11, </a:t>
            </a:r>
            <a:r>
              <a:rPr lang="en-US" dirty="0"/>
              <a:t>we can have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1727418"/>
            <a:ext cx="10134600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191000"/>
            <a:ext cx="10134600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</a:t>
            </a:r>
            <a:r>
              <a:rPr lang="en-US" sz="2800" b="1" noProof="1" smtClean="0">
                <a:latin typeface="Consolas" pitchFamily="49" charset="0"/>
              </a:rPr>
              <a:t>d = new </a:t>
            </a:r>
            <a:r>
              <a:rPr lang="en-US" sz="2800" b="1" noProof="1">
                <a:latin typeface="Consolas" pitchFamily="49" charset="0"/>
              </a:rPr>
              <a:t>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noProof="1" smtClean="0">
                <a:latin typeface="Consolas" pitchFamily="49" charset="0"/>
              </a:rPr>
              <a:t>);}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6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 a </a:t>
            </a:r>
            <a:r>
              <a:rPr lang="en-US" dirty="0"/>
              <a:t>project, which </a:t>
            </a:r>
            <a:r>
              <a:rPr lang="en-US" dirty="0" smtClean="0"/>
              <a:t>has: </a:t>
            </a:r>
            <a:endParaRPr lang="en-US" dirty="0"/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Three implementation </a:t>
            </a:r>
            <a:br>
              <a:rPr lang="en-US" dirty="0"/>
            </a:br>
            <a:r>
              <a:rPr lang="en-US" dirty="0"/>
              <a:t>for different </a:t>
            </a:r>
            <a:r>
              <a:rPr lang="en-US" dirty="0" smtClean="0"/>
              <a:t>nationalities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Override </a:t>
            </a:r>
            <a:r>
              <a:rPr lang="en-US" dirty="0" smtClean="0"/>
              <a:t>where needed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13" y="75510"/>
            <a:ext cx="9577597" cy="1110780"/>
          </a:xfrm>
        </p:spPr>
        <p:txBody>
          <a:bodyPr/>
          <a:lstStyle/>
          <a:p>
            <a:r>
              <a:rPr lang="en-US" dirty="0"/>
              <a:t>Problem: Say Hello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22812" y="4188933"/>
            <a:ext cx="2895600" cy="1630467"/>
            <a:chOff x="-306388" y="1714897"/>
            <a:chExt cx="197092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1612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&lt;&lt;Person&gt;&gt;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+getName</a:t>
              </a:r>
              <a:r>
                <a:rPr lang="en-US" sz="2800" b="1" i="1" noProof="1" smtClean="0">
                  <a:latin typeface="Consolas" panose="020B0609020204030204" pitchFamily="49" charset="0"/>
                </a:rPr>
                <a:t>()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:</a:t>
              </a:r>
              <a:r>
                <a:rPr lang="en-US" sz="2800" b="1" i="1" noProof="1" smtClean="0">
                  <a:latin typeface="Consolas" panose="020B0609020204030204" pitchFamily="49" charset="0"/>
                </a:rPr>
                <a:t> 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String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 smtClean="0">
                  <a:latin typeface="Consolas" panose="020B0609020204030204" pitchFamily="49" charset="0"/>
                </a:rPr>
                <a:t>+sayHello</a:t>
              </a:r>
              <a:r>
                <a:rPr lang="en-US" sz="2800" b="1" i="1" noProof="1" smtClean="0">
                  <a:latin typeface="Consolas" panose="020B0609020204030204" pitchFamily="49" charset="0"/>
                </a:rPr>
                <a:t>()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:String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1302" y="4188933"/>
            <a:ext cx="3962400" cy="2198539"/>
            <a:chOff x="4421579" y="4188933"/>
            <a:chExt cx="3433520" cy="2198539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634872"/>
              <a:chOff x="4676268" y="4188933"/>
              <a:chExt cx="3429002" cy="1634872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10668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260138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823805"/>
              <a:ext cx="343352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sayHello(): </a:t>
              </a:r>
              <a:r>
                <a:rPr lang="en-US" sz="2800" b="1" noProof="1">
                  <a:latin typeface="Consolas" panose="020B0609020204030204" pitchFamily="49" charset="0"/>
                </a:rPr>
                <a:t>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3214" y="4188933"/>
            <a:ext cx="3962398" cy="2198539"/>
            <a:chOff x="8275384" y="4188933"/>
            <a:chExt cx="3433520" cy="2198539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634872"/>
              <a:chOff x="8361956" y="4188933"/>
              <a:chExt cx="3429002" cy="1634872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10668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255733"/>
                <a:ext cx="3429001" cy="568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823805"/>
              <a:ext cx="343352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sayHello(): </a:t>
              </a:r>
              <a:r>
                <a:rPr lang="en-US" sz="2800" b="1" noProof="1">
                  <a:latin typeface="Consolas" panose="020B0609020204030204" pitchFamily="49" charset="0"/>
                </a:rPr>
                <a:t>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972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</a:t>
            </a:r>
            <a:r>
              <a:rPr lang="en-US" dirty="0" smtClean="0"/>
              <a:t>Hello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7068" y="1295400"/>
            <a:ext cx="1074034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String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getName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();</a:t>
            </a:r>
            <a:endParaRPr lang="en-US" sz="1050" b="1" noProof="1">
              <a:solidFill>
                <a:schemeClr val="bg1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default </a:t>
            </a:r>
            <a:r>
              <a:rPr lang="en-US" sz="2800" b="1" noProof="1" smtClean="0">
                <a:latin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</a:rPr>
              <a:t>sayHello() </a:t>
            </a:r>
            <a:r>
              <a:rPr lang="en-US" sz="2800" b="1" noProof="1" smtClean="0">
                <a:latin typeface="Consolas" pitchFamily="49" charset="0"/>
              </a:rPr>
              <a:t>{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800" b="1" noProof="1" smtClean="0">
                <a:latin typeface="Consolas" pitchFamily="49" charset="0"/>
              </a:rPr>
              <a:t> “Hello”} 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13" y="3657600"/>
            <a:ext cx="10744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800" b="1" noProof="1">
                <a:latin typeface="Consolas" pitchFamily="49" charset="0"/>
              </a:rPr>
              <a:t>Person{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  private </a:t>
            </a:r>
            <a:r>
              <a:rPr lang="en-US" sz="2800" b="1" noProof="1">
                <a:latin typeface="Consolas" pitchFamily="49" charset="0"/>
              </a:rPr>
              <a:t>String name</a:t>
            </a:r>
            <a:r>
              <a:rPr lang="en-US" sz="2800" b="1" noProof="1" smtClean="0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public </a:t>
            </a:r>
            <a:r>
              <a:rPr lang="en-US" sz="2800" b="1" noProof="1">
                <a:latin typeface="Consolas" pitchFamily="49" charset="0"/>
              </a:rPr>
              <a:t>European(String name) </a:t>
            </a:r>
            <a:r>
              <a:rPr lang="en-US" sz="2800" b="1" noProof="1" smtClean="0">
                <a:latin typeface="Consolas" pitchFamily="49" charset="0"/>
              </a:rPr>
              <a:t>{ this.name = name; }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 getName()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{ return this.name; }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49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Say </a:t>
            </a:r>
            <a:r>
              <a:rPr lang="en-US" smtClean="0"/>
              <a:t>Hello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1811" y="1295400"/>
            <a:ext cx="11182725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private String name</a:t>
            </a:r>
            <a:r>
              <a:rPr lang="en-US" sz="2800" b="1" noProof="1" smtClean="0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  public </a:t>
            </a:r>
            <a:r>
              <a:rPr lang="en-US" sz="2800" b="1" noProof="1">
                <a:latin typeface="Consolas" pitchFamily="49" charset="0"/>
              </a:rPr>
              <a:t>Bulgarian(String name)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</a:rPr>
              <a:t> this.name = name;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  public </a:t>
            </a:r>
            <a:r>
              <a:rPr lang="en-US" sz="2800" b="1" noProof="1">
                <a:latin typeface="Consolas" pitchFamily="49" charset="0"/>
              </a:rPr>
              <a:t>String getName() </a:t>
            </a:r>
            <a:r>
              <a:rPr lang="en-US" sz="2800" b="1" noProof="1" smtClean="0">
                <a:latin typeface="Consolas" pitchFamily="49" charset="0"/>
              </a:rPr>
              <a:t>{ return </a:t>
            </a:r>
            <a:r>
              <a:rPr lang="en-US" sz="2800" b="1" noProof="1">
                <a:latin typeface="Consolas" pitchFamily="49" charset="0"/>
              </a:rPr>
              <a:t>this.name</a:t>
            </a:r>
            <a:r>
              <a:rPr lang="en-US" sz="2800" b="1" noProof="1" smtClean="0">
                <a:latin typeface="Consolas" pitchFamily="49" charset="0"/>
              </a:rPr>
              <a:t>;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public</a:t>
            </a:r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11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sayHello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{ return "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Здравей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</a:rPr>
              <a:t>";}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bg-BG" sz="2800" b="1" noProof="1" smtClean="0">
                <a:latin typeface="Consolas" pitchFamily="49" charset="0"/>
              </a:rPr>
              <a:t>}</a:t>
            </a:r>
            <a:endParaRPr lang="en-US" sz="2800" b="1" noProof="1" smtClean="0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implement class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Chinese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271897"/>
            <a:ext cx="5424734" cy="482410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7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Refactor the code from the last problem</a:t>
            </a:r>
          </a:p>
          <a:p>
            <a:r>
              <a:rPr lang="en-US" dirty="0" smtClean="0"/>
              <a:t>Add BasePerson </a:t>
            </a:r>
            <a:r>
              <a:rPr lang="en-US" b="1" dirty="0" smtClean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 smtClean="0"/>
              <a:t>Move in it all </a:t>
            </a:r>
            <a:r>
              <a:rPr lang="en-US" b="1" dirty="0" smtClean="0">
                <a:solidFill>
                  <a:schemeClr val="bg1"/>
                </a:solidFill>
              </a:rPr>
              <a:t>code duplication </a:t>
            </a:r>
            <a:r>
              <a:rPr lang="en-US" dirty="0" smtClean="0"/>
              <a:t>from European, Bulgarian, Chinese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Say </a:t>
            </a:r>
            <a:r>
              <a:rPr lang="en-US" dirty="0" smtClean="0"/>
              <a:t>Hello Extended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89412" y="3975510"/>
            <a:ext cx="3886200" cy="1752600"/>
            <a:chOff x="4149724" y="3581401"/>
            <a:chExt cx="3886200" cy="17526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1"/>
              <a:ext cx="38862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i="1" noProof="1" smtClean="0">
                  <a:latin typeface="Consolas" panose="020B0609020204030204" pitchFamily="49" charset="0"/>
                </a:rPr>
                <a:t>BasePerson</a:t>
              </a:r>
              <a:endParaRPr lang="en-US" sz="1800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724401"/>
              <a:ext cx="38862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 smtClean="0">
                  <a:latin typeface="Consolas" panose="020B0609020204030204" pitchFamily="49" charset="0"/>
                </a:rPr>
                <a:t>-</a:t>
              </a:r>
              <a:r>
                <a:rPr lang="en-US" sz="2800" noProof="1">
                  <a:latin typeface="Consolas" panose="020B0609020204030204" pitchFamily="49" charset="0"/>
                </a:rPr>
                <a:t>s</a:t>
              </a:r>
              <a:r>
                <a:rPr lang="en-US" sz="2800" noProof="1" smtClean="0">
                  <a:latin typeface="Consolas" panose="020B0609020204030204" pitchFamily="49" charset="0"/>
                </a:rPr>
                <a:t>etName(): void</a:t>
              </a:r>
              <a:endParaRPr lang="en-US" sz="2000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114801"/>
              <a:ext cx="38862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i="1" noProof="1" smtClean="0">
                  <a:latin typeface="Consolas" panose="020B0609020204030204" pitchFamily="49" charset="0"/>
                </a:rPr>
                <a:t>-name: String</a:t>
              </a:r>
              <a:endParaRPr lang="en-US" sz="2000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0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</a:t>
            </a:r>
            <a:r>
              <a:rPr lang="en-US" dirty="0" smtClean="0"/>
              <a:t>Extended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3" y="1295400"/>
            <a:ext cx="105918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class </a:t>
            </a:r>
            <a:r>
              <a:rPr lang="en-US" sz="2800" b="1" noProof="1">
                <a:latin typeface="Consolas" pitchFamily="49" charset="0"/>
              </a:rPr>
              <a:t>BasePerson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Person{</a:t>
            </a:r>
          </a:p>
          <a:p>
            <a:pPr fontAlgn="base"/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private </a:t>
            </a:r>
            <a:r>
              <a:rPr lang="en-US" sz="2800" b="1" noProof="1">
                <a:latin typeface="Consolas" pitchFamily="49" charset="0"/>
              </a:rPr>
              <a:t>String name</a:t>
            </a:r>
            <a:r>
              <a:rPr lang="en-US" sz="2800" b="1" noProof="1" smtClean="0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</a:rPr>
              <a:t> this.setName(name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fontAlgn="base"/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}</a:t>
            </a:r>
            <a:endParaRPr lang="en-US" sz="2800" b="1" noProof="1"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void setName(String name) {</a:t>
            </a:r>
          </a:p>
          <a:p>
            <a:pPr fontAlgn="base"/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</a:rPr>
              <a:t> this.name </a:t>
            </a:r>
            <a:r>
              <a:rPr lang="en-US" sz="2800" b="1" noProof="1">
                <a:latin typeface="Consolas" pitchFamily="49" charset="0"/>
              </a:rPr>
              <a:t>= name;</a:t>
            </a:r>
          </a:p>
          <a:p>
            <a:pPr fontAlgn="base"/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Override</a:t>
            </a:r>
            <a:endParaRPr lang="en-US" sz="2800" b="1" noProof="1">
              <a:latin typeface="Consolas" pitchFamily="49" charset="0"/>
            </a:endParaRPr>
          </a:p>
          <a:p>
            <a:pPr fontAlgn="base"/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public </a:t>
            </a:r>
            <a:r>
              <a:rPr lang="en-US" sz="2800" b="1" noProof="1">
                <a:latin typeface="Consolas" pitchFamily="49" charset="0"/>
              </a:rPr>
              <a:t>String getName() {</a:t>
            </a:r>
          </a:p>
          <a:p>
            <a:pPr fontAlgn="base"/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</a:rPr>
              <a:t> return </a:t>
            </a:r>
            <a:r>
              <a:rPr lang="en-US" sz="2800" b="1" noProof="1">
                <a:latin typeface="Consolas" pitchFamily="49" charset="0"/>
              </a:rPr>
              <a:t>this.name;</a:t>
            </a:r>
          </a:p>
          <a:p>
            <a:pPr fontAlgn="base"/>
            <a:r>
              <a:rPr lang="en-US" sz="2800" b="1" noProof="1" smtClean="0">
                <a:latin typeface="Consolas" pitchFamily="49" charset="0"/>
              </a:rPr>
              <a:t>} 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01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</a:t>
            </a:r>
          </a:p>
          <a:p>
            <a:r>
              <a:rPr lang="en-US" dirty="0">
                <a:solidFill>
                  <a:schemeClr val="bg2"/>
                </a:solidFill>
              </a:rPr>
              <a:t>Interface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Implements vs 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Interface vs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41342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1057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https://softuni.bg/java-oop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58839" y="6396854"/>
            <a:ext cx="428401" cy="307895"/>
          </a:xfrm>
        </p:spPr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37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04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247046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6" y="2538114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3" y="2057402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6" y="3654373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A76832-5AF3-477E-85D3-CA5B8F4D8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09" y="836984"/>
            <a:ext cx="5300007" cy="373865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5655" y="5493158"/>
            <a:ext cx="10958928" cy="499819"/>
          </a:xfrm>
        </p:spPr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0"/>
          </p:nvPr>
        </p:nvSpPr>
        <p:spPr>
          <a:xfrm>
            <a:off x="825655" y="4724400"/>
            <a:ext cx="10958928" cy="768084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6442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40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6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context.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6624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5844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7710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6197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2311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61619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2412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8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achieve abstraction?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9709" y="3644205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</p:spTree>
    <p:extLst>
      <p:ext uri="{BB962C8B-B14F-4D97-AF65-F5344CB8AC3E}">
        <p14:creationId xmlns:p14="http://schemas.microsoft.com/office/powerpoint/2010/main" val="331230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E0331-15A9-410E-8EF5-CE290DD85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498" y="1905000"/>
            <a:ext cx="3249828" cy="1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2425</Words>
  <Application>Microsoft Office PowerPoint</Application>
  <PresentationFormat>Custom</PresentationFormat>
  <Paragraphs>567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Interfaces and Abstraction </vt:lpstr>
      <vt:lpstr>Table of Contents</vt:lpstr>
      <vt:lpstr>Questions</vt:lpstr>
      <vt:lpstr>PowerPoint Presentation</vt:lpstr>
      <vt:lpstr>What is Abstraction?</vt:lpstr>
      <vt:lpstr>Abstraction in OOP</vt:lpstr>
      <vt:lpstr>How do we achieve abstraction?</vt:lpstr>
      <vt:lpstr>Abstraction vs. Encapsulation</vt:lpstr>
      <vt:lpstr>PowerPoint Presentation</vt:lpstr>
      <vt:lpstr>Interface</vt:lpstr>
      <vt:lpstr>implements vs extends</vt:lpstr>
      <vt:lpstr>Interface Example</vt:lpstr>
      <vt:lpstr>Problem: Shapes Drawing </vt:lpstr>
      <vt:lpstr>Solution: Shapes Drawing</vt:lpstr>
      <vt:lpstr>Solution: Shapes Drawing - Rectangle Draw</vt:lpstr>
      <vt:lpstr>Solution: Shapes Drawing - Circle Draw </vt:lpstr>
      <vt:lpstr>Problem: Car Shop</vt:lpstr>
      <vt:lpstr>Solution: Car Shop</vt:lpstr>
      <vt:lpstr>Solution: Car Shop</vt:lpstr>
      <vt:lpstr>Extend Interface</vt:lpstr>
      <vt:lpstr>Extend Interface</vt:lpstr>
      <vt:lpstr>Problem: Car Shop Extended</vt:lpstr>
      <vt:lpstr>Solution: Car Shop Extended</vt:lpstr>
      <vt:lpstr>Solution: Car Shop Extended</vt:lpstr>
      <vt:lpstr>Default Method</vt:lpstr>
      <vt:lpstr>Default Method </vt:lpstr>
      <vt:lpstr>Static Method</vt:lpstr>
      <vt:lpstr>Problem: Say Hello </vt:lpstr>
      <vt:lpstr>Solution: Say Hello </vt:lpstr>
      <vt:lpstr>Solution: Say Hello</vt:lpstr>
      <vt:lpstr>Interface vs Abstract Class </vt:lpstr>
      <vt:lpstr>Interface vs Abstract Class (2)</vt:lpstr>
      <vt:lpstr>Problem: Say Hello Extended</vt:lpstr>
      <vt:lpstr>Solution: Say Hello Extended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and Abstraction in OOP</dc:title>
  <dc:subject>C# Basics Course</dc:subject>
  <dc:creator/>
  <cp:keywords>Fundamental, Inheritance, Abstraction,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2019-03-12T10:36:19Z</dcterms:modified>
  <cp:category>programming, software engineering, Java, OOP Advanced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