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4" r:id="rId2"/>
  </p:sldMasterIdLst>
  <p:notesMasterIdLst>
    <p:notesMasterId r:id="rId31"/>
  </p:notesMasterIdLst>
  <p:handoutMasterIdLst>
    <p:handoutMasterId r:id="rId32"/>
  </p:handoutMasterIdLst>
  <p:sldIdLst>
    <p:sldId id="781" r:id="rId3"/>
    <p:sldId id="523" r:id="rId4"/>
    <p:sldId id="734" r:id="rId5"/>
    <p:sldId id="782" r:id="rId6"/>
    <p:sldId id="783" r:id="rId7"/>
    <p:sldId id="760" r:id="rId8"/>
    <p:sldId id="767" r:id="rId9"/>
    <p:sldId id="768" r:id="rId10"/>
    <p:sldId id="735" r:id="rId11"/>
    <p:sldId id="736" r:id="rId12"/>
    <p:sldId id="761" r:id="rId13"/>
    <p:sldId id="762" r:id="rId14"/>
    <p:sldId id="745" r:id="rId15"/>
    <p:sldId id="737" r:id="rId16"/>
    <p:sldId id="744" r:id="rId17"/>
    <p:sldId id="775" r:id="rId18"/>
    <p:sldId id="785" r:id="rId19"/>
    <p:sldId id="784" r:id="rId20"/>
    <p:sldId id="771" r:id="rId21"/>
    <p:sldId id="772" r:id="rId22"/>
    <p:sldId id="773" r:id="rId23"/>
    <p:sldId id="774" r:id="rId24"/>
    <p:sldId id="786" r:id="rId25"/>
    <p:sldId id="787" r:id="rId26"/>
    <p:sldId id="788" r:id="rId27"/>
    <p:sldId id="789" r:id="rId28"/>
    <p:sldId id="790" r:id="rId29"/>
    <p:sldId id="791" r:id="rId3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63AFAA-3DD2-4B69-90C6-D735664EC4D4}">
          <p14:sldIdLst>
            <p14:sldId id="781"/>
            <p14:sldId id="523"/>
            <p14:sldId id="734"/>
          </p14:sldIdLst>
        </p14:section>
        <p14:section name="Polymorphism" id="{61EBE757-1BF8-4D16-A04A-53DF817BA7F2}">
          <p14:sldIdLst>
            <p14:sldId id="782"/>
            <p14:sldId id="783"/>
            <p14:sldId id="760"/>
            <p14:sldId id="767"/>
            <p14:sldId id="768"/>
            <p14:sldId id="735"/>
            <p14:sldId id="736"/>
            <p14:sldId id="761"/>
            <p14:sldId id="762"/>
            <p14:sldId id="745"/>
            <p14:sldId id="737"/>
            <p14:sldId id="744"/>
            <p14:sldId id="775"/>
          </p14:sldIdLst>
        </p14:section>
        <p14:section name="Abstract Method" id="{D43BD235-F302-4AA3-BB16-BBB09855090B}">
          <p14:sldIdLst>
            <p14:sldId id="785"/>
            <p14:sldId id="784"/>
            <p14:sldId id="771"/>
            <p14:sldId id="772"/>
            <p14:sldId id="773"/>
            <p14:sldId id="774"/>
            <p14:sldId id="786"/>
            <p14:sldId id="787"/>
            <p14:sldId id="788"/>
            <p14:sldId id="789"/>
            <p14:sldId id="790"/>
            <p14:sldId id="79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C7D2"/>
    <a:srgbClr val="767691"/>
    <a:srgbClr val="D2A010"/>
    <a:srgbClr val="FFFFFF"/>
    <a:srgbClr val="C6C0AA"/>
    <a:srgbClr val="F9F0AB"/>
    <a:srgbClr val="F9E6AB"/>
    <a:srgbClr val="F9FAAB"/>
    <a:srgbClr val="7676AA"/>
    <a:srgbClr val="603A14"/>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3979" autoAdjust="0"/>
  </p:normalViewPr>
  <p:slideViewPr>
    <p:cSldViewPr>
      <p:cViewPr varScale="1">
        <p:scale>
          <a:sx n="87" d="100"/>
          <a:sy n="87" d="100"/>
        </p:scale>
        <p:origin x="348" y="7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74"/>
    </p:cViewPr>
  </p:sorterViewPr>
  <p:notesViewPr>
    <p:cSldViewPr showGuides="1">
      <p:cViewPr>
        <p:scale>
          <a:sx n="150" d="100"/>
          <a:sy n="150" d="100"/>
        </p:scale>
        <p:origin x="-618" y="13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42"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15-Mar-19</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15-Mar-19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045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45625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4220986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446748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3496279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1717942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908815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Tree>
    <p:extLst>
      <p:ext uri="{BB962C8B-B14F-4D97-AF65-F5344CB8AC3E}">
        <p14:creationId xmlns:p14="http://schemas.microsoft.com/office/powerpoint/2010/main" val="4013377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Tree>
    <p:extLst>
      <p:ext uri="{BB962C8B-B14F-4D97-AF65-F5344CB8AC3E}">
        <p14:creationId xmlns:p14="http://schemas.microsoft.com/office/powerpoint/2010/main" val="4177251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679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562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657B27E-985F-48B3-8850-E7A19971FA51}" type="slidenum">
              <a:rPr lang="en-US"/>
              <a:pPr/>
              <a:t>2</a:t>
            </a:fld>
            <a:r>
              <a:rPr lang="en-US" dirty="0"/>
              <a:t>##</a:t>
            </a: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3006775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61278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06694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112448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47209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884949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1749955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Tree>
    <p:extLst>
      <p:ext uri="{BB962C8B-B14F-4D97-AF65-F5344CB8AC3E}">
        <p14:creationId xmlns:p14="http://schemas.microsoft.com/office/powerpoint/2010/main" val="2699382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1351493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209212346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s://motion-software.com/" TargetMode="External"/><Relationship Id="rId13" Type="http://schemas.openxmlformats.org/officeDocument/2006/relationships/image" Target="../media/image47.png"/><Relationship Id="rId18" Type="http://schemas.openxmlformats.org/officeDocument/2006/relationships/hyperlink" Target="http://www.telenor.bg/" TargetMode="External"/><Relationship Id="rId26" Type="http://schemas.openxmlformats.org/officeDocument/2006/relationships/hyperlink" Target="https://www.superhosting.bg/" TargetMode="External"/><Relationship Id="rId3" Type="http://schemas.openxmlformats.org/officeDocument/2006/relationships/image" Target="../media/image8.png"/><Relationship Id="rId21" Type="http://schemas.openxmlformats.org/officeDocument/2006/relationships/image" Target="../media/image51.png"/><Relationship Id="rId7" Type="http://schemas.openxmlformats.org/officeDocument/2006/relationships/image" Target="../media/image44.png"/><Relationship Id="rId12" Type="http://schemas.openxmlformats.org/officeDocument/2006/relationships/hyperlink" Target="https://aeternity.com/" TargetMode="External"/><Relationship Id="rId17" Type="http://schemas.openxmlformats.org/officeDocument/2006/relationships/image" Target="../media/image49.png"/><Relationship Id="rId25" Type="http://schemas.openxmlformats.org/officeDocument/2006/relationships/image" Target="../media/image53.png"/><Relationship Id="rId2" Type="http://schemas.openxmlformats.org/officeDocument/2006/relationships/image" Target="../media/image1.emf"/><Relationship Id="rId16" Type="http://schemas.openxmlformats.org/officeDocument/2006/relationships/hyperlink" Target="https://www.softwaregroup.com/" TargetMode="External"/><Relationship Id="rId20" Type="http://schemas.openxmlformats.org/officeDocument/2006/relationships/hyperlink" Target="http://www.xs-software.com/" TargetMode="External"/><Relationship Id="rId29" Type="http://schemas.openxmlformats.org/officeDocument/2006/relationships/image" Target="../media/image54.png"/><Relationship Id="rId1" Type="http://schemas.openxmlformats.org/officeDocument/2006/relationships/slideMaster" Target="../slideMasters/slideMaster1.xml"/><Relationship Id="rId6" Type="http://schemas.openxmlformats.org/officeDocument/2006/relationships/hyperlink" Target="https://www.indeavr.com/en" TargetMode="External"/><Relationship Id="rId11" Type="http://schemas.openxmlformats.org/officeDocument/2006/relationships/image" Target="../media/image46.jpeg"/><Relationship Id="rId24" Type="http://schemas.openxmlformats.org/officeDocument/2006/relationships/hyperlink" Target="http://www.postbank.bg/" TargetMode="External"/><Relationship Id="rId5" Type="http://schemas.openxmlformats.org/officeDocument/2006/relationships/image" Target="../media/image43.png"/><Relationship Id="rId15" Type="http://schemas.openxmlformats.org/officeDocument/2006/relationships/image" Target="../media/image48.png"/><Relationship Id="rId23" Type="http://schemas.openxmlformats.org/officeDocument/2006/relationships/image" Target="../media/image52.png"/><Relationship Id="rId28" Type="http://schemas.openxmlformats.org/officeDocument/2006/relationships/hyperlink" Target="http://smartit.bg/" TargetMode="External"/><Relationship Id="rId10" Type="http://schemas.openxmlformats.org/officeDocument/2006/relationships/hyperlink" Target="https://www.liebherr.com/en/deu/start/start-page.html" TargetMode="External"/><Relationship Id="rId19" Type="http://schemas.openxmlformats.org/officeDocument/2006/relationships/image" Target="../media/image50.png"/><Relationship Id="rId4" Type="http://schemas.openxmlformats.org/officeDocument/2006/relationships/hyperlink" Target="http://www.infragistics.com/" TargetMode="External"/><Relationship Id="rId9" Type="http://schemas.openxmlformats.org/officeDocument/2006/relationships/image" Target="../media/image45.png"/><Relationship Id="rId14" Type="http://schemas.openxmlformats.org/officeDocument/2006/relationships/hyperlink" Target="https://netpeak.bg/" TargetMode="External"/><Relationship Id="rId22" Type="http://schemas.openxmlformats.org/officeDocument/2006/relationships/hyperlink" Target="https://www.sbtech.com/" TargetMode="External"/><Relationship Id="rId27" Type="http://schemas.openxmlformats.org/officeDocument/2006/relationships/image" Target="../media/image38.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7.jpeg"/><Relationship Id="rId3" Type="http://schemas.openxmlformats.org/officeDocument/2006/relationships/image" Target="../media/image8.png"/><Relationship Id="rId7" Type="http://schemas.openxmlformats.org/officeDocument/2006/relationships/hyperlink" Target="http://www.world-of-myths.com/"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6.png"/><Relationship Id="rId5" Type="http://schemas.openxmlformats.org/officeDocument/2006/relationships/hyperlink" Target="https://www.onebitsoftware.net/" TargetMode="External"/><Relationship Id="rId10" Type="http://schemas.openxmlformats.org/officeDocument/2006/relationships/image" Target="../media/image58.gif"/><Relationship Id="rId4" Type="http://schemas.openxmlformats.org/officeDocument/2006/relationships/image" Target="../media/image55.jpeg"/><Relationship Id="rId9" Type="http://schemas.openxmlformats.org/officeDocument/2006/relationships/hyperlink" Target="https://www.lukanet.com/"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458" y="2351427"/>
            <a:ext cx="5437955" cy="2325990"/>
          </a:xfrm>
        </p:spPr>
        <p:txBody>
          <a:bodyPr/>
          <a:lstStyle>
            <a:lvl1pPr marL="0" indent="0" algn="ctr">
              <a:buNone/>
              <a:defRPr>
                <a:solidFill>
                  <a:schemeClr val="bg1"/>
                </a:solidFill>
              </a:defRPr>
            </a:lvl1pPr>
          </a:lstStyle>
          <a:p>
            <a:r>
              <a:rPr lang="en-US" dirty="0" smtClean="0"/>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48638" y="2374047"/>
            <a:ext cx="3170229"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686" y="1303142"/>
            <a:ext cx="10962447"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085" y="6057656"/>
            <a:ext cx="2105462"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460" y="6035665"/>
            <a:ext cx="629415"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2790" y="6035665"/>
            <a:ext cx="1186773"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686" y="254857"/>
            <a:ext cx="10962447"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0075" y="6080062"/>
            <a:ext cx="1436897"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1602" y="5909744"/>
            <a:ext cx="2950749" cy="39554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1602" y="6334540"/>
            <a:ext cx="2950749" cy="363232"/>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0972" y="4867791"/>
            <a:ext cx="2950749" cy="52481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0972" y="5361047"/>
            <a:ext cx="2950749" cy="460181"/>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p:nvSpPr>
        <p:spPr>
          <a:xfrm>
            <a:off x="-1588" y="6702676"/>
            <a:ext cx="12188825"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356" y="1355077"/>
            <a:ext cx="3888360"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8713" y="1355073"/>
            <a:ext cx="47988"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6703" y="1748999"/>
            <a:ext cx="239938"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3"/>
            <a:ext cx="12188825"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4688" y="1353867"/>
            <a:ext cx="7197424" cy="50278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p:nvPicPr>
        <p:blipFill rotWithShape="1">
          <a:blip r:embed="rId2"/>
          <a:srcRect b="1672"/>
          <a:stretch/>
        </p:blipFill>
        <p:spPr>
          <a:xfrm>
            <a:off x="-3176" y="5788"/>
            <a:ext cx="12192000"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027" y="703245"/>
            <a:ext cx="840388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44" y="2222932"/>
            <a:ext cx="3574974"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3928" y="314259"/>
            <a:ext cx="2125527"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9047" y="1702474"/>
            <a:ext cx="1198589"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869" y="3776294"/>
            <a:ext cx="1166096"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6378" y="3776294"/>
            <a:ext cx="1166096"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6003" y="3775664"/>
            <a:ext cx="1166096"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5253" y="3776294"/>
            <a:ext cx="1166096"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8" y="6371332"/>
            <a:ext cx="12192000"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9046" y="1702472"/>
            <a:ext cx="1198589"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869" y="3776292"/>
            <a:ext cx="1166096"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226378" y="3776292"/>
            <a:ext cx="1166096"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66003" y="3775662"/>
            <a:ext cx="1166096"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45253" y="3776292"/>
            <a:ext cx="1166096"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887" y="3048001"/>
            <a:ext cx="4142269"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5869" y="1269705"/>
            <a:ext cx="3506115"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5495" y="4961886"/>
            <a:ext cx="6685847"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4551487" y="1253341"/>
            <a:ext cx="3536315"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3667" y="1297094"/>
            <a:ext cx="4110401"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5493" y="3323273"/>
            <a:ext cx="6676269"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p:nvSpPr>
        <p:spPr>
          <a:xfrm>
            <a:off x="0" y="-7074"/>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768" y="110723"/>
            <a:ext cx="9503571"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p:nvSpPr>
        <p:spPr>
          <a:xfrm>
            <a:off x="0" y="-7074"/>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768" y="110723"/>
            <a:ext cx="9503571"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964143" y="1200162"/>
            <a:ext cx="6095011"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22" y="1399790"/>
            <a:ext cx="5352870"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322" y="2317265"/>
            <a:ext cx="6665764"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207"/>
          <a:stretch/>
        </p:blipFill>
        <p:spPr bwMode="auto">
          <a:xfrm>
            <a:off x="7759479" y="2602277"/>
            <a:ext cx="3154360"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683" y="5230897"/>
            <a:ext cx="7165745"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15436" y="4510112"/>
            <a:ext cx="3351927"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371" y="1186308"/>
            <a:ext cx="9501534"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58777" y="3608627"/>
            <a:ext cx="1118740"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5285" y="5017463"/>
            <a:ext cx="1042233"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4860" y="2384689"/>
            <a:ext cx="3226924"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3229" y="1319424"/>
            <a:ext cx="1669839"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42" y="108873"/>
            <a:ext cx="9503571"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iamond Partner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p:nvSpPr>
        <p:spPr>
          <a:xfrm>
            <a:off x="0" y="-7074"/>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768" y="110723"/>
            <a:ext cx="9503571" cy="882654"/>
          </a:xfrm>
        </p:spPr>
        <p:txBody>
          <a:bodyPr/>
          <a:lstStyle>
            <a:lvl1pPr>
              <a:defRPr>
                <a:solidFill>
                  <a:schemeClr val="bg2"/>
                </a:solidFill>
              </a:defRPr>
            </a:lvl1pPr>
          </a:lstStyle>
          <a:p>
            <a:r>
              <a:rPr lang="en-US" dirty="0" err="1" smtClean="0"/>
              <a:t>SoftUni</a:t>
            </a:r>
            <a:r>
              <a:rPr lang="en-US" dirty="0" smtClean="0"/>
              <a:t> </a:t>
            </a:r>
            <a:r>
              <a:rPr lang="en-US" dirty="0"/>
              <a:t>Diamond Partners</a:t>
            </a:r>
            <a:endParaRPr lang="bg-BG" dirty="0"/>
          </a:p>
        </p:txBody>
      </p:sp>
      <p:pic>
        <p:nvPicPr>
          <p:cNvPr id="21" name="Picture 20">
            <a:extLst>
              <a:ext uri="{FF2B5EF4-FFF2-40B4-BE49-F238E27FC236}">
                <a16:creationId xmlns:a16="http://schemas.microsoft.com/office/drawing/2014/main" id="{31C8BF23-28B4-4942-902F-58C0B92A76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pic>
        <p:nvPicPr>
          <p:cNvPr id="12" name="Infragistics">
            <a:hlinkClick r:id="rId4"/>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204" r="-4204"/>
          <a:stretch/>
        </p:blipFill>
        <p:spPr>
          <a:xfrm>
            <a:off x="5454359" y="4535836"/>
            <a:ext cx="5667359" cy="863602"/>
          </a:xfrm>
          <a:prstGeom prst="roundRect">
            <a:avLst/>
          </a:prstGeom>
          <a:solidFill>
            <a:schemeClr val="bg2"/>
          </a:solidFill>
          <a:ln>
            <a:solidFill>
              <a:schemeClr val="tx1"/>
            </a:solidFill>
          </a:ln>
          <a:effectLst>
            <a:softEdge rad="0"/>
          </a:effectLst>
        </p:spPr>
      </p:pic>
      <p:pic>
        <p:nvPicPr>
          <p:cNvPr id="22" name="Indeavr" descr="Ð ÐµÐ·ÑÐ»ÑÐ°Ñ Ñ Ð¸Ð·Ð¾Ð±ÑÐ°Ð¶ÐµÐ½Ð¸Ðµ Ð·Ð° indeavr">
            <a:hlinkClick r:id="rId6"/>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4633" t="-16118" r="-14633" b="-8642"/>
          <a:stretch/>
        </p:blipFill>
        <p:spPr bwMode="auto">
          <a:xfrm>
            <a:off x="1067109" y="4535836"/>
            <a:ext cx="3961114" cy="863602"/>
          </a:xfrm>
          <a:prstGeom prst="roundRect">
            <a:avLst/>
          </a:prstGeom>
          <a:solidFill>
            <a:schemeClr val="bg2"/>
          </a:solidFill>
          <a:ln>
            <a:solidFill>
              <a:schemeClr val="tx1"/>
            </a:solidFill>
          </a:ln>
          <a:effectLst/>
          <a:extLst/>
        </p:spPr>
      </p:pic>
      <p:pic>
        <p:nvPicPr>
          <p:cNvPr id="23" name="Codexio">
            <a:hlinkClick r:id="rId8"/>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8589" t="-22282" r="-30138" b="-23831"/>
          <a:stretch/>
        </p:blipFill>
        <p:spPr>
          <a:xfrm>
            <a:off x="9373069" y="5566366"/>
            <a:ext cx="1748647" cy="863602"/>
          </a:xfrm>
          <a:prstGeom prst="roundRect">
            <a:avLst/>
          </a:prstGeom>
          <a:solidFill>
            <a:schemeClr val="bg2"/>
          </a:solidFill>
          <a:ln>
            <a:solidFill>
              <a:schemeClr val="tx1"/>
            </a:solidFill>
          </a:ln>
          <a:effectLst/>
        </p:spPr>
      </p:pic>
      <p:pic>
        <p:nvPicPr>
          <p:cNvPr id="24" name="Liebherr">
            <a:hlinkClick r:id="rId10"/>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4226" r="-4226"/>
          <a:stretch/>
        </p:blipFill>
        <p:spPr>
          <a:xfrm>
            <a:off x="1067109" y="5566366"/>
            <a:ext cx="5566114" cy="863602"/>
          </a:xfrm>
          <a:prstGeom prst="roundRect">
            <a:avLst/>
          </a:prstGeom>
          <a:solidFill>
            <a:schemeClr val="bg2"/>
          </a:solidFill>
          <a:ln>
            <a:solidFill>
              <a:schemeClr val="tx1"/>
            </a:solidFill>
          </a:ln>
          <a:effectLst/>
        </p:spPr>
      </p:pic>
      <p:pic>
        <p:nvPicPr>
          <p:cNvPr id="25" name="Aeternity">
            <a:hlinkClick r:id="rId12"/>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41391" r="-41391" b="-5190"/>
          <a:stretch/>
        </p:blipFill>
        <p:spPr>
          <a:xfrm>
            <a:off x="7023574" y="5566366"/>
            <a:ext cx="1955353"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4"/>
            <a:extLst/>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7291" t="-11436" r="-7291" b="-11436"/>
          <a:stretch/>
        </p:blipFill>
        <p:spPr bwMode="auto">
          <a:xfrm>
            <a:off x="5329387" y="2474775"/>
            <a:ext cx="5792330" cy="863602"/>
          </a:xfrm>
          <a:prstGeom prst="roundRect">
            <a:avLst/>
          </a:prstGeom>
          <a:solidFill>
            <a:schemeClr val="bg2"/>
          </a:solidFill>
          <a:ln>
            <a:solidFill>
              <a:schemeClr val="tx1"/>
            </a:solidFill>
          </a:ln>
          <a:effectLst/>
          <a:extLst/>
        </p:spPr>
      </p:pic>
      <p:pic>
        <p:nvPicPr>
          <p:cNvPr id="27" name="Sotware Group" descr="Ð ÐµÐ·ÑÐ»ÑÐ°Ñ Ñ Ð¸Ð·Ð¾Ð±ÑÐ°Ð¶ÐµÐ½Ð¸Ðµ Ð·Ð° software group">
            <a:hlinkClick r:id="rId16"/>
            <a:extLst/>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12284" r="-9241"/>
          <a:stretch/>
        </p:blipFill>
        <p:spPr bwMode="auto">
          <a:xfrm>
            <a:off x="1067111" y="2474775"/>
            <a:ext cx="3857374" cy="863602"/>
          </a:xfrm>
          <a:prstGeom prst="roundRect">
            <a:avLst/>
          </a:prstGeom>
          <a:solidFill>
            <a:schemeClr val="bg2"/>
          </a:solidFill>
          <a:ln>
            <a:solidFill>
              <a:schemeClr val="tx1"/>
            </a:solidFill>
          </a:ln>
          <a:effectLst/>
          <a:extLst/>
        </p:spPr>
      </p:pic>
      <p:pic>
        <p:nvPicPr>
          <p:cNvPr id="28" name="Telenor">
            <a:hlinkClick r:id="rId18"/>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12003" r="-12003" b="-2307"/>
          <a:stretch/>
        </p:blipFill>
        <p:spPr>
          <a:xfrm>
            <a:off x="8674178" y="1444245"/>
            <a:ext cx="2447538" cy="863602"/>
          </a:xfrm>
          <a:prstGeom prst="roundRect">
            <a:avLst/>
          </a:prstGeom>
          <a:solidFill>
            <a:schemeClr val="bg2"/>
          </a:solidFill>
          <a:ln>
            <a:solidFill>
              <a:schemeClr val="tx1"/>
            </a:solidFill>
          </a:ln>
          <a:effectLst/>
        </p:spPr>
      </p:pic>
      <p:pic>
        <p:nvPicPr>
          <p:cNvPr id="29" name="XS">
            <a:hlinkClick r:id="rId20"/>
          </p:cNvPr>
          <p:cNvPicPr>
            <a:picLocks noChangeAspect="1"/>
          </p:cNvPicPr>
          <p:nvPr/>
        </p:nvPicPr>
        <p:blipFill rotWithShape="1">
          <a:blip r:embed="rId21" cstate="print">
            <a:extLst>
              <a:ext uri="{28A0092B-C50C-407E-A947-70E740481C1C}">
                <a14:useLocalDpi xmlns:a14="http://schemas.microsoft.com/office/drawing/2010/main" val="0"/>
              </a:ext>
            </a:extLst>
          </a:blip>
          <a:srcRect l="-8796" t="-9452" r="-8796" b="-9452"/>
          <a:stretch/>
        </p:blipFill>
        <p:spPr>
          <a:xfrm>
            <a:off x="1067109" y="1444245"/>
            <a:ext cx="4184702" cy="863602"/>
          </a:xfrm>
          <a:prstGeom prst="roundRect">
            <a:avLst/>
          </a:prstGeom>
          <a:solidFill>
            <a:schemeClr val="bg2"/>
          </a:solidFill>
          <a:ln>
            <a:solidFill>
              <a:schemeClr val="tx1"/>
            </a:solidFill>
          </a:ln>
          <a:effectLst/>
        </p:spPr>
      </p:pic>
      <p:pic>
        <p:nvPicPr>
          <p:cNvPr id="30" name="SB Tech">
            <a:hlinkClick r:id="rId22"/>
            <a:extLst/>
          </p:cNvPr>
          <p:cNvPicPr>
            <a:picLocks noChangeAspect="1"/>
          </p:cNvPicPr>
          <p:nvPr/>
        </p:nvPicPr>
        <p:blipFill rotWithShape="1">
          <a:blip r:embed="rId23" cstate="print">
            <a:extLst>
              <a:ext uri="{28A0092B-C50C-407E-A947-70E740481C1C}">
                <a14:useLocalDpi xmlns:a14="http://schemas.microsoft.com/office/drawing/2010/main" val="0"/>
              </a:ext>
            </a:extLst>
          </a:blip>
          <a:srcRect l="-3822" r="-689"/>
          <a:stretch/>
        </p:blipFill>
        <p:spPr>
          <a:xfrm>
            <a:off x="5606490" y="1444245"/>
            <a:ext cx="2713010" cy="863602"/>
          </a:xfrm>
          <a:prstGeom prst="roundRect">
            <a:avLst/>
          </a:prstGeom>
          <a:solidFill>
            <a:schemeClr val="bg2"/>
          </a:solidFill>
          <a:ln>
            <a:solidFill>
              <a:schemeClr val="tx1"/>
            </a:solidFill>
          </a:ln>
          <a:effectLst/>
        </p:spPr>
      </p:pic>
      <p:pic>
        <p:nvPicPr>
          <p:cNvPr id="31" name="Postbank">
            <a:hlinkClick r:id="rId24"/>
          </p:cNvPr>
          <p:cNvPicPr>
            <a:picLocks noChangeAspect="1"/>
          </p:cNvPicPr>
          <p:nvPr/>
        </p:nvPicPr>
        <p:blipFill rotWithShape="1">
          <a:blip r:embed="rId25" cstate="print">
            <a:extLst>
              <a:ext uri="{28A0092B-C50C-407E-A947-70E740481C1C}">
                <a14:useLocalDpi xmlns:a14="http://schemas.microsoft.com/office/drawing/2010/main" val="0"/>
              </a:ext>
            </a:extLst>
          </a:blip>
          <a:srcRect l="-21826" t="-8951" r="-21826" b="-8951"/>
          <a:stretch/>
        </p:blipFill>
        <p:spPr>
          <a:xfrm>
            <a:off x="5970317" y="3505306"/>
            <a:ext cx="2519002" cy="863602"/>
          </a:xfrm>
          <a:prstGeom prst="roundRect">
            <a:avLst/>
          </a:prstGeom>
          <a:solidFill>
            <a:schemeClr val="bg2"/>
          </a:solidFill>
          <a:ln>
            <a:solidFill>
              <a:schemeClr val="tx1"/>
            </a:solidFill>
          </a:ln>
          <a:effectLst/>
        </p:spPr>
      </p:pic>
      <p:pic>
        <p:nvPicPr>
          <p:cNvPr id="32" name="SuperHosting" descr="Ð ÐµÐ·ÑÐ»ÑÐ°Ñ Ñ Ð¸Ð·Ð¾Ð±ÑÐ°Ð¶ÐµÐ½Ð¸Ðµ Ð·Ð° superhosting png">
            <a:hlinkClick r:id="rId26"/>
            <a:extLst/>
          </p:cNvPr>
          <p:cNvPicPr>
            <a:picLocks noChangeAspect="1" noChangeArrowheads="1"/>
          </p:cNvPicPr>
          <p:nvPr/>
        </p:nvPicPr>
        <p:blipFill rotWithShape="1">
          <a:blip r:embed="rId27" cstate="print">
            <a:extLst>
              <a:ext uri="{28A0092B-C50C-407E-A947-70E740481C1C}">
                <a14:useLocalDpi xmlns:a14="http://schemas.microsoft.com/office/drawing/2010/main" val="0"/>
              </a:ext>
            </a:extLst>
          </a:blip>
          <a:srcRect l="-34663" t="-10753" r="-34663" b="-10753"/>
          <a:stretch/>
        </p:blipFill>
        <p:spPr bwMode="auto">
          <a:xfrm>
            <a:off x="8852056" y="3505306"/>
            <a:ext cx="2269662" cy="863602"/>
          </a:xfrm>
          <a:prstGeom prst="roundRect">
            <a:avLst/>
          </a:prstGeom>
          <a:solidFill>
            <a:schemeClr val="bg2"/>
          </a:solidFill>
          <a:ln>
            <a:solidFill>
              <a:schemeClr val="tx1"/>
            </a:solidFill>
          </a:ln>
          <a:effectLst/>
          <a:extLst/>
        </p:spPr>
      </p:pic>
      <p:pic>
        <p:nvPicPr>
          <p:cNvPr id="33" name="SmartIT">
            <a:hlinkClick r:id="rId28"/>
            <a:extLst/>
          </p:cNvPr>
          <p:cNvPicPr>
            <a:picLocks noChangeAspect="1"/>
          </p:cNvPicPr>
          <p:nvPr/>
        </p:nvPicPr>
        <p:blipFill rotWithShape="1">
          <a:blip r:embed="rId29" cstate="print">
            <a:extLst>
              <a:ext uri="{28A0092B-C50C-407E-A947-70E740481C1C}">
                <a14:useLocalDpi xmlns:a14="http://schemas.microsoft.com/office/drawing/2010/main" val="0"/>
              </a:ext>
            </a:extLst>
          </a:blip>
          <a:srcRect l="-14503" t="-16504" r="-14503" b="-16504"/>
          <a:stretch/>
        </p:blipFill>
        <p:spPr>
          <a:xfrm>
            <a:off x="1067111" y="3505306"/>
            <a:ext cx="4540472"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14366307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Organizational Prtner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15-Mar-19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sp>
        <p:nvSpPr>
          <p:cNvPr id="14" name="Rectangle 13">
            <a:extLst>
              <a:ext uri="{FF2B5EF4-FFF2-40B4-BE49-F238E27FC236}">
                <a16:creationId xmlns:a16="http://schemas.microsoft.com/office/drawing/2014/main" id="{26991FD8-5C91-4C3D-9F00-7203C811B463}"/>
              </a:ext>
            </a:extLst>
          </p:cNvPr>
          <p:cNvSpPr/>
          <p:nvPr/>
        </p:nvSpPr>
        <p:spPr>
          <a:xfrm>
            <a:off x="0" y="-7074"/>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768" y="110723"/>
            <a:ext cx="9503571" cy="882654"/>
          </a:xfrm>
        </p:spPr>
        <p:txBody>
          <a:bodyPr/>
          <a:lstStyle>
            <a:lvl1pPr>
              <a:defRPr>
                <a:solidFill>
                  <a:schemeClr val="bg2"/>
                </a:solidFill>
              </a:defRPr>
            </a:lvl1pPr>
          </a:lstStyle>
          <a:p>
            <a:r>
              <a:rPr lang="en-US" dirty="0" err="1"/>
              <a:t>Softuni</a:t>
            </a:r>
            <a:r>
              <a:rPr lang="en-US" dirty="0"/>
              <a:t> </a:t>
            </a:r>
            <a:r>
              <a:rPr lang="en-US" dirty="0" smtClean="0"/>
              <a:t>Organizational </a:t>
            </a:r>
            <a:r>
              <a:rPr lang="en-US" dirty="0"/>
              <a:t>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grpSp>
        <p:nvGrpSpPr>
          <p:cNvPr id="16" name="Group 15">
            <a:extLst>
              <a:ext uri="{FF2B5EF4-FFF2-40B4-BE49-F238E27FC236}">
                <a16:creationId xmlns:a16="http://schemas.microsoft.com/office/drawing/2014/main" id="{8F94737B-4698-41F8-AC81-9324F12880B9}"/>
              </a:ext>
            </a:extLst>
          </p:cNvPr>
          <p:cNvGrpSpPr/>
          <p:nvPr/>
        </p:nvGrpSpPr>
        <p:grpSpPr>
          <a:xfrm>
            <a:off x="1980684" y="1710324"/>
            <a:ext cx="8227457" cy="4151278"/>
            <a:chOff x="1492446" y="2067924"/>
            <a:chExt cx="6811766" cy="3436077"/>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18" name="Picture 17">
              <a:hlinkClick r:id="rId5"/>
            </p:cNvPr>
            <p:cNvPicPr>
              <a:picLocks noChangeAspect="1"/>
            </p:cNvPicPr>
            <p:nvPr/>
          </p:nvPicPr>
          <p:blipFill rotWithShape="1">
            <a:blip r:embed="rId6"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19" name="Picture 18">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20" name="Picture 19">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5014053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08309" y="1409638"/>
            <a:ext cx="357123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15" y="1371605"/>
            <a:ext cx="8180332"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9"/>
            <a:ext cx="10958928"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2"/>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6" name="Rectangle 5"/>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4" y="1792355"/>
            <a:ext cx="1829828"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144" y="1792355"/>
            <a:ext cx="914914"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4972" y="1121144"/>
            <a:ext cx="9927138"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620" y="100750"/>
            <a:ext cx="8397308"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3038" y="274595"/>
            <a:ext cx="2144287"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892" y="3314705"/>
            <a:ext cx="1260337"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620" y="100750"/>
            <a:ext cx="8397308"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8564" y="1121144"/>
            <a:ext cx="10033549"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3038" y="274595"/>
            <a:ext cx="2144287"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4"/>
            <a:ext cx="12188825"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0306" y="4824666"/>
            <a:ext cx="1868214"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088" y="5206774"/>
            <a:ext cx="95865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352" y="1195931"/>
            <a:ext cx="5424735" cy="48241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3738" y="1195931"/>
            <a:ext cx="5424734" cy="48241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768" y="6390561"/>
            <a:ext cx="808502" cy="308845"/>
          </a:xfrm>
        </p:spPr>
        <p:txBody>
          <a:bodyPr/>
          <a:lstStyle/>
          <a:p>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5" y="-17929"/>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452" y="1196126"/>
            <a:ext cx="11808021"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123" y="1830476"/>
            <a:ext cx="10958580"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768" y="6397197"/>
            <a:ext cx="808502"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270" y="6397197"/>
            <a:ext cx="10564533"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3400" y="6397197"/>
            <a:ext cx="428710"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356" y="100750"/>
            <a:ext cx="9503571" cy="882654"/>
          </a:xfrm>
          <a:prstGeom prst="rect">
            <a:avLst/>
          </a:prstGeom>
        </p:spPr>
        <p:txBody>
          <a:bodyPr vert="horz" lIns="108000" tIns="36000" rIns="108000" bIns="36000" rtlCol="0" anchor="ctr" anchorCtr="0">
            <a:normAutofit/>
          </a:bodyPr>
          <a:lstStyle/>
          <a:p>
            <a:r>
              <a:rPr lang="en-US" smtClean="0"/>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363" y="1138844"/>
            <a:ext cx="11801748"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softuni.bg/trainings/2245/java-oop-february-2019#lesson-10490"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64.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63.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Abstract Classes, Abstract Methods, Override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sp>
        <p:nvSpPr>
          <p:cNvPr id="19" name="Text Placeholder 10"/>
          <p:cNvSpPr>
            <a:spLocks noGrp="1"/>
          </p:cNvSpPr>
          <p:nvPr>
            <p:ph type="body" sz="quarter" idx="17"/>
          </p:nvPr>
        </p:nvSpPr>
        <p:spPr/>
        <p:txBody>
          <a:bodyPr/>
          <a:lstStyle/>
          <a:p>
            <a:r>
              <a:rPr lang="en-US" dirty="0"/>
              <a:t>Software University</a:t>
            </a:r>
          </a:p>
        </p:txBody>
      </p:sp>
      <p:sp>
        <p:nvSpPr>
          <p:cNvPr id="20" name="Text Placeholder 11"/>
          <p:cNvSpPr>
            <a:spLocks noGrp="1"/>
          </p:cNvSpPr>
          <p:nvPr>
            <p:ph type="body" sz="quarter" idx="18"/>
          </p:nvPr>
        </p:nvSpPr>
        <p:spPr/>
        <p:txBody>
          <a:bodyPr/>
          <a:lstStyle/>
          <a:p>
            <a:r>
              <a:rPr lang="en-US" dirty="0">
                <a:hlinkClick r:id="rId3"/>
              </a:rPr>
              <a:t>http://softuni.bg</a:t>
            </a:r>
            <a:endParaRPr lang="en-US" dirty="0"/>
          </a:p>
        </p:txBody>
      </p:sp>
      <p:sp>
        <p:nvSpPr>
          <p:cNvPr id="3" name="Text Placeholder 2"/>
          <p:cNvSpPr>
            <a:spLocks noGrp="1"/>
          </p:cNvSpPr>
          <p:nvPr>
            <p:ph type="body" sz="quarter" idx="19"/>
          </p:nvPr>
        </p:nvSpPr>
        <p:spPr>
          <a:xfrm>
            <a:off x="670972" y="4888475"/>
            <a:ext cx="2950749" cy="976925"/>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6075" y="2487637"/>
            <a:ext cx="3703667" cy="298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8239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p:txBody>
          <a:bodyPr>
            <a:normAutofit lnSpcReduction="10000"/>
          </a:bodyPr>
          <a:lstStyle/>
          <a:p>
            <a:r>
              <a:rPr lang="en-US" dirty="0"/>
              <a:t>Also known as </a:t>
            </a:r>
            <a:r>
              <a:rPr lang="en-US"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pPr marL="0" indent="0">
              <a:buNone/>
            </a:pPr>
            <a:endParaRPr lang="en-US" dirty="0">
              <a:solidFill>
                <a:schemeClr val="tx2">
                  <a:lumMod val="75000"/>
                </a:schemeClr>
              </a:solidFill>
            </a:endParaRPr>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Sequence of Data type of parameters</a:t>
            </a: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noProof="1"/>
              <a:t>Compile Time Polymorphism</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10</a:t>
            </a:fld>
            <a:endParaRPr lang="en-US" dirty="0"/>
          </a:p>
        </p:txBody>
      </p:sp>
      <p:sp>
        <p:nvSpPr>
          <p:cNvPr id="8" name="Rectangle 7"/>
          <p:cNvSpPr>
            <a:spLocks noChangeArrowheads="1"/>
          </p:cNvSpPr>
          <p:nvPr/>
        </p:nvSpPr>
        <p:spPr bwMode="auto">
          <a:xfrm>
            <a:off x="633411" y="2057400"/>
            <a:ext cx="7907338" cy="126188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b="1" noProof="1" smtClean="0">
                <a:latin typeface="Consolas" pitchFamily="49" charset="0"/>
                <a:cs typeface="Consolas" pitchFamily="49" charset="0"/>
              </a:rPr>
              <a:t>static </a:t>
            </a:r>
            <a:r>
              <a:rPr lang="en-US" b="1" noProof="1">
                <a:solidFill>
                  <a:schemeClr val="bg1"/>
                </a:solidFill>
                <a:latin typeface="Consolas" pitchFamily="49" charset="0"/>
                <a:cs typeface="Consolas" pitchFamily="49" charset="0"/>
              </a:rPr>
              <a:t>int myMethod</a:t>
            </a:r>
            <a:r>
              <a:rPr lang="en-US" b="1" noProof="1">
                <a:latin typeface="Consolas" pitchFamily="49" charset="0"/>
                <a:cs typeface="Consolas" pitchFamily="49" charset="0"/>
              </a:rPr>
              <a:t>(</a:t>
            </a:r>
            <a:r>
              <a:rPr lang="en-US" b="1" noProof="1">
                <a:solidFill>
                  <a:schemeClr val="bg1"/>
                </a:solidFill>
                <a:latin typeface="Consolas" pitchFamily="49" charset="0"/>
                <a:cs typeface="Consolas" pitchFamily="49" charset="0"/>
              </a:rPr>
              <a:t>int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latin typeface="Consolas" pitchFamily="49" charset="0"/>
                <a:cs typeface="Consolas" pitchFamily="49" charset="0"/>
              </a:rPr>
              <a:t>a, </a:t>
            </a:r>
            <a:r>
              <a:rPr lang="en-US" b="1" noProof="1">
                <a:solidFill>
                  <a:schemeClr val="bg1"/>
                </a:solidFill>
                <a:latin typeface="Consolas" pitchFamily="49" charset="0"/>
                <a:cs typeface="Consolas" pitchFamily="49" charset="0"/>
              </a:rPr>
              <a:t>int</a:t>
            </a:r>
            <a:r>
              <a:rPr lang="en-US" b="1" noProof="1">
                <a:latin typeface="Consolas" pitchFamily="49" charset="0"/>
                <a:cs typeface="Consolas" pitchFamily="49" charset="0"/>
              </a:rPr>
              <a:t> b) </a:t>
            </a:r>
            <a:r>
              <a:rPr lang="en-US" b="1" noProof="1" smtClean="0">
                <a:latin typeface="Consolas" pitchFamily="49" charset="0"/>
                <a:cs typeface="Consolas" pitchFamily="49" charset="0"/>
              </a:rPr>
              <a:t>{}</a:t>
            </a:r>
            <a:endParaRPr lang="en-US" b="1" noProof="1">
              <a:latin typeface="Consolas" pitchFamily="49" charset="0"/>
              <a:cs typeface="Consolas" pitchFamily="49" charset="0"/>
            </a:endParaRPr>
          </a:p>
          <a:p>
            <a:pPr fontAlgn="base"/>
            <a:r>
              <a:rPr lang="en-US" b="1" noProof="1" smtClean="0">
                <a:latin typeface="Consolas" pitchFamily="49" charset="0"/>
                <a:cs typeface="Consolas" pitchFamily="49" charset="0"/>
              </a:rPr>
              <a:t>static </a:t>
            </a:r>
            <a:r>
              <a:rPr lang="en-US" b="1" noProof="1">
                <a:solidFill>
                  <a:schemeClr val="bg1"/>
                </a:solidFill>
                <a:latin typeface="Consolas" pitchFamily="49" charset="0"/>
                <a:cs typeface="Consolas" pitchFamily="49" charset="0"/>
              </a:rPr>
              <a:t>Double myMethod</a:t>
            </a:r>
            <a:r>
              <a:rPr lang="en-US" b="1" noProof="1">
                <a:latin typeface="Consolas" pitchFamily="49" charset="0"/>
                <a:cs typeface="Consolas" pitchFamily="49" charset="0"/>
              </a:rPr>
              <a:t>(</a:t>
            </a:r>
            <a:r>
              <a:rPr lang="en-US" b="1" noProof="1">
                <a:solidFill>
                  <a:schemeClr val="bg1"/>
                </a:solidFill>
                <a:latin typeface="Consolas" pitchFamily="49" charset="0"/>
                <a:cs typeface="Consolas" pitchFamily="49" charset="0"/>
              </a:rPr>
              <a:t>Double</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latin typeface="Consolas" pitchFamily="49" charset="0"/>
                <a:cs typeface="Consolas" pitchFamily="49" charset="0"/>
              </a:rPr>
              <a:t>a, </a:t>
            </a:r>
            <a:r>
              <a:rPr lang="en-US" b="1" noProof="1">
                <a:solidFill>
                  <a:schemeClr val="bg1"/>
                </a:solidFill>
                <a:latin typeface="Consolas" pitchFamily="49" charset="0"/>
                <a:cs typeface="Consolas" pitchFamily="49" charset="0"/>
              </a:rPr>
              <a:t>Double</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latin typeface="Consolas" pitchFamily="49" charset="0"/>
                <a:cs typeface="Consolas" pitchFamily="49" charset="0"/>
              </a:rPr>
              <a:t>b</a:t>
            </a:r>
            <a:r>
              <a:rPr lang="en-US" b="1" noProof="1" smtClean="0">
                <a:latin typeface="Consolas" pitchFamily="49" charset="0"/>
                <a:cs typeface="Consolas" pitchFamily="49" charset="0"/>
              </a:rPr>
              <a:t>){}</a:t>
            </a:r>
            <a:endParaRPr lang="en-US" b="1" noProof="1">
              <a:latin typeface="Consolas" pitchFamily="49" charset="0"/>
              <a:cs typeface="Consolas" pitchFamily="49" charset="0"/>
            </a:endParaRPr>
          </a:p>
          <a:p>
            <a:pPr fontAlgn="base"/>
            <a:endParaRPr lang="en-US" sz="2800" b="1" noProof="1">
              <a:latin typeface="Consolas" pitchFamily="49" charset="0"/>
              <a:cs typeface="Consolas" pitchFamily="49" charset="0"/>
            </a:endParaRPr>
          </a:p>
        </p:txBody>
      </p:sp>
      <p:sp>
        <p:nvSpPr>
          <p:cNvPr id="9" name="AutoShape 6"/>
          <p:cNvSpPr>
            <a:spLocks noChangeArrowheads="1"/>
          </p:cNvSpPr>
          <p:nvPr/>
        </p:nvSpPr>
        <p:spPr bwMode="auto">
          <a:xfrm>
            <a:off x="6627812" y="3352800"/>
            <a:ext cx="2727853" cy="1062828"/>
          </a:xfrm>
          <a:prstGeom prst="wedgeRoundRectCallout">
            <a:avLst>
              <a:gd name="adj1" fmla="val -44694"/>
              <a:gd name="adj2" fmla="val -8030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Method overloading</a:t>
            </a:r>
            <a:endParaRPr lang="bg-BG" sz="3200" dirty="0">
              <a:solidFill>
                <a:schemeClr val="tx2">
                  <a:lumMod val="75000"/>
                </a:schemeClr>
              </a:solidFill>
            </a:endParaRPr>
          </a:p>
        </p:txBody>
      </p:sp>
    </p:spTree>
    <p:extLst>
      <p:ext uri="{BB962C8B-B14F-4D97-AF65-F5344CB8AC3E}">
        <p14:creationId xmlns:p14="http://schemas.microsoft.com/office/powerpoint/2010/main" val="14757009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Problem: </a:t>
            </a:r>
            <a:r>
              <a:rPr lang="en-US" dirty="0"/>
              <a:t>MathOperation</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11</a:t>
            </a:fld>
            <a:endParaRPr lang="en-US" dirty="0"/>
          </a:p>
        </p:txBody>
      </p:sp>
      <p:sp>
        <p:nvSpPr>
          <p:cNvPr id="18" name="Rectangle 4"/>
          <p:cNvSpPr>
            <a:spLocks noChangeArrowheads="1"/>
          </p:cNvSpPr>
          <p:nvPr/>
        </p:nvSpPr>
        <p:spPr bwMode="auto">
          <a:xfrm>
            <a:off x="2055812" y="2441651"/>
            <a:ext cx="7529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MathOperation</a:t>
            </a:r>
          </a:p>
        </p:txBody>
      </p:sp>
      <p:sp>
        <p:nvSpPr>
          <p:cNvPr id="19" name="Rectangle 18"/>
          <p:cNvSpPr>
            <a:spLocks noChangeArrowheads="1"/>
          </p:cNvSpPr>
          <p:nvPr/>
        </p:nvSpPr>
        <p:spPr bwMode="auto">
          <a:xfrm>
            <a:off x="2055812" y="2923318"/>
            <a:ext cx="75294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a, int b): int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a, int b, int c): int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a, int b, int c, int d): int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72" y="4199383"/>
            <a:ext cx="8456440" cy="160020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3926" y="4062648"/>
            <a:ext cx="1872485" cy="2270067"/>
          </a:xfrm>
          <a:prstGeom prst="rect">
            <a:avLst/>
          </a:prstGeom>
        </p:spPr>
      </p:pic>
      <p:sp>
        <p:nvSpPr>
          <p:cNvPr id="12" name="Bent-Up Arrow 11"/>
          <p:cNvSpPr/>
          <p:nvPr/>
        </p:nvSpPr>
        <p:spPr>
          <a:xfrm rot="5400000">
            <a:off x="8145795" y="5492417"/>
            <a:ext cx="393034" cy="1295400"/>
          </a:xfrm>
          <a:prstGeom prst="ben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4" name="Rectangle 3"/>
          <p:cNvSpPr/>
          <p:nvPr/>
        </p:nvSpPr>
        <p:spPr>
          <a:xfrm>
            <a:off x="190356" y="1272510"/>
            <a:ext cx="10552256" cy="1200329"/>
          </a:xfrm>
          <a:prstGeom prst="rect">
            <a:avLst/>
          </a:prstGeom>
        </p:spPr>
        <p:txBody>
          <a:bodyPr wrap="square">
            <a:spAutoFit/>
          </a:bodyPr>
          <a:lstStyle/>
          <a:p>
            <a:r>
              <a:rPr lang="en-GB"/>
              <a:t>Create a class </a:t>
            </a:r>
            <a:r>
              <a:rPr lang="en-GB" b="1">
                <a:solidFill>
                  <a:schemeClr val="bg1"/>
                </a:solidFill>
              </a:rPr>
              <a:t>MathOperation</a:t>
            </a:r>
            <a:r>
              <a:rPr lang="en-GB"/>
              <a:t>, which should have method </a:t>
            </a:r>
            <a:r>
              <a:rPr lang="en-US" b="1">
                <a:solidFill>
                  <a:schemeClr val="bg1"/>
                </a:solidFill>
              </a:rPr>
              <a:t>add()</a:t>
            </a:r>
            <a:r>
              <a:rPr lang="en-US" b="1"/>
              <a:t>.</a:t>
            </a:r>
            <a:r>
              <a:rPr lang="en-GB">
                <a:solidFill>
                  <a:schemeClr val="bg1"/>
                </a:solidFill>
              </a:rPr>
              <a:t> </a:t>
            </a:r>
            <a:r>
              <a:rPr lang="bg-BG" smtClean="0"/>
              <a:t/>
            </a:r>
            <a:br>
              <a:rPr lang="bg-BG" smtClean="0"/>
            </a:br>
            <a:r>
              <a:rPr lang="en-US" smtClean="0"/>
              <a:t>That </a:t>
            </a:r>
            <a:r>
              <a:rPr lang="en-GB" smtClean="0"/>
              <a:t>has </a:t>
            </a:r>
            <a:r>
              <a:rPr lang="en-GB"/>
              <a:t>to be invoked with </a:t>
            </a:r>
            <a:r>
              <a:rPr lang="en-GB" b="1">
                <a:solidFill>
                  <a:schemeClr val="bg1"/>
                </a:solidFill>
              </a:rPr>
              <a:t>two, three </a:t>
            </a:r>
            <a:r>
              <a:rPr lang="en-GB"/>
              <a:t>or</a:t>
            </a:r>
            <a:r>
              <a:rPr lang="en-GB" b="1">
                <a:solidFill>
                  <a:schemeClr val="bg1"/>
                </a:solidFill>
              </a:rPr>
              <a:t> four Integers</a:t>
            </a:r>
            <a:r>
              <a:rPr lang="en-GB" b="1"/>
              <a:t>.</a:t>
            </a:r>
            <a:endParaRPr lang="en-US"/>
          </a:p>
          <a:p>
            <a:endParaRPr lang="en-US" b="1" dirty="0">
              <a:solidFill>
                <a:schemeClr val="bg1"/>
              </a:solidFill>
            </a:endParaRPr>
          </a:p>
        </p:txBody>
      </p:sp>
    </p:spTree>
    <p:extLst>
      <p:ext uri="{BB962C8B-B14F-4D97-AF65-F5344CB8AC3E}">
        <p14:creationId xmlns:p14="http://schemas.microsoft.com/office/powerpoint/2010/main" val="2834588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Solution: </a:t>
            </a:r>
            <a:r>
              <a:rPr lang="en-US" sz="4000" dirty="0"/>
              <a:t>MathOperation</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12</a:t>
            </a:fld>
            <a:endParaRPr lang="en-US" dirty="0"/>
          </a:p>
        </p:txBody>
      </p:sp>
      <p:sp>
        <p:nvSpPr>
          <p:cNvPr id="11" name="Text Placeholder 5"/>
          <p:cNvSpPr txBox="1">
            <a:spLocks/>
          </p:cNvSpPr>
          <p:nvPr/>
        </p:nvSpPr>
        <p:spPr>
          <a:xfrm>
            <a:off x="608012" y="1295400"/>
            <a:ext cx="10972800" cy="522372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tx1"/>
                </a:solidFill>
                <a:effectLst/>
              </a:rPr>
              <a:t>public class MathOperation {</a:t>
            </a:r>
          </a:p>
          <a:p>
            <a:r>
              <a:rPr lang="en-US" sz="3000" dirty="0">
                <a:solidFill>
                  <a:schemeClr val="tx1"/>
                </a:solidFill>
                <a:effectLst/>
              </a:rPr>
              <a:t>  public int </a:t>
            </a:r>
            <a:r>
              <a:rPr lang="en-US" sz="3000" dirty="0">
                <a:solidFill>
                  <a:schemeClr val="bg1"/>
                </a:solidFill>
                <a:effectLst/>
              </a:rPr>
              <a:t>add</a:t>
            </a:r>
            <a:r>
              <a:rPr lang="en-US" sz="3000" dirty="0">
                <a:solidFill>
                  <a:schemeClr val="tx1"/>
                </a:solidFill>
                <a:effectLst/>
              </a:rPr>
              <a:t>(int a, int b) {</a:t>
            </a:r>
          </a:p>
          <a:p>
            <a:r>
              <a:rPr lang="en-US" sz="3000" dirty="0">
                <a:solidFill>
                  <a:schemeClr val="tx1"/>
                </a:solidFill>
                <a:effectLst/>
              </a:rPr>
              <a:t>    return a + b;</a:t>
            </a:r>
          </a:p>
          <a:p>
            <a:r>
              <a:rPr lang="en-US" sz="3000" dirty="0">
                <a:solidFill>
                  <a:schemeClr val="tx1"/>
                </a:solidFill>
                <a:effectLst/>
              </a:rPr>
              <a:t>  }</a:t>
            </a:r>
          </a:p>
          <a:p>
            <a:r>
              <a:rPr lang="en-US" sz="3000" dirty="0">
                <a:solidFill>
                  <a:schemeClr val="tx1"/>
                </a:solidFill>
                <a:effectLst/>
              </a:rPr>
              <a:t>  public int </a:t>
            </a:r>
            <a:r>
              <a:rPr lang="en-US" sz="3000" dirty="0">
                <a:solidFill>
                  <a:schemeClr val="bg1"/>
                </a:solidFill>
                <a:effectLst/>
              </a:rPr>
              <a:t>add</a:t>
            </a:r>
            <a:r>
              <a:rPr lang="en-US" sz="3000" dirty="0">
                <a:solidFill>
                  <a:schemeClr val="tx1"/>
                </a:solidFill>
                <a:effectLst/>
              </a:rPr>
              <a:t>(int a, int b, int c) {</a:t>
            </a:r>
          </a:p>
          <a:p>
            <a:r>
              <a:rPr lang="en-US" sz="3000" dirty="0">
                <a:solidFill>
                  <a:schemeClr val="tx1"/>
                </a:solidFill>
                <a:effectLst/>
              </a:rPr>
              <a:t>    return a + b + c;</a:t>
            </a:r>
          </a:p>
          <a:p>
            <a:r>
              <a:rPr lang="en-US" sz="3000" dirty="0">
                <a:solidFill>
                  <a:schemeClr val="tx1"/>
                </a:solidFill>
                <a:effectLst/>
              </a:rPr>
              <a:t>  }</a:t>
            </a:r>
          </a:p>
          <a:p>
            <a:r>
              <a:rPr lang="en-US" sz="3000" dirty="0">
                <a:solidFill>
                  <a:schemeClr val="tx1"/>
                </a:solidFill>
                <a:effectLst/>
              </a:rPr>
              <a:t>  public int </a:t>
            </a:r>
            <a:r>
              <a:rPr lang="en-US" sz="3000" dirty="0">
                <a:solidFill>
                  <a:schemeClr val="bg1"/>
                </a:solidFill>
                <a:effectLst/>
              </a:rPr>
              <a:t>add</a:t>
            </a:r>
            <a:r>
              <a:rPr lang="en-US" sz="3000" dirty="0">
                <a:solidFill>
                  <a:schemeClr val="tx1"/>
                </a:solidFill>
                <a:effectLst/>
              </a:rPr>
              <a:t>(int a, int b, int c, int d) {</a:t>
            </a:r>
          </a:p>
          <a:p>
            <a:r>
              <a:rPr lang="en-US" sz="3000" dirty="0">
                <a:solidFill>
                  <a:schemeClr val="tx1"/>
                </a:solidFill>
                <a:effectLst/>
              </a:rPr>
              <a:t>    return a + b + c + d;</a:t>
            </a:r>
          </a:p>
          <a:p>
            <a:r>
              <a:rPr lang="en-US" sz="3000" dirty="0">
                <a:solidFill>
                  <a:schemeClr val="tx1"/>
                </a:solidFill>
                <a:effectLst/>
              </a:rPr>
              <a:t>  }</a:t>
            </a:r>
          </a:p>
          <a:p>
            <a:r>
              <a:rPr lang="en-US" sz="3000" dirty="0">
                <a:solidFill>
                  <a:schemeClr val="tx1"/>
                </a:solidFill>
                <a:effectLst/>
              </a:rPr>
              <a:t>}</a:t>
            </a:r>
          </a:p>
        </p:txBody>
      </p:sp>
    </p:spTree>
    <p:extLst>
      <p:ext uri="{BB962C8B-B14F-4D97-AF65-F5344CB8AC3E}">
        <p14:creationId xmlns:p14="http://schemas.microsoft.com/office/powerpoint/2010/main" val="8797382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US" b="1" dirty="0">
                <a:solidFill>
                  <a:schemeClr val="bg1"/>
                </a:solidFill>
              </a:rPr>
              <a:t>Overloading</a:t>
            </a:r>
            <a:r>
              <a:rPr lang="en-US" dirty="0"/>
              <a:t> can take place in the </a:t>
            </a:r>
            <a:r>
              <a:rPr lang="en-US" b="1" dirty="0">
                <a:solidFill>
                  <a:schemeClr val="bg1"/>
                </a:solidFill>
              </a:rPr>
              <a:t>same class </a:t>
            </a:r>
            <a:r>
              <a:rPr lang="en-US" dirty="0"/>
              <a:t>or in its </a:t>
            </a:r>
            <a:r>
              <a:rPr lang="en-US" b="1" dirty="0">
                <a:solidFill>
                  <a:schemeClr val="bg1"/>
                </a:solidFill>
              </a:rPr>
              <a:t>sub-class</a:t>
            </a:r>
            <a:endParaRPr lang="en-US" dirty="0">
              <a:solidFill>
                <a:schemeClr val="bg1"/>
              </a:solidFill>
            </a:endParaRPr>
          </a:p>
          <a:p>
            <a:pPr>
              <a:buClr>
                <a:schemeClr val="tx1"/>
              </a:buClr>
            </a:pPr>
            <a:r>
              <a:rPr lang="en-US" b="1" dirty="0" smtClean="0">
                <a:solidFill>
                  <a:schemeClr val="bg1"/>
                </a:solidFill>
              </a:rPr>
              <a:t>Constructors</a:t>
            </a:r>
            <a:r>
              <a:rPr lang="en-US" dirty="0" smtClean="0"/>
              <a:t> </a:t>
            </a:r>
            <a:r>
              <a:rPr lang="en-US" dirty="0"/>
              <a:t>in Java can be </a:t>
            </a:r>
            <a:r>
              <a:rPr lang="en-US" b="1" dirty="0">
                <a:solidFill>
                  <a:schemeClr val="bg1"/>
                </a:solidFill>
              </a:rPr>
              <a:t>overloaded</a:t>
            </a:r>
          </a:p>
          <a:p>
            <a:pPr>
              <a:buClr>
                <a:schemeClr val="tx1"/>
              </a:buClr>
            </a:pPr>
            <a:r>
              <a:rPr lang="en-US" dirty="0"/>
              <a:t>Overloaded methods must have a </a:t>
            </a:r>
            <a:r>
              <a:rPr lang="en-US" b="1" dirty="0">
                <a:solidFill>
                  <a:schemeClr val="bg1"/>
                </a:solidFill>
              </a:rPr>
              <a:t>different argument list</a:t>
            </a:r>
            <a:endParaRPr lang="en-US" dirty="0">
              <a:solidFill>
                <a:schemeClr val="bg1"/>
              </a:solidFill>
            </a:endParaRPr>
          </a:p>
          <a:p>
            <a:pPr>
              <a:buClr>
                <a:schemeClr val="tx1"/>
              </a:buClr>
            </a:pPr>
            <a:r>
              <a:rPr lang="en-US" dirty="0"/>
              <a:t>Overloaded method should always be the part of the same </a:t>
            </a:r>
            <a:r>
              <a:rPr lang="en-US" dirty="0" smtClean="0"/>
              <a:t>        class </a:t>
            </a:r>
            <a:r>
              <a:rPr lang="en-US" dirty="0"/>
              <a:t>(can also take place in sub class), with </a:t>
            </a:r>
            <a:r>
              <a:rPr lang="en-US" b="1" dirty="0">
                <a:solidFill>
                  <a:schemeClr val="bg1"/>
                </a:solidFill>
              </a:rPr>
              <a:t>same name </a:t>
            </a:r>
            <a:r>
              <a:rPr lang="en-US" dirty="0"/>
              <a:t>but </a:t>
            </a:r>
            <a:r>
              <a:rPr lang="en-US" dirty="0" smtClean="0"/>
              <a:t>      </a:t>
            </a:r>
            <a:r>
              <a:rPr lang="en-US" b="1" dirty="0" smtClean="0">
                <a:solidFill>
                  <a:schemeClr val="bg1"/>
                </a:solidFill>
              </a:rPr>
              <a:t>different</a:t>
            </a:r>
            <a:r>
              <a:rPr lang="en-US" dirty="0" smtClean="0">
                <a:solidFill>
                  <a:schemeClr val="bg1"/>
                </a:solidFill>
              </a:rPr>
              <a:t> </a:t>
            </a:r>
            <a:r>
              <a:rPr lang="en-US" b="1" dirty="0">
                <a:solidFill>
                  <a:schemeClr val="bg1"/>
                </a:solidFill>
              </a:rPr>
              <a:t>parameters</a:t>
            </a:r>
            <a:endParaRPr lang="en-US" dirty="0">
              <a:solidFill>
                <a:schemeClr val="bg1"/>
              </a:solidFill>
            </a:endParaRPr>
          </a:p>
          <a:p>
            <a:pPr>
              <a:buClr>
                <a:schemeClr val="tx1"/>
              </a:buClr>
            </a:pPr>
            <a:r>
              <a:rPr lang="en-US" dirty="0"/>
              <a:t>They may have the </a:t>
            </a:r>
            <a:r>
              <a:rPr lang="en-US" b="1" dirty="0">
                <a:solidFill>
                  <a:schemeClr val="bg1"/>
                </a:solidFill>
              </a:rPr>
              <a:t>same</a:t>
            </a:r>
            <a:r>
              <a:rPr lang="en-US" dirty="0"/>
              <a:t> or </a:t>
            </a:r>
            <a:r>
              <a:rPr lang="en-US" b="1" dirty="0">
                <a:solidFill>
                  <a:schemeClr val="bg1"/>
                </a:solidFill>
              </a:rPr>
              <a:t>different return types</a:t>
            </a:r>
            <a:endParaRPr lang="en-US" dirty="0">
              <a:solidFill>
                <a:schemeClr val="bg1"/>
              </a:solidFill>
            </a:endParaRPr>
          </a:p>
        </p:txBody>
      </p:sp>
      <p:sp>
        <p:nvSpPr>
          <p:cNvPr id="4" name="Title 3"/>
          <p:cNvSpPr>
            <a:spLocks noGrp="1"/>
          </p:cNvSpPr>
          <p:nvPr>
            <p:ph type="title"/>
          </p:nvPr>
        </p:nvSpPr>
        <p:spPr/>
        <p:txBody>
          <a:bodyPr/>
          <a:lstStyle/>
          <a:p>
            <a:r>
              <a:rPr lang="en-US" noProof="1"/>
              <a:t>Rules for Overloading Method</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13</a:t>
            </a:fld>
            <a:endParaRPr lang="en-US" dirty="0"/>
          </a:p>
        </p:txBody>
      </p:sp>
    </p:spTree>
    <p:extLst>
      <p:ext uri="{BB962C8B-B14F-4D97-AF65-F5344CB8AC3E}">
        <p14:creationId xmlns:p14="http://schemas.microsoft.com/office/powerpoint/2010/main" val="34527177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type="body" sz="quarter" idx="10"/>
          </p:nvPr>
        </p:nvSpPr>
        <p:spPr/>
        <p:txBody>
          <a:bodyPr/>
          <a:lstStyle/>
          <a:p>
            <a:r>
              <a:rPr lang="en-US" dirty="0"/>
              <a:t>Using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14</a:t>
            </a:fld>
            <a:endParaRPr lang="en-US" dirty="0"/>
          </a:p>
        </p:txBody>
      </p:sp>
      <p:sp>
        <p:nvSpPr>
          <p:cNvPr id="9" name="Rectangle 8"/>
          <p:cNvSpPr>
            <a:spLocks noChangeArrowheads="1"/>
          </p:cNvSpPr>
          <p:nvPr/>
        </p:nvSpPr>
        <p:spPr bwMode="auto">
          <a:xfrm>
            <a:off x="684212" y="2023170"/>
            <a:ext cx="10210800" cy="353943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public static void main(String[] args) {</a:t>
            </a:r>
          </a:p>
          <a:p>
            <a:pPr fontAlgn="base"/>
            <a:r>
              <a:rPr lang="en-US" sz="3200" b="1" noProof="1">
                <a:latin typeface="Consolas" pitchFamily="49" charset="0"/>
                <a:cs typeface="Consolas" pitchFamily="49" charset="0"/>
              </a:rPr>
              <a:t>  Rectangle rect = new Rectangle(3.0, 4.0);</a:t>
            </a:r>
          </a:p>
          <a:p>
            <a:pPr fontAlgn="base"/>
            <a:r>
              <a:rPr lang="en-US" sz="3200" b="1" noProof="1">
                <a:latin typeface="Consolas" pitchFamily="49" charset="0"/>
                <a:cs typeface="Consolas" pitchFamily="49" charset="0"/>
              </a:rPr>
              <a:t>  Rectangle square = new Square(4.0);</a:t>
            </a:r>
          </a:p>
          <a:p>
            <a:pPr fontAlgn="base"/>
            <a:endParaRPr lang="en-US" sz="3200" b="1" noProof="1">
              <a:latin typeface="Consolas" pitchFamily="49" charset="0"/>
              <a:cs typeface="Consolas" pitchFamily="49" charset="0"/>
            </a:endParaRPr>
          </a:p>
          <a:p>
            <a:pPr fontAlgn="base"/>
            <a:r>
              <a:rPr lang="en-US" sz="3200" b="1" noProof="1">
                <a:latin typeface="Consolas" pitchFamily="49" charset="0"/>
                <a:cs typeface="Consolas" pitchFamily="49" charset="0"/>
              </a:rPr>
              <a:t>  System.out.println(rect.area());</a:t>
            </a:r>
          </a:p>
          <a:p>
            <a:pPr fontAlgn="base"/>
            <a:r>
              <a:rPr lang="en-US" sz="3200" b="1" noProof="1">
                <a:latin typeface="Consolas" pitchFamily="49" charset="0"/>
                <a:cs typeface="Consolas" pitchFamily="49" charset="0"/>
              </a:rPr>
              <a:t>  System.out.println(square.area());</a:t>
            </a:r>
          </a:p>
          <a:p>
            <a:pPr fontAlgn="base"/>
            <a:r>
              <a:rPr lang="en-US" sz="3200" b="1" noProof="1">
                <a:latin typeface="Consolas" pitchFamily="49" charset="0"/>
                <a:cs typeface="Consolas" pitchFamily="49" charset="0"/>
              </a:rPr>
              <a:t>}</a:t>
            </a:r>
          </a:p>
        </p:txBody>
      </p:sp>
      <p:sp>
        <p:nvSpPr>
          <p:cNvPr id="14" name="AutoShape 6"/>
          <p:cNvSpPr>
            <a:spLocks noChangeArrowheads="1"/>
          </p:cNvSpPr>
          <p:nvPr/>
        </p:nvSpPr>
        <p:spPr bwMode="auto">
          <a:xfrm>
            <a:off x="8813912" y="5269990"/>
            <a:ext cx="1905000" cy="872048"/>
          </a:xfrm>
          <a:prstGeom prst="wedgeRoundRectCallout">
            <a:avLst>
              <a:gd name="adj1" fmla="val -67097"/>
              <a:gd name="adj2" fmla="val -5072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Method overriding</a:t>
            </a:r>
            <a:endParaRPr lang="bg-BG" sz="2800" dirty="0">
              <a:solidFill>
                <a:schemeClr val="tx2">
                  <a:lumMod val="75000"/>
                </a:schemeClr>
              </a:solidFill>
            </a:endParaRPr>
          </a:p>
        </p:txBody>
      </p:sp>
    </p:spTree>
    <p:extLst>
      <p:ext uri="{BB962C8B-B14F-4D97-AF65-F5344CB8AC3E}">
        <p14:creationId xmlns:p14="http://schemas.microsoft.com/office/powerpoint/2010/main" val="16117407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p:txBody>
      </p:sp>
      <p:sp>
        <p:nvSpPr>
          <p:cNvPr id="4" name="Title 3"/>
          <p:cNvSpPr>
            <a:spLocks noGrp="1"/>
          </p:cNvSpPr>
          <p:nvPr>
            <p:ph type="title"/>
          </p:nvPr>
        </p:nvSpPr>
        <p:spPr/>
        <p:txBody>
          <a:bodyPr/>
          <a:lstStyle/>
          <a:p>
            <a:r>
              <a:rPr lang="en-US" noProof="1"/>
              <a:t>Runtime </a:t>
            </a:r>
            <a:r>
              <a:rPr lang="en-US" noProof="1" smtClean="0"/>
              <a:t>Polymorphism</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15</a:t>
            </a:fld>
            <a:endParaRPr lang="en-US" dirty="0"/>
          </a:p>
        </p:txBody>
      </p:sp>
      <p:sp>
        <p:nvSpPr>
          <p:cNvPr id="5" name="Rectangle 4"/>
          <p:cNvSpPr>
            <a:spLocks noChangeArrowheads="1"/>
          </p:cNvSpPr>
          <p:nvPr/>
        </p:nvSpPr>
        <p:spPr bwMode="auto">
          <a:xfrm>
            <a:off x="684212" y="4191000"/>
            <a:ext cx="80010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latin typeface="Consolas" pitchFamily="49" charset="0"/>
                <a:cs typeface="Consolas" pitchFamily="49" charset="0"/>
              </a:rPr>
              <a:t>public class Square extend Rectangle {</a:t>
            </a:r>
          </a:p>
          <a:p>
            <a:pPr fontAlgn="base"/>
            <a:r>
              <a:rPr lang="en-US" sz="2800" b="1" noProof="1">
                <a:latin typeface="Consolas" pitchFamily="49" charset="0"/>
                <a:cs typeface="Consolas" pitchFamily="49" charset="0"/>
              </a:rPr>
              <a:t>  public </a:t>
            </a:r>
            <a:r>
              <a:rPr lang="en-US" sz="2800" b="1" noProof="1">
                <a:solidFill>
                  <a:schemeClr val="bg1"/>
                </a:solidFill>
                <a:latin typeface="Consolas" pitchFamily="49" charset="0"/>
                <a:cs typeface="Consolas" pitchFamily="49" charset="0"/>
              </a:rPr>
              <a:t>Double area() </a:t>
            </a:r>
            <a:r>
              <a:rPr lang="en-US" sz="2800" b="1" noProof="1">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r>
            <a:b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return </a:t>
            </a:r>
            <a:r>
              <a:rPr lang="en-US" sz="2800" b="1" noProof="1">
                <a:solidFill>
                  <a:schemeClr val="bg1"/>
                </a:solidFill>
                <a:latin typeface="Consolas" pitchFamily="49" charset="0"/>
                <a:cs typeface="Consolas" pitchFamily="49" charset="0"/>
              </a:rPr>
              <a:t>this.a * this.a</a:t>
            </a:r>
            <a:r>
              <a:rPr lang="en-US" sz="2800" b="1" noProof="1">
                <a:latin typeface="Consolas" pitchFamily="49" charset="0"/>
                <a:cs typeface="Consolas" pitchFamily="49" charset="0"/>
              </a:rPr>
              <a:t>;</a:t>
            </a:r>
          </a:p>
          <a:p>
            <a:pPr fontAlgn="base"/>
            <a:r>
              <a:rPr lang="en-US" sz="2800" b="1" noProof="1">
                <a:latin typeface="Consolas" pitchFamily="49" charset="0"/>
                <a:cs typeface="Consolas" pitchFamily="49" charset="0"/>
              </a:rPr>
              <a:t>  }</a:t>
            </a:r>
          </a:p>
          <a:p>
            <a:pPr fontAlgn="base"/>
            <a:r>
              <a:rPr lang="en-US" sz="2800" b="1" noProof="1">
                <a:latin typeface="Consolas" pitchFamily="49" charset="0"/>
                <a:cs typeface="Consolas" pitchFamily="49" charset="0"/>
              </a:rPr>
              <a:t>}</a:t>
            </a:r>
          </a:p>
        </p:txBody>
      </p:sp>
      <p:sp>
        <p:nvSpPr>
          <p:cNvPr id="9" name="AutoShape 6"/>
          <p:cNvSpPr>
            <a:spLocks noChangeArrowheads="1"/>
          </p:cNvSpPr>
          <p:nvPr/>
        </p:nvSpPr>
        <p:spPr bwMode="auto">
          <a:xfrm>
            <a:off x="6627812" y="4724400"/>
            <a:ext cx="1905000" cy="986628"/>
          </a:xfrm>
          <a:prstGeom prst="wedgeRoundRectCallout">
            <a:avLst>
              <a:gd name="adj1" fmla="val -100716"/>
              <a:gd name="adj2" fmla="val -3023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Method overriding</a:t>
            </a:r>
            <a:endParaRPr lang="bg-BG" sz="2800" dirty="0">
              <a:solidFill>
                <a:schemeClr val="tx2">
                  <a:lumMod val="75000"/>
                </a:schemeClr>
              </a:solidFill>
            </a:endParaRPr>
          </a:p>
        </p:txBody>
      </p:sp>
      <p:sp>
        <p:nvSpPr>
          <p:cNvPr id="7" name="Rectangle 6">
            <a:extLst>
              <a:ext uri="{FF2B5EF4-FFF2-40B4-BE49-F238E27FC236}">
                <a16:creationId xmlns:a16="http://schemas.microsoft.com/office/drawing/2014/main" id="{76F57FCE-0B82-439F-BE12-F73205AD68A2}"/>
              </a:ext>
            </a:extLst>
          </p:cNvPr>
          <p:cNvSpPr>
            <a:spLocks noChangeArrowheads="1"/>
          </p:cNvSpPr>
          <p:nvPr/>
        </p:nvSpPr>
        <p:spPr bwMode="auto">
          <a:xfrm>
            <a:off x="684212" y="1752600"/>
            <a:ext cx="80010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 class Rectangle {</a:t>
            </a:r>
          </a:p>
          <a:p>
            <a:pPr fontAlgn="base"/>
            <a:r>
              <a:rPr lang="en-US" sz="2800" b="1" noProof="1">
                <a:latin typeface="Consolas" pitchFamily="49" charset="0"/>
                <a:cs typeface="Consolas" pitchFamily="49" charset="0"/>
              </a:rPr>
              <a:t>  public </a:t>
            </a:r>
            <a:r>
              <a:rPr lang="en-US" sz="2800" b="1" noProof="1">
                <a:solidFill>
                  <a:schemeClr val="bg1"/>
                </a:solidFill>
                <a:latin typeface="Consolas" pitchFamily="49" charset="0"/>
                <a:cs typeface="Consolas" pitchFamily="49" charset="0"/>
              </a:rPr>
              <a:t>Double area() </a:t>
            </a:r>
            <a:r>
              <a:rPr lang="en-US" sz="2800" b="1" noProof="1">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return </a:t>
            </a:r>
            <a:r>
              <a:rPr lang="en-US" sz="2800" b="1" noProof="1">
                <a:solidFill>
                  <a:schemeClr val="bg1"/>
                </a:solidFill>
                <a:latin typeface="Consolas" pitchFamily="49" charset="0"/>
                <a:cs typeface="Consolas" pitchFamily="49" charset="0"/>
              </a:rPr>
              <a:t>this.a * this.b</a:t>
            </a:r>
            <a:r>
              <a:rPr lang="en-US" sz="2800" b="1" noProof="1">
                <a:latin typeface="Consolas" pitchFamily="49" charset="0"/>
                <a:cs typeface="Consolas" pitchFamily="49" charset="0"/>
              </a:rPr>
              <a:t>;</a:t>
            </a:r>
          </a:p>
          <a:p>
            <a:pPr fontAlgn="base"/>
            <a:r>
              <a:rPr lang="en-US" sz="2800" b="1" noProof="1">
                <a:latin typeface="Consolas" pitchFamily="49" charset="0"/>
                <a:cs typeface="Consolas" pitchFamily="49" charset="0"/>
              </a:rPr>
              <a:t>  }</a:t>
            </a:r>
          </a:p>
          <a:p>
            <a:pPr fontAlgn="base"/>
            <a:r>
              <a:rPr lang="en-US" sz="2800" b="1" noProof="1">
                <a:latin typeface="Consolas" pitchFamily="49" charset="0"/>
                <a:cs typeface="Consolas" pitchFamily="49" charset="0"/>
              </a:rPr>
              <a:t>}</a:t>
            </a:r>
          </a:p>
        </p:txBody>
      </p:sp>
    </p:spTree>
    <p:extLst>
      <p:ext uri="{BB962C8B-B14F-4D97-AF65-F5344CB8AC3E}">
        <p14:creationId xmlns:p14="http://schemas.microsoft.com/office/powerpoint/2010/main" val="6335601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US" b="1" dirty="0">
                <a:solidFill>
                  <a:schemeClr val="bg1"/>
                </a:solidFill>
              </a:rPr>
              <a:t>Overriding</a:t>
            </a:r>
            <a:r>
              <a:rPr lang="en-US" dirty="0"/>
              <a:t> can take place </a:t>
            </a:r>
            <a:r>
              <a:rPr lang="en-US" dirty="0" smtClean="0"/>
              <a:t>in </a:t>
            </a:r>
            <a:r>
              <a:rPr lang="en-US" b="1" dirty="0" smtClean="0">
                <a:solidFill>
                  <a:schemeClr val="bg1"/>
                </a:solidFill>
              </a:rPr>
              <a:t>sub-class</a:t>
            </a:r>
            <a:r>
              <a:rPr lang="en-US" dirty="0">
                <a:solidFill>
                  <a:schemeClr val="bg1"/>
                </a:solidFill>
              </a:rPr>
              <a:t>.</a:t>
            </a:r>
          </a:p>
          <a:p>
            <a:pPr>
              <a:buClr>
                <a:schemeClr val="tx1"/>
              </a:buClr>
            </a:pPr>
            <a:r>
              <a:rPr lang="en-US" b="1" dirty="0">
                <a:solidFill>
                  <a:schemeClr val="bg1"/>
                </a:solidFill>
              </a:rPr>
              <a:t>Argument list </a:t>
            </a:r>
            <a:r>
              <a:rPr lang="en-US" dirty="0"/>
              <a:t>must be the </a:t>
            </a:r>
            <a:r>
              <a:rPr lang="en-US" b="1" dirty="0">
                <a:solidFill>
                  <a:schemeClr val="bg1"/>
                </a:solidFill>
              </a:rPr>
              <a:t>same</a:t>
            </a:r>
            <a:r>
              <a:rPr lang="en-US" dirty="0"/>
              <a:t> as that of the </a:t>
            </a:r>
            <a:r>
              <a:rPr lang="en-US" b="1" dirty="0">
                <a:solidFill>
                  <a:schemeClr val="bg1"/>
                </a:solidFill>
              </a:rPr>
              <a:t>parent method</a:t>
            </a:r>
          </a:p>
          <a:p>
            <a:pPr>
              <a:buClr>
                <a:schemeClr val="tx1"/>
              </a:buClr>
            </a:pPr>
            <a:r>
              <a:rPr lang="en-US" dirty="0"/>
              <a:t>The overriding method must have </a:t>
            </a:r>
            <a:r>
              <a:rPr lang="en-US" b="1" dirty="0">
                <a:solidFill>
                  <a:schemeClr val="bg1"/>
                </a:solidFill>
              </a:rPr>
              <a:t>same return type</a:t>
            </a:r>
          </a:p>
          <a:p>
            <a:pPr>
              <a:buClr>
                <a:schemeClr val="tx1"/>
              </a:buClr>
            </a:pPr>
            <a:r>
              <a:rPr lang="en-US" b="1" dirty="0">
                <a:solidFill>
                  <a:schemeClr val="bg1"/>
                </a:solidFill>
              </a:rPr>
              <a:t>Access modifier </a:t>
            </a:r>
            <a:r>
              <a:rPr lang="en-US" dirty="0"/>
              <a:t>cannot be more </a:t>
            </a:r>
            <a:r>
              <a:rPr lang="en-US" b="1" dirty="0">
                <a:solidFill>
                  <a:schemeClr val="bg1"/>
                </a:solidFill>
              </a:rPr>
              <a:t>restrictive</a:t>
            </a:r>
          </a:p>
          <a:p>
            <a:pPr>
              <a:buClr>
                <a:schemeClr val="tx1"/>
              </a:buClr>
            </a:pPr>
            <a:r>
              <a:rPr lang="en-US" b="1" dirty="0">
                <a:solidFill>
                  <a:schemeClr val="bg1"/>
                </a:solidFill>
              </a:rPr>
              <a:t>Private, static and final </a:t>
            </a:r>
            <a:r>
              <a:rPr lang="en-US" dirty="0"/>
              <a:t>methods can </a:t>
            </a:r>
            <a:r>
              <a:rPr lang="en-US" b="1" dirty="0">
                <a:solidFill>
                  <a:schemeClr val="bg1"/>
                </a:solidFill>
              </a:rPr>
              <a:t>NOT</a:t>
            </a:r>
            <a:r>
              <a:rPr lang="en-US" dirty="0">
                <a:solidFill>
                  <a:schemeClr val="bg1"/>
                </a:solidFill>
              </a:rPr>
              <a:t> </a:t>
            </a:r>
            <a:r>
              <a:rPr lang="en-US" dirty="0"/>
              <a:t>be overriden</a:t>
            </a:r>
          </a:p>
          <a:p>
            <a:pPr>
              <a:buClr>
                <a:schemeClr val="tx1"/>
              </a:buClr>
            </a:pPr>
            <a:r>
              <a:rPr lang="en-US" dirty="0"/>
              <a:t>The overriding method </a:t>
            </a:r>
            <a:r>
              <a:rPr lang="en-US" b="1" dirty="0">
                <a:solidFill>
                  <a:schemeClr val="bg1"/>
                </a:solidFill>
              </a:rPr>
              <a:t>must not </a:t>
            </a:r>
            <a:r>
              <a:rPr lang="en-US" dirty="0"/>
              <a:t>throw new or broader </a:t>
            </a:r>
            <a:r>
              <a:rPr lang="en-US" dirty="0" smtClean="0"/>
              <a:t>             </a:t>
            </a:r>
            <a:r>
              <a:rPr lang="en-US" b="1" dirty="0" smtClean="0">
                <a:solidFill>
                  <a:schemeClr val="bg1"/>
                </a:solidFill>
              </a:rPr>
              <a:t>checked </a:t>
            </a:r>
            <a:r>
              <a:rPr lang="en-US" b="1" dirty="0">
                <a:solidFill>
                  <a:schemeClr val="bg1"/>
                </a:solidFill>
              </a:rPr>
              <a:t>exceptions</a:t>
            </a:r>
            <a:endParaRPr lang="en-US" dirty="0">
              <a:solidFill>
                <a:schemeClr val="bg1"/>
              </a:solidFill>
            </a:endParaRPr>
          </a:p>
        </p:txBody>
      </p:sp>
      <p:sp>
        <p:nvSpPr>
          <p:cNvPr id="4" name="Title 3"/>
          <p:cNvSpPr>
            <a:spLocks noGrp="1"/>
          </p:cNvSpPr>
          <p:nvPr>
            <p:ph type="title"/>
          </p:nvPr>
        </p:nvSpPr>
        <p:spPr/>
        <p:txBody>
          <a:bodyPr/>
          <a:lstStyle/>
          <a:p>
            <a:r>
              <a:rPr lang="en-US" noProof="1"/>
              <a:t>Rules for Overriding Method</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16</a:t>
            </a:fld>
            <a:endParaRPr lang="en-US" dirty="0"/>
          </a:p>
        </p:txBody>
      </p:sp>
    </p:spTree>
    <p:extLst>
      <p:ext uri="{BB962C8B-B14F-4D97-AF65-F5344CB8AC3E}">
        <p14:creationId xmlns:p14="http://schemas.microsoft.com/office/powerpoint/2010/main" val="2629368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noProof="1">
                <a:cs typeface="Consolas" panose="020B0609020204030204" pitchFamily="49" charset="0"/>
              </a:rPr>
              <a:t>Abstract Classes</a:t>
            </a:r>
            <a:endParaRPr lang="bg-BG" dirty="0"/>
          </a:p>
        </p:txBody>
      </p:sp>
      <p:sp>
        <p:nvSpPr>
          <p:cNvPr id="2" name="Slide Number Placeholder 1"/>
          <p:cNvSpPr>
            <a:spLocks noGrp="1"/>
          </p:cNvSpPr>
          <p:nvPr>
            <p:ph type="sldNum" sz="quarter" idx="4294967295"/>
          </p:nvPr>
        </p:nvSpPr>
        <p:spPr>
          <a:xfrm>
            <a:off x="11760312" y="6524625"/>
            <a:ext cx="428513" cy="196850"/>
          </a:xfrm>
        </p:spPr>
        <p:txBody>
          <a:bodyPr/>
          <a:lstStyle/>
          <a:p>
            <a:fld id="{C014DD1E-5D91-48A3-AD6D-45FBA980D106}" type="slidenum">
              <a:rPr lang="en-US" smtClean="0"/>
              <a:pPr/>
              <a:t>17</a:t>
            </a:fld>
            <a:endParaRPr lang="en-US" dirty="0"/>
          </a:p>
        </p:txBody>
      </p:sp>
      <p:sp>
        <p:nvSpPr>
          <p:cNvPr id="3" name="Cloud 2">
            <a:extLst>
              <a:ext uri="{FF2B5EF4-FFF2-40B4-BE49-F238E27FC236}">
                <a16:creationId xmlns:a16="http://schemas.microsoft.com/office/drawing/2014/main" id="{2AE1E29C-7B9A-4EBF-8D6C-F8CE16735AFB}"/>
              </a:ext>
            </a:extLst>
          </p:cNvPr>
          <p:cNvSpPr/>
          <p:nvPr/>
        </p:nvSpPr>
        <p:spPr bwMode="auto">
          <a:xfrm>
            <a:off x="5340007" y="1148442"/>
            <a:ext cx="1508811" cy="1162975"/>
          </a:xfrm>
          <a:prstGeom prst="cloud">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dirty="0">
                <a:solidFill>
                  <a:schemeClr val="tx1"/>
                </a:solidFill>
              </a:rPr>
              <a:t>Shape</a:t>
            </a:r>
          </a:p>
        </p:txBody>
      </p:sp>
      <p:sp>
        <p:nvSpPr>
          <p:cNvPr id="6" name="Oval 5">
            <a:extLst>
              <a:ext uri="{FF2B5EF4-FFF2-40B4-BE49-F238E27FC236}">
                <a16:creationId xmlns:a16="http://schemas.microsoft.com/office/drawing/2014/main" id="{0ECEB6EE-5262-4C9B-A1CB-F7AD57279B7F}"/>
              </a:ext>
            </a:extLst>
          </p:cNvPr>
          <p:cNvSpPr/>
          <p:nvPr/>
        </p:nvSpPr>
        <p:spPr bwMode="auto">
          <a:xfrm>
            <a:off x="4831621" y="2736851"/>
            <a:ext cx="1016772" cy="1026367"/>
          </a:xfrm>
          <a:prstGeom prst="ellipse">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800" b="1" dirty="0">
                <a:solidFill>
                  <a:schemeClr val="tx1"/>
                </a:solidFill>
              </a:rPr>
              <a:t>Circle</a:t>
            </a:r>
          </a:p>
        </p:txBody>
      </p:sp>
      <p:sp>
        <p:nvSpPr>
          <p:cNvPr id="7" name="Rectangle 6">
            <a:extLst>
              <a:ext uri="{FF2B5EF4-FFF2-40B4-BE49-F238E27FC236}">
                <a16:creationId xmlns:a16="http://schemas.microsoft.com/office/drawing/2014/main" id="{5A443A5F-F8DE-4F33-AA5F-5609F32A481D}"/>
              </a:ext>
            </a:extLst>
          </p:cNvPr>
          <p:cNvSpPr/>
          <p:nvPr/>
        </p:nvSpPr>
        <p:spPr bwMode="auto">
          <a:xfrm>
            <a:off x="6289127" y="2833335"/>
            <a:ext cx="1119382" cy="768084"/>
          </a:xfrm>
          <a:prstGeom prst="rect">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800" b="1" dirty="0">
                <a:solidFill>
                  <a:schemeClr val="tx1"/>
                </a:solidFill>
              </a:rPr>
              <a:t>Rectangle</a:t>
            </a:r>
          </a:p>
        </p:txBody>
      </p:sp>
      <p:cxnSp>
        <p:nvCxnSpPr>
          <p:cNvPr id="9" name="Straight Arrow Connector 8">
            <a:extLst>
              <a:ext uri="{FF2B5EF4-FFF2-40B4-BE49-F238E27FC236}">
                <a16:creationId xmlns:a16="http://schemas.microsoft.com/office/drawing/2014/main" id="{A4334935-D9A0-415E-9416-CDDE66309529}"/>
              </a:ext>
            </a:extLst>
          </p:cNvPr>
          <p:cNvCxnSpPr>
            <a:cxnSpLocks/>
          </p:cNvCxnSpPr>
          <p:nvPr/>
        </p:nvCxnSpPr>
        <p:spPr>
          <a:xfrm flipH="1">
            <a:off x="5479929" y="2311416"/>
            <a:ext cx="219591"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0786D384-BACC-4B01-BF23-85D0B057EF09}"/>
              </a:ext>
            </a:extLst>
          </p:cNvPr>
          <p:cNvCxnSpPr>
            <a:cxnSpLocks/>
          </p:cNvCxnSpPr>
          <p:nvPr/>
        </p:nvCxnSpPr>
        <p:spPr>
          <a:xfrm>
            <a:off x="6489307" y="2311416"/>
            <a:ext cx="208329"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272462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a:t>
            </a:r>
            <a:endParaRPr lang="en-US" dirty="0"/>
          </a:p>
        </p:txBody>
      </p:sp>
      <p:sp>
        <p:nvSpPr>
          <p:cNvPr id="5" name="Text Placeholder 4"/>
          <p:cNvSpPr>
            <a:spLocks noGrp="1"/>
          </p:cNvSpPr>
          <p:nvPr>
            <p:ph type="body" sz="quarter" idx="10"/>
          </p:nvPr>
        </p:nvSpPr>
        <p:spPr/>
        <p:txBody>
          <a:bodyPr>
            <a:normAutofit fontScale="92500" lnSpcReduction="10000"/>
          </a:bodyPr>
          <a:lstStyle/>
          <a:p>
            <a:r>
              <a:rPr lang="en-US" dirty="0"/>
              <a:t>Abstract class </a:t>
            </a:r>
            <a:r>
              <a:rPr lang="en-US" b="1" dirty="0">
                <a:solidFill>
                  <a:schemeClr val="bg1"/>
                </a:solidFill>
              </a:rPr>
              <a:t>can NOT be instantiated</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An </a:t>
            </a:r>
            <a:r>
              <a:rPr lang="en-US" b="1" dirty="0">
                <a:solidFill>
                  <a:schemeClr val="bg1"/>
                </a:solidFill>
              </a:rPr>
              <a:t>abstract</a:t>
            </a:r>
            <a:r>
              <a:rPr lang="en-US" dirty="0"/>
              <a:t> class may</a:t>
            </a:r>
            <a:r>
              <a:rPr lang="en-US" b="1" dirty="0">
                <a:solidFill>
                  <a:schemeClr val="bg1"/>
                </a:solidFill>
              </a:rPr>
              <a:t> </a:t>
            </a:r>
            <a:r>
              <a:rPr lang="en-US" dirty="0"/>
              <a:t>or</a:t>
            </a:r>
            <a:r>
              <a:rPr lang="en-US" b="1" dirty="0">
                <a:solidFill>
                  <a:schemeClr val="bg1"/>
                </a:solidFill>
              </a:rPr>
              <a:t> </a:t>
            </a:r>
            <a:r>
              <a:rPr lang="en-US" dirty="0"/>
              <a:t>may</a:t>
            </a:r>
            <a:r>
              <a:rPr lang="en-US" b="1" dirty="0">
                <a:solidFill>
                  <a:schemeClr val="bg1"/>
                </a:solidFill>
              </a:rPr>
              <a:t> </a:t>
            </a:r>
            <a:r>
              <a:rPr lang="en-US" dirty="0"/>
              <a:t>not</a:t>
            </a:r>
            <a:r>
              <a:rPr lang="en-US" b="1" dirty="0">
                <a:solidFill>
                  <a:schemeClr val="bg1"/>
                </a:solidFill>
              </a:rPr>
              <a:t> </a:t>
            </a:r>
            <a:r>
              <a:rPr lang="en-US" dirty="0"/>
              <a:t>include </a:t>
            </a:r>
            <a:br>
              <a:rPr lang="en-US" dirty="0"/>
            </a:br>
            <a:r>
              <a:rPr lang="en-US" b="1" dirty="0">
                <a:solidFill>
                  <a:schemeClr val="bg1"/>
                </a:solidFill>
              </a:rPr>
              <a:t>abstract methods</a:t>
            </a:r>
            <a:r>
              <a:rPr lang="en-US" dirty="0">
                <a:solidFill>
                  <a:schemeClr val="tx2">
                    <a:lumMod val="75000"/>
                  </a:schemeClr>
                </a:solidFill>
              </a:rPr>
              <a:t>.</a:t>
            </a:r>
          </a:p>
          <a:p>
            <a:r>
              <a:rPr lang="en-US" dirty="0"/>
              <a:t>If it has at least one abstract method, it must be declared </a:t>
            </a:r>
            <a:r>
              <a:rPr lang="en-US" b="1" dirty="0">
                <a:solidFill>
                  <a:schemeClr val="bg1"/>
                </a:solidFill>
              </a:rPr>
              <a:t>abstract</a:t>
            </a:r>
          </a:p>
          <a:p>
            <a:r>
              <a:rPr lang="en-US" dirty="0"/>
              <a:t>To use an </a:t>
            </a:r>
            <a:r>
              <a:rPr lang="en-US" b="1" dirty="0">
                <a:solidFill>
                  <a:schemeClr val="bg1"/>
                </a:solidFill>
              </a:rPr>
              <a:t>abstract class</a:t>
            </a:r>
            <a:r>
              <a:rPr lang="en-US" dirty="0"/>
              <a:t>, you need to </a:t>
            </a:r>
            <a:r>
              <a:rPr lang="en-US" b="1" dirty="0">
                <a:solidFill>
                  <a:schemeClr val="bg1"/>
                </a:solidFill>
              </a:rPr>
              <a:t>inherit it</a:t>
            </a:r>
          </a:p>
          <a:p>
            <a:endParaRPr lang="bg-BG" dirty="0"/>
          </a:p>
        </p:txBody>
      </p:sp>
      <p:sp>
        <p:nvSpPr>
          <p:cNvPr id="2" name="Slide Number Placeholder 1"/>
          <p:cNvSpPr>
            <a:spLocks noGrp="1"/>
          </p:cNvSpPr>
          <p:nvPr>
            <p:ph type="sldNum" sz="quarter" idx="4294967295"/>
          </p:nvPr>
        </p:nvSpPr>
        <p:spPr>
          <a:xfrm>
            <a:off x="11760312" y="6524625"/>
            <a:ext cx="428513" cy="196850"/>
          </a:xfrm>
        </p:spPr>
        <p:txBody>
          <a:bodyPr/>
          <a:lstStyle/>
          <a:p>
            <a:fld id="{C014DD1E-5D91-48A3-AD6D-45FBA980D106}" type="slidenum">
              <a:rPr lang="en-US" smtClean="0"/>
              <a:pPr/>
              <a:t>18</a:t>
            </a:fld>
            <a:endParaRPr lang="en-US" dirty="0"/>
          </a:p>
        </p:txBody>
      </p:sp>
      <p:sp>
        <p:nvSpPr>
          <p:cNvPr id="8" name="Text Placeholder 5"/>
          <p:cNvSpPr txBox="1">
            <a:spLocks/>
          </p:cNvSpPr>
          <p:nvPr/>
        </p:nvSpPr>
        <p:spPr>
          <a:xfrm>
            <a:off x="2589212" y="1806266"/>
            <a:ext cx="848864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defPPr>
              <a:defRPr lang="en-US"/>
            </a:defPPr>
            <a:lvl1pPr>
              <a:buClr>
                <a:srgbClr val="F2B254"/>
              </a:buClr>
              <a:buSzPct val="100000"/>
              <a:buFont typeface="Wingdings" panose="05000000000000000000" pitchFamily="2" charset="2"/>
              <a:buNone/>
              <a:defRPr sz="2800">
                <a:latin typeface="Consolas" pitchFamily="49" charset="0"/>
                <a:cs typeface="Consolas" pitchFamily="49" charset="0"/>
              </a:defRPr>
            </a:lvl1pPr>
          </a:lstStyle>
          <a:p>
            <a:r>
              <a:rPr lang="en-US" sz="2400" b="1" dirty="0"/>
              <a:t>public</a:t>
            </a:r>
            <a:r>
              <a:rPr lang="en-US" sz="2400" b="1" dirty="0">
                <a:solidFill>
                  <a:schemeClr val="accent2"/>
                </a:solidFill>
              </a:rPr>
              <a:t> </a:t>
            </a:r>
            <a:r>
              <a:rPr lang="en-US" sz="2400" b="1" dirty="0">
                <a:solidFill>
                  <a:schemeClr val="bg1"/>
                </a:solidFill>
              </a:rPr>
              <a:t>abstract</a:t>
            </a:r>
            <a:r>
              <a:rPr lang="en-US" sz="2400" b="1" dirty="0">
                <a:solidFill>
                  <a:schemeClr val="accent2"/>
                </a:solidFill>
              </a:rPr>
              <a:t> </a:t>
            </a:r>
            <a:r>
              <a:rPr lang="en-US" sz="2400" b="1" dirty="0"/>
              <a:t>class Shape {} </a:t>
            </a:r>
          </a:p>
          <a:p>
            <a:r>
              <a:rPr lang="en-US" sz="2400" b="1" dirty="0"/>
              <a:t>public class Circle extends Shape {}</a:t>
            </a:r>
          </a:p>
          <a:p>
            <a:r>
              <a:rPr lang="en-US" sz="2400" b="1" dirty="0">
                <a:solidFill>
                  <a:schemeClr val="bg1"/>
                </a:solidFill>
              </a:rPr>
              <a:t>Shape</a:t>
            </a:r>
            <a:r>
              <a:rPr lang="en-US" sz="2400" b="1" dirty="0">
                <a:solidFill>
                  <a:schemeClr val="accent2"/>
                </a:solidFill>
              </a:rPr>
              <a:t> </a:t>
            </a:r>
            <a:r>
              <a:rPr lang="en-US" sz="2400" b="1" dirty="0"/>
              <a:t>shape =</a:t>
            </a:r>
            <a:r>
              <a:rPr lang="en-US" sz="2400" b="1" dirty="0">
                <a:solidFill>
                  <a:schemeClr val="accent2"/>
                </a:solidFill>
              </a:rPr>
              <a:t> </a:t>
            </a:r>
            <a:r>
              <a:rPr lang="en-US" sz="2400" b="1" dirty="0">
                <a:solidFill>
                  <a:schemeClr val="bg1"/>
                </a:solidFill>
              </a:rPr>
              <a:t>new Shape();</a:t>
            </a:r>
            <a:r>
              <a:rPr lang="en-US" sz="2400" b="1" dirty="0">
                <a:solidFill>
                  <a:schemeClr val="accent2"/>
                </a:solidFill>
              </a:rPr>
              <a:t> </a:t>
            </a:r>
            <a:r>
              <a:rPr lang="en-US" sz="2400" b="1" i="1" dirty="0">
                <a:solidFill>
                  <a:schemeClr val="accent2"/>
                </a:solidFill>
              </a:rPr>
              <a:t>// Compile time error</a:t>
            </a:r>
          </a:p>
          <a:p>
            <a:r>
              <a:rPr lang="en-US" sz="2400" b="1" dirty="0">
                <a:solidFill>
                  <a:schemeClr val="bg1"/>
                </a:solidFill>
              </a:rPr>
              <a:t>Shape</a:t>
            </a:r>
            <a:r>
              <a:rPr lang="en-US" sz="2400" b="1" dirty="0">
                <a:solidFill>
                  <a:schemeClr val="accent2"/>
                </a:solidFill>
              </a:rPr>
              <a:t> </a:t>
            </a:r>
            <a:r>
              <a:rPr lang="en-US" sz="2400" b="1" dirty="0"/>
              <a:t>circle =</a:t>
            </a:r>
            <a:r>
              <a:rPr lang="en-US" sz="2400" b="1" dirty="0">
                <a:solidFill>
                  <a:schemeClr val="accent2"/>
                </a:solidFill>
              </a:rPr>
              <a:t> </a:t>
            </a:r>
            <a:r>
              <a:rPr lang="en-US" sz="2400" b="1" dirty="0">
                <a:solidFill>
                  <a:schemeClr val="bg1"/>
                </a:solidFill>
              </a:rPr>
              <a:t>new Circle();</a:t>
            </a:r>
            <a:r>
              <a:rPr lang="en-US" sz="2400" b="1" dirty="0">
                <a:solidFill>
                  <a:schemeClr val="accent2"/>
                </a:solidFill>
              </a:rPr>
              <a:t> </a:t>
            </a:r>
            <a:r>
              <a:rPr lang="en-US" sz="2400" b="1" i="1" dirty="0">
                <a:solidFill>
                  <a:schemeClr val="accent2"/>
                </a:solidFill>
              </a:rPr>
              <a:t>// polymorphism</a:t>
            </a:r>
          </a:p>
        </p:txBody>
      </p:sp>
    </p:spTree>
    <p:extLst>
      <p:ext uri="{BB962C8B-B14F-4D97-AF65-F5344CB8AC3E}">
        <p14:creationId xmlns:p14="http://schemas.microsoft.com/office/powerpoint/2010/main" val="2428450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19</a:t>
            </a:fld>
            <a:endParaRPr lang="en-US" dirty="0"/>
          </a:p>
        </p:txBody>
      </p:sp>
      <p:sp>
        <p:nvSpPr>
          <p:cNvPr id="18" name="Rectangle 4"/>
          <p:cNvSpPr>
            <a:spLocks noChangeArrowheads="1"/>
          </p:cNvSpPr>
          <p:nvPr/>
        </p:nvSpPr>
        <p:spPr bwMode="auto">
          <a:xfrm>
            <a:off x="3275012" y="1154683"/>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b="1" i="1" noProof="1">
                <a:latin typeface="Consolas" panose="020B0609020204030204" pitchFamily="49" charset="0"/>
              </a:rPr>
              <a:t>Shape</a:t>
            </a:r>
          </a:p>
        </p:txBody>
      </p:sp>
      <p:sp>
        <p:nvSpPr>
          <p:cNvPr id="19" name="Rectangle 18"/>
          <p:cNvSpPr>
            <a:spLocks noChangeArrowheads="1"/>
          </p:cNvSpPr>
          <p:nvPr/>
        </p:nvSpPr>
        <p:spPr bwMode="auto">
          <a:xfrm>
            <a:off x="3275012" y="1619160"/>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b="1" noProof="1">
                <a:latin typeface="Consolas" panose="020B0609020204030204" pitchFamily="49" charset="0"/>
              </a:rPr>
              <a:t>-Double area</a:t>
            </a:r>
          </a:p>
        </p:txBody>
      </p:sp>
      <p:sp>
        <p:nvSpPr>
          <p:cNvPr id="10" name="Rectangle 9"/>
          <p:cNvSpPr>
            <a:spLocks noChangeArrowheads="1"/>
          </p:cNvSpPr>
          <p:nvPr/>
        </p:nvSpPr>
        <p:spPr bwMode="auto">
          <a:xfrm>
            <a:off x="3278188" y="2483584"/>
            <a:ext cx="5421424" cy="1631216"/>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+getPerimeter()</a:t>
            </a:r>
          </a:p>
          <a:p>
            <a:pPr eaLnBrk="0" hangingPunct="0">
              <a:lnSpc>
                <a:spcPts val="3000"/>
              </a:lnSpc>
              <a:buClr>
                <a:schemeClr val="accent5">
                  <a:lumMod val="40000"/>
                  <a:lumOff val="60000"/>
                </a:schemeClr>
              </a:buClr>
              <a:buSzPct val="70000"/>
            </a:pPr>
            <a:r>
              <a:rPr lang="en-US" b="1" noProof="1">
                <a:latin typeface="Consolas" panose="020B0609020204030204" pitchFamily="49" charset="0"/>
              </a:rPr>
              <a:t>+</a:t>
            </a:r>
            <a:r>
              <a:rPr lang="en-US" b="1" noProof="1" smtClean="0">
                <a:latin typeface="Consolas" panose="020B0609020204030204" pitchFamily="49" charset="0"/>
              </a:rPr>
              <a:t>setPerimeter(Double perimeter)</a:t>
            </a:r>
            <a:endParaRPr lang="en-US"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b="1" i="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b="1" i="1" noProof="1">
                <a:latin typeface="Consolas" panose="020B0609020204030204" pitchFamily="49" charset="0"/>
              </a:rPr>
              <a:t>+calculateArea</a:t>
            </a:r>
          </a:p>
        </p:txBody>
      </p:sp>
      <p:sp>
        <p:nvSpPr>
          <p:cNvPr id="12" name="Rectangle 4"/>
          <p:cNvSpPr>
            <a:spLocks noChangeArrowheads="1"/>
          </p:cNvSpPr>
          <p:nvPr/>
        </p:nvSpPr>
        <p:spPr bwMode="auto">
          <a:xfrm>
            <a:off x="608012"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Rectangle</a:t>
            </a:r>
          </a:p>
        </p:txBody>
      </p:sp>
      <p:sp>
        <p:nvSpPr>
          <p:cNvPr id="13" name="Rectangle 12"/>
          <p:cNvSpPr>
            <a:spLocks noChangeArrowheads="1"/>
          </p:cNvSpPr>
          <p:nvPr/>
        </p:nvSpPr>
        <p:spPr bwMode="auto">
          <a:xfrm>
            <a:off x="608012"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width</a:t>
            </a:r>
          </a:p>
        </p:txBody>
      </p:sp>
      <p:sp>
        <p:nvSpPr>
          <p:cNvPr id="15" name="Rectangle 14"/>
          <p:cNvSpPr>
            <a:spLocks noChangeArrowheads="1"/>
          </p:cNvSpPr>
          <p:nvPr/>
        </p:nvSpPr>
        <p:spPr bwMode="auto">
          <a:xfrm>
            <a:off x="608012"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+calculateArea</a:t>
            </a:r>
          </a:p>
        </p:txBody>
      </p:sp>
      <p:sp>
        <p:nvSpPr>
          <p:cNvPr id="20" name="Rectangle 4"/>
          <p:cNvSpPr>
            <a:spLocks noChangeArrowheads="1"/>
          </p:cNvSpPr>
          <p:nvPr/>
        </p:nvSpPr>
        <p:spPr bwMode="auto">
          <a:xfrm>
            <a:off x="7228937"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Circle</a:t>
            </a:r>
          </a:p>
        </p:txBody>
      </p:sp>
      <p:sp>
        <p:nvSpPr>
          <p:cNvPr id="21" name="Rectangle 20"/>
          <p:cNvSpPr>
            <a:spLocks noChangeArrowheads="1"/>
          </p:cNvSpPr>
          <p:nvPr/>
        </p:nvSpPr>
        <p:spPr bwMode="auto">
          <a:xfrm>
            <a:off x="7228937" y="4825485"/>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width</a:t>
            </a:r>
          </a:p>
        </p:txBody>
      </p:sp>
      <p:sp>
        <p:nvSpPr>
          <p:cNvPr id="22" name="Rectangle 21"/>
          <p:cNvSpPr>
            <a:spLocks noChangeArrowheads="1"/>
          </p:cNvSpPr>
          <p:nvPr/>
        </p:nvSpPr>
        <p:spPr bwMode="auto">
          <a:xfrm>
            <a:off x="7228937"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+calculateArea</a:t>
            </a:r>
          </a:p>
        </p:txBody>
      </p:sp>
      <p:sp>
        <p:nvSpPr>
          <p:cNvPr id="26" name="AutoShape 6"/>
          <p:cNvSpPr>
            <a:spLocks noChangeArrowheads="1"/>
          </p:cNvSpPr>
          <p:nvPr/>
        </p:nvSpPr>
        <p:spPr bwMode="auto">
          <a:xfrm>
            <a:off x="82549" y="1393210"/>
            <a:ext cx="3124200" cy="708789"/>
          </a:xfrm>
          <a:prstGeom prst="wedgeRoundRectCallout">
            <a:avLst>
              <a:gd name="adj1" fmla="val 51338"/>
              <a:gd name="adj2" fmla="val 21681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Encapsulate area</a:t>
            </a:r>
            <a:endParaRPr lang="bg-BG" sz="3200" dirty="0">
              <a:solidFill>
                <a:schemeClr val="tx2">
                  <a:lumMod val="75000"/>
                </a:schemeClr>
              </a:solidFill>
            </a:endParaRPr>
          </a:p>
        </p:txBody>
      </p:sp>
      <p:sp>
        <p:nvSpPr>
          <p:cNvPr id="9" name="Bent Arrow 8"/>
          <p:cNvSpPr/>
          <p:nvPr/>
        </p:nvSpPr>
        <p:spPr>
          <a:xfrm rot="5400000">
            <a:off x="8925164" y="3271760"/>
            <a:ext cx="813816" cy="868680"/>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5644" y="3273552"/>
            <a:ext cx="813816" cy="868680"/>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Tree>
    <p:extLst>
      <p:ext uri="{BB962C8B-B14F-4D97-AF65-F5344CB8AC3E}">
        <p14:creationId xmlns:p14="http://schemas.microsoft.com/office/powerpoint/2010/main" val="194109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3" grpId="0" animBg="1"/>
      <p:bldP spid="15" grpId="0" animBg="1"/>
      <p:bldP spid="21" grpId="0" animBg="1"/>
      <p:bldP spid="22"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7" name="Rectangle 3"/>
          <p:cNvSpPr>
            <a:spLocks noGrp="1" noChangeArrowheads="1"/>
          </p:cNvSpPr>
          <p:nvPr>
            <p:ph type="body" sz="quarter" idx="10"/>
          </p:nvPr>
        </p:nvSpPr>
        <p:spPr/>
        <p:txBody>
          <a:bodyPr>
            <a:normAutofit/>
          </a:bodyPr>
          <a:lstStyle/>
          <a:p>
            <a:pPr>
              <a:lnSpc>
                <a:spcPct val="100000"/>
              </a:lnSpc>
            </a:pPr>
            <a:r>
              <a:rPr lang="en-US" dirty="0"/>
              <a:t>What is Polymorphism?</a:t>
            </a:r>
          </a:p>
          <a:p>
            <a:pPr>
              <a:lnSpc>
                <a:spcPct val="100000"/>
              </a:lnSpc>
            </a:pPr>
            <a:r>
              <a:rPr lang="en-US" dirty="0"/>
              <a:t>Types of Polymorphism</a:t>
            </a:r>
          </a:p>
          <a:p>
            <a:pPr>
              <a:lnSpc>
                <a:spcPct val="100000"/>
              </a:lnSpc>
            </a:pPr>
            <a:r>
              <a:rPr lang="en-US" dirty="0"/>
              <a:t>Override Methods</a:t>
            </a:r>
          </a:p>
          <a:p>
            <a:pPr>
              <a:lnSpc>
                <a:spcPct val="100000"/>
              </a:lnSpc>
            </a:pPr>
            <a:r>
              <a:rPr lang="en-US" dirty="0"/>
              <a:t>Overload Methods</a:t>
            </a:r>
          </a:p>
          <a:p>
            <a:pPr>
              <a:lnSpc>
                <a:spcPct val="100000"/>
              </a:lnSpc>
            </a:pPr>
            <a:r>
              <a:rPr lang="en-US" dirty="0"/>
              <a:t>Abstract Classes</a:t>
            </a:r>
          </a:p>
          <a:p>
            <a:pPr>
              <a:lnSpc>
                <a:spcPct val="100000"/>
              </a:lnSpc>
            </a:pPr>
            <a:r>
              <a:rPr lang="en-US" dirty="0"/>
              <a:t>Abstract Methods</a:t>
            </a:r>
          </a:p>
          <a:p>
            <a:pPr marL="0" indent="0">
              <a:lnSpc>
                <a:spcPct val="100000"/>
              </a:lnSpc>
              <a:buNone/>
            </a:pPr>
            <a:endParaRPr lang="en-US" dirty="0"/>
          </a:p>
          <a:p>
            <a:pPr marL="442913" indent="-442913">
              <a:lnSpc>
                <a:spcPct val="100000"/>
              </a:lnSpc>
              <a:buFontTx/>
              <a:buAutoNum type="arabicPeriod"/>
            </a:pPr>
            <a:endParaRPr lang="bg-BG" dirty="0"/>
          </a:p>
          <a:p>
            <a:pPr marL="711200" lvl="1" indent="0">
              <a:lnSpc>
                <a:spcPct val="100000"/>
              </a:lnSpc>
              <a:buNone/>
            </a:pPr>
            <a:endParaRPr lang="en-US" sz="3600" dirty="0"/>
          </a:p>
        </p:txBody>
      </p:sp>
      <p:sp>
        <p:nvSpPr>
          <p:cNvPr id="681986" name="Rectangle 2"/>
          <p:cNvSpPr>
            <a:spLocks noGrp="1" noChangeArrowheads="1"/>
          </p:cNvSpPr>
          <p:nvPr>
            <p:ph type="title"/>
          </p:nvPr>
        </p:nvSpPr>
        <p:spPr/>
        <p:txBody>
          <a:bodyPr/>
          <a:lstStyle/>
          <a:p>
            <a:r>
              <a:rPr lang="en-US" dirty="0"/>
              <a:t>Table of Contents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a:t>
            </a:fld>
            <a:endParaRPr lang="en-US" dirty="0"/>
          </a:p>
        </p:txBody>
      </p:sp>
      <p:pic>
        <p:nvPicPr>
          <p:cNvPr id="8" name="Picture 7" descr="A drawing of a cartoon character&#10;&#10;Description generated with high confidence">
            <a:extLst>
              <a:ext uri="{FF2B5EF4-FFF2-40B4-BE49-F238E27FC236}">
                <a16:creationId xmlns:a16="http://schemas.microsoft.com/office/drawing/2014/main" id="{EAA88B39-43D4-45D3-BE33-CC628C821D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847012" y="1371600"/>
            <a:ext cx="3572162" cy="4385137"/>
          </a:xfrm>
          <a:prstGeom prst="rect">
            <a:avLst/>
          </a:prstGeom>
        </p:spPr>
      </p:pic>
    </p:spTree>
    <p:extLst>
      <p:ext uri="{BB962C8B-B14F-4D97-AF65-F5344CB8AC3E}">
        <p14:creationId xmlns:p14="http://schemas.microsoft.com/office/powerpoint/2010/main" val="1042684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19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19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19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1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20</a:t>
            </a:fld>
            <a:endParaRPr lang="en-US" dirty="0"/>
          </a:p>
        </p:txBody>
      </p:sp>
      <p:sp>
        <p:nvSpPr>
          <p:cNvPr id="11" name="Text Placeholder 5"/>
          <p:cNvSpPr txBox="1">
            <a:spLocks/>
          </p:cNvSpPr>
          <p:nvPr/>
        </p:nvSpPr>
        <p:spPr>
          <a:xfrm>
            <a:off x="874712" y="1219200"/>
            <a:ext cx="104394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300"/>
              </a:spcBef>
              <a:spcAft>
                <a:spcPts val="300"/>
              </a:spcAft>
            </a:pPr>
            <a:r>
              <a:rPr lang="en-US" dirty="0">
                <a:solidFill>
                  <a:schemeClr val="tx1"/>
                </a:solidFill>
                <a:effectLst/>
              </a:rPr>
              <a:t>public</a:t>
            </a:r>
            <a:r>
              <a:rPr lang="en-US" dirty="0">
                <a:solidFill>
                  <a:schemeClr val="accent1">
                    <a:lumMod val="20000"/>
                    <a:lumOff val="80000"/>
                  </a:schemeClr>
                </a:solidFill>
              </a:rPr>
              <a:t> </a:t>
            </a:r>
            <a:r>
              <a:rPr lang="en-US" dirty="0">
                <a:solidFill>
                  <a:schemeClr val="bg1"/>
                </a:solidFill>
                <a:effectLst/>
              </a:rPr>
              <a:t>abstract</a:t>
            </a:r>
            <a:r>
              <a:rPr lang="en-US" dirty="0">
                <a:solidFill>
                  <a:schemeClr val="accent1">
                    <a:lumMod val="20000"/>
                    <a:lumOff val="80000"/>
                  </a:schemeClr>
                </a:solidFill>
              </a:rPr>
              <a:t> </a:t>
            </a:r>
            <a:r>
              <a:rPr lang="en-US" dirty="0">
                <a:solidFill>
                  <a:schemeClr val="tx1"/>
                </a:solidFill>
                <a:effectLst/>
              </a:rPr>
              <a:t>class Shape {</a:t>
            </a:r>
          </a:p>
          <a:p>
            <a:pPr>
              <a:spcBef>
                <a:spcPts val="300"/>
              </a:spcBef>
              <a:spcAft>
                <a:spcPts val="300"/>
              </a:spcAft>
            </a:pPr>
            <a:r>
              <a:rPr lang="en-US" dirty="0">
                <a:solidFill>
                  <a:schemeClr val="accent1">
                    <a:lumMod val="20000"/>
                    <a:lumOff val="80000"/>
                  </a:schemeClr>
                </a:solidFill>
              </a:rPr>
              <a:t>  </a:t>
            </a:r>
            <a:r>
              <a:rPr lang="en-US" dirty="0">
                <a:solidFill>
                  <a:schemeClr val="tx1"/>
                </a:solidFill>
                <a:effectLst/>
              </a:rPr>
              <a:t>private Double perimeter;</a:t>
            </a:r>
          </a:p>
          <a:p>
            <a:pPr>
              <a:spcBef>
                <a:spcPts val="300"/>
              </a:spcBef>
              <a:spcAft>
                <a:spcPts val="300"/>
              </a:spcAft>
            </a:pPr>
            <a:r>
              <a:rPr lang="en-US" dirty="0">
                <a:solidFill>
                  <a:schemeClr val="tx1"/>
                </a:solidFill>
                <a:effectLst/>
              </a:rPr>
              <a:t>  private Double area;</a:t>
            </a:r>
          </a:p>
          <a:p>
            <a:pPr>
              <a:spcBef>
                <a:spcPts val="300"/>
              </a:spcBef>
              <a:spcAft>
                <a:spcPts val="300"/>
              </a:spcAft>
            </a:pPr>
            <a:r>
              <a:rPr lang="en-US" dirty="0">
                <a:solidFill>
                  <a:schemeClr val="tx1"/>
                </a:solidFill>
                <a:effectLst/>
              </a:rPr>
              <a:t>  protected void setPerimeter(Double perimeter) {     </a:t>
            </a:r>
          </a:p>
          <a:p>
            <a:pPr>
              <a:spcBef>
                <a:spcPts val="300"/>
              </a:spcBef>
              <a:spcAft>
                <a:spcPts val="300"/>
              </a:spcAft>
            </a:pPr>
            <a:r>
              <a:rPr lang="en-US" dirty="0">
                <a:solidFill>
                  <a:schemeClr val="tx1"/>
                </a:solidFill>
                <a:effectLst/>
              </a:rPr>
              <a:t>    this.perimeter = perimeter;</a:t>
            </a:r>
          </a:p>
          <a:p>
            <a:pPr>
              <a:spcBef>
                <a:spcPts val="300"/>
              </a:spcBef>
              <a:spcAft>
                <a:spcPts val="300"/>
              </a:spcAft>
            </a:pPr>
            <a:r>
              <a:rPr lang="en-US" dirty="0">
                <a:solidFill>
                  <a:schemeClr val="tx1"/>
                </a:solidFill>
                <a:effectLst/>
              </a:rPr>
              <a:t>  }</a:t>
            </a:r>
          </a:p>
          <a:p>
            <a:pPr>
              <a:spcBef>
                <a:spcPts val="300"/>
              </a:spcBef>
              <a:spcAft>
                <a:spcPts val="300"/>
              </a:spcAft>
            </a:pPr>
            <a:r>
              <a:rPr lang="en-US" dirty="0">
                <a:solidFill>
                  <a:schemeClr val="tx1"/>
                </a:solidFill>
                <a:effectLst/>
              </a:rPr>
              <a:t>  public Double getPerimeter() { return this.perimeter; }</a:t>
            </a:r>
          </a:p>
          <a:p>
            <a:pPr>
              <a:spcBef>
                <a:spcPts val="300"/>
              </a:spcBef>
              <a:spcAft>
                <a:spcPts val="300"/>
              </a:spcAft>
            </a:pPr>
            <a:r>
              <a:rPr lang="en-US" dirty="0">
                <a:solidFill>
                  <a:schemeClr val="tx1"/>
                </a:solidFill>
                <a:effectLst/>
              </a:rPr>
              <a:t>  protected void setArea(Double area) {this.area = area;}</a:t>
            </a:r>
          </a:p>
          <a:p>
            <a:pPr>
              <a:spcBef>
                <a:spcPts val="300"/>
              </a:spcBef>
              <a:spcAft>
                <a:spcPts val="300"/>
              </a:spcAft>
            </a:pPr>
            <a:r>
              <a:rPr lang="en-US" dirty="0">
                <a:solidFill>
                  <a:schemeClr val="tx1"/>
                </a:solidFill>
                <a:effectLst/>
              </a:rPr>
              <a:t>  public Double getArea() { return this.area; }</a:t>
            </a:r>
          </a:p>
          <a:p>
            <a:pPr>
              <a:spcBef>
                <a:spcPts val="300"/>
              </a:spcBef>
              <a:spcAft>
                <a:spcPts val="300"/>
              </a:spcAft>
            </a:pPr>
            <a:r>
              <a:rPr lang="en-US" dirty="0">
                <a:solidFill>
                  <a:schemeClr val="tx2">
                    <a:lumMod val="75000"/>
                  </a:schemeClr>
                </a:solidFill>
              </a:rPr>
              <a:t>  </a:t>
            </a:r>
            <a:r>
              <a:rPr lang="en-US" dirty="0">
                <a:solidFill>
                  <a:schemeClr val="bg1"/>
                </a:solidFill>
                <a:effectLst/>
              </a:rPr>
              <a:t>protected abstract void calculatePerimeter();</a:t>
            </a:r>
          </a:p>
          <a:p>
            <a:pPr>
              <a:spcBef>
                <a:spcPts val="300"/>
              </a:spcBef>
              <a:spcAft>
                <a:spcPts val="300"/>
              </a:spcAft>
            </a:pPr>
            <a:r>
              <a:rPr lang="en-US" dirty="0">
                <a:solidFill>
                  <a:schemeClr val="bg1"/>
                </a:solidFill>
                <a:effectLst/>
              </a:rPr>
              <a:t>  protected abstract void calculateArea();</a:t>
            </a:r>
          </a:p>
          <a:p>
            <a:pPr>
              <a:spcBef>
                <a:spcPts val="300"/>
              </a:spcBef>
              <a:spcAft>
                <a:spcPts val="300"/>
              </a:spcAft>
            </a:pPr>
            <a:r>
              <a:rPr lang="en-US" dirty="0">
                <a:solidFill>
                  <a:schemeClr val="tx1"/>
                </a:solidFill>
                <a:effectLst/>
              </a:rPr>
              <a:t>}</a:t>
            </a:r>
          </a:p>
        </p:txBody>
      </p:sp>
    </p:spTree>
    <p:extLst>
      <p:ext uri="{BB962C8B-B14F-4D97-AF65-F5344CB8AC3E}">
        <p14:creationId xmlns:p14="http://schemas.microsoft.com/office/powerpoint/2010/main" val="10392274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21</a:t>
            </a:fld>
            <a:endParaRPr lang="en-US" dirty="0"/>
          </a:p>
        </p:txBody>
      </p:sp>
      <p:sp>
        <p:nvSpPr>
          <p:cNvPr id="11" name="Text Placeholder 5"/>
          <p:cNvSpPr txBox="1">
            <a:spLocks/>
          </p:cNvSpPr>
          <p:nvPr/>
        </p:nvSpPr>
        <p:spPr>
          <a:xfrm>
            <a:off x="1141412" y="1219200"/>
            <a:ext cx="99060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300"/>
              </a:spcBef>
              <a:spcAft>
                <a:spcPts val="300"/>
              </a:spcAft>
            </a:pPr>
            <a:r>
              <a:rPr lang="en-US" dirty="0">
                <a:solidFill>
                  <a:schemeClr val="tx1"/>
                </a:solidFill>
                <a:effectLst/>
              </a:rPr>
              <a:t>public class Rectangle extends Shape {</a:t>
            </a:r>
          </a:p>
          <a:p>
            <a:pPr>
              <a:spcBef>
                <a:spcPts val="300"/>
              </a:spcBef>
              <a:spcAft>
                <a:spcPts val="300"/>
              </a:spcAft>
            </a:pPr>
            <a:r>
              <a:rPr lang="en-US" dirty="0">
                <a:solidFill>
                  <a:schemeClr val="accent1">
                    <a:lumMod val="20000"/>
                    <a:lumOff val="80000"/>
                  </a:schemeClr>
                </a:solidFill>
              </a:rPr>
              <a:t>  </a:t>
            </a:r>
            <a:r>
              <a:rPr lang="en-US" i="1" dirty="0">
                <a:solidFill>
                  <a:schemeClr val="accent2"/>
                </a:solidFill>
                <a:effectLst/>
              </a:rPr>
              <a:t>//TODO: Add fields</a:t>
            </a:r>
          </a:p>
          <a:p>
            <a:pPr>
              <a:spcBef>
                <a:spcPts val="300"/>
              </a:spcBef>
              <a:spcAft>
                <a:spcPts val="300"/>
              </a:spcAft>
            </a:pPr>
            <a:r>
              <a:rPr lang="en-US" dirty="0">
                <a:solidFill>
                  <a:schemeClr val="accent1">
                    <a:lumMod val="20000"/>
                    <a:lumOff val="80000"/>
                  </a:schemeClr>
                </a:solidFill>
              </a:rPr>
              <a:t>  </a:t>
            </a:r>
            <a:r>
              <a:rPr lang="en-US" dirty="0">
                <a:solidFill>
                  <a:schemeClr val="tx1"/>
                </a:solidFill>
                <a:effectLst/>
              </a:rPr>
              <a:t>public Rectangle(Double height, Double width) {</a:t>
            </a:r>
          </a:p>
          <a:p>
            <a:pPr>
              <a:spcBef>
                <a:spcPts val="300"/>
              </a:spcBef>
              <a:spcAft>
                <a:spcPts val="300"/>
              </a:spcAft>
            </a:pPr>
            <a:r>
              <a:rPr lang="en-US" dirty="0">
                <a:solidFill>
                  <a:schemeClr val="tx1"/>
                </a:solidFill>
                <a:effectLst/>
              </a:rPr>
              <a:t>    this.setHeight(height); this.setWidth(width);</a:t>
            </a:r>
          </a:p>
          <a:p>
            <a:pPr>
              <a:spcBef>
                <a:spcPts val="300"/>
              </a:spcBef>
              <a:spcAft>
                <a:spcPts val="300"/>
              </a:spcAft>
            </a:pPr>
            <a:r>
              <a:rPr lang="en-US" dirty="0">
                <a:solidFill>
                  <a:schemeClr val="tx1"/>
                </a:solidFill>
                <a:effectLst/>
              </a:rPr>
              <a:t>    this.calculatePerimeter(); this.calculateArea(); }</a:t>
            </a:r>
          </a:p>
          <a:p>
            <a:pPr>
              <a:spcBef>
                <a:spcPts val="300"/>
              </a:spcBef>
              <a:spcAft>
                <a:spcPts val="300"/>
              </a:spcAft>
            </a:pPr>
            <a:r>
              <a:rPr lang="en-US" dirty="0">
                <a:solidFill>
                  <a:schemeClr val="accent1">
                    <a:lumMod val="20000"/>
                    <a:lumOff val="80000"/>
                  </a:schemeClr>
                </a:solidFill>
              </a:rPr>
              <a:t>  </a:t>
            </a:r>
            <a:r>
              <a:rPr lang="en-US" i="1" dirty="0">
                <a:solidFill>
                  <a:schemeClr val="accent2"/>
                </a:solidFill>
                <a:effectLst/>
              </a:rPr>
              <a:t>//TODO: Add getters and setters</a:t>
            </a:r>
          </a:p>
          <a:p>
            <a:pPr>
              <a:spcBef>
                <a:spcPts val="300"/>
              </a:spcBef>
              <a:spcAft>
                <a:spcPts val="300"/>
              </a:spcAft>
            </a:pPr>
            <a:r>
              <a:rPr lang="en-US" dirty="0">
                <a:solidFill>
                  <a:schemeClr val="bg1"/>
                </a:solidFill>
                <a:effectLst/>
              </a:rPr>
              <a:t>  @Override</a:t>
            </a:r>
          </a:p>
          <a:p>
            <a:pPr>
              <a:spcBef>
                <a:spcPts val="300"/>
              </a:spcBef>
              <a:spcAft>
                <a:spcPts val="300"/>
              </a:spcAft>
            </a:pPr>
            <a:r>
              <a:rPr lang="en-US" dirty="0">
                <a:solidFill>
                  <a:schemeClr val="accent1">
                    <a:lumMod val="20000"/>
                    <a:lumOff val="80000"/>
                  </a:schemeClr>
                </a:solidFill>
              </a:rPr>
              <a:t>  </a:t>
            </a:r>
            <a:r>
              <a:rPr lang="en-US" dirty="0">
                <a:solidFill>
                  <a:schemeClr val="tx1"/>
                </a:solidFill>
                <a:effectLst/>
              </a:rPr>
              <a:t>protected void calculatePerimeter() {</a:t>
            </a:r>
          </a:p>
          <a:p>
            <a:pPr>
              <a:spcBef>
                <a:spcPts val="300"/>
              </a:spcBef>
              <a:spcAft>
                <a:spcPts val="300"/>
              </a:spcAft>
            </a:pPr>
            <a:r>
              <a:rPr lang="en-US" dirty="0">
                <a:solidFill>
                  <a:schemeClr val="tx1"/>
                </a:solidFill>
                <a:effectLst/>
              </a:rPr>
              <a:t>    setPerimeter(this.height * 2 + this.width * 2); }</a:t>
            </a:r>
          </a:p>
          <a:p>
            <a:pPr>
              <a:spcBef>
                <a:spcPts val="300"/>
              </a:spcBef>
              <a:spcAft>
                <a:spcPts val="300"/>
              </a:spcAft>
            </a:pPr>
            <a:r>
              <a:rPr lang="en-US" dirty="0">
                <a:solidFill>
                  <a:schemeClr val="bg1"/>
                </a:solidFill>
                <a:effectLst/>
              </a:rPr>
              <a:t>  @Override</a:t>
            </a:r>
          </a:p>
          <a:p>
            <a:pPr>
              <a:spcBef>
                <a:spcPts val="300"/>
              </a:spcBef>
              <a:spcAft>
                <a:spcPts val="300"/>
              </a:spcAft>
            </a:pPr>
            <a:r>
              <a:rPr lang="en-US" dirty="0">
                <a:solidFill>
                  <a:schemeClr val="accent1">
                    <a:lumMod val="20000"/>
                    <a:lumOff val="80000"/>
                  </a:schemeClr>
                </a:solidFill>
              </a:rPr>
              <a:t>  </a:t>
            </a:r>
            <a:r>
              <a:rPr lang="en-US" dirty="0">
                <a:solidFill>
                  <a:schemeClr val="tx1"/>
                </a:solidFill>
                <a:effectLst/>
              </a:rPr>
              <a:t>protected void calculateArea() {</a:t>
            </a:r>
          </a:p>
          <a:p>
            <a:pPr>
              <a:spcBef>
                <a:spcPts val="300"/>
              </a:spcBef>
              <a:spcAft>
                <a:spcPts val="300"/>
              </a:spcAft>
            </a:pPr>
            <a:r>
              <a:rPr lang="en-US" dirty="0">
                <a:solidFill>
                  <a:schemeClr val="tx1"/>
                </a:solidFill>
                <a:effectLst/>
              </a:rPr>
              <a:t>  setArea(this.height * this.width); } }</a:t>
            </a:r>
          </a:p>
        </p:txBody>
      </p:sp>
    </p:spTree>
    <p:extLst>
      <p:ext uri="{BB962C8B-B14F-4D97-AF65-F5344CB8AC3E}">
        <p14:creationId xmlns:p14="http://schemas.microsoft.com/office/powerpoint/2010/main" val="395074632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22</a:t>
            </a:fld>
            <a:endParaRPr lang="en-US" dirty="0"/>
          </a:p>
        </p:txBody>
      </p:sp>
      <p:sp>
        <p:nvSpPr>
          <p:cNvPr id="11" name="Text Placeholder 5"/>
          <p:cNvSpPr txBox="1">
            <a:spLocks/>
          </p:cNvSpPr>
          <p:nvPr/>
        </p:nvSpPr>
        <p:spPr>
          <a:xfrm>
            <a:off x="1598612" y="1295400"/>
            <a:ext cx="89916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dirty="0">
                <a:solidFill>
                  <a:schemeClr val="tx1"/>
                </a:solidFill>
                <a:effectLst/>
              </a:rPr>
              <a:t>public class Circle extends Shape{</a:t>
            </a:r>
          </a:p>
          <a:p>
            <a:r>
              <a:rPr lang="en-US" dirty="0">
                <a:solidFill>
                  <a:schemeClr val="tx1"/>
                </a:solidFill>
                <a:effectLst/>
              </a:rPr>
              <a:t>  private Double radius;</a:t>
            </a:r>
          </a:p>
          <a:p>
            <a:r>
              <a:rPr lang="en-US" dirty="0">
                <a:solidFill>
                  <a:schemeClr val="tx1"/>
                </a:solidFill>
                <a:effectLst/>
              </a:rPr>
              <a:t>  public Circle (Double radius) {</a:t>
            </a:r>
          </a:p>
          <a:p>
            <a:r>
              <a:rPr lang="en-US" dirty="0">
                <a:solidFill>
                  <a:schemeClr val="tx1"/>
                </a:solidFill>
                <a:effectLst/>
              </a:rPr>
              <a:t>    this.setRadius(radius);</a:t>
            </a:r>
          </a:p>
          <a:p>
            <a:r>
              <a:rPr lang="en-US" dirty="0">
                <a:solidFill>
                  <a:schemeClr val="tx1"/>
                </a:solidFill>
                <a:effectLst/>
              </a:rPr>
              <a:t>    this.calculatePerimeter();</a:t>
            </a:r>
          </a:p>
          <a:p>
            <a:r>
              <a:rPr lang="en-US" dirty="0">
                <a:solidFill>
                  <a:schemeClr val="tx1"/>
                </a:solidFill>
                <a:effectLst/>
              </a:rPr>
              <a:t>    this.calculateArea(); </a:t>
            </a:r>
            <a:endParaRPr lang="en-US" dirty="0" smtClean="0">
              <a:solidFill>
                <a:schemeClr val="tx1"/>
              </a:solidFill>
              <a:effectLst/>
            </a:endParaRPr>
          </a:p>
          <a:p>
            <a:r>
              <a:rPr lang="en-US" dirty="0" smtClean="0">
                <a:solidFill>
                  <a:schemeClr val="tx1"/>
                </a:solidFill>
                <a:effectLst/>
              </a:rPr>
              <a:t>  }</a:t>
            </a:r>
            <a:endParaRPr lang="en-US" dirty="0">
              <a:solidFill>
                <a:schemeClr val="tx1"/>
              </a:solidFill>
              <a:effectLst/>
            </a:endParaRPr>
          </a:p>
          <a:p>
            <a:r>
              <a:rPr lang="en-US" dirty="0">
                <a:solidFill>
                  <a:schemeClr val="tx1"/>
                </a:solidFill>
                <a:effectLst/>
              </a:rPr>
              <a:t>  public final Double getRadius() {</a:t>
            </a:r>
          </a:p>
          <a:p>
            <a:r>
              <a:rPr lang="en-US" dirty="0">
                <a:solidFill>
                  <a:schemeClr val="tx1"/>
                </a:solidFill>
                <a:effectLst/>
              </a:rPr>
              <a:t>    return radius;</a:t>
            </a:r>
          </a:p>
          <a:p>
            <a:r>
              <a:rPr lang="en-US" dirty="0">
                <a:solidFill>
                  <a:schemeClr val="tx1"/>
                </a:solidFill>
                <a:effectLst/>
              </a:rPr>
              <a:t>  }</a:t>
            </a:r>
          </a:p>
          <a:p>
            <a:endParaRPr lang="en-US" dirty="0">
              <a:solidFill>
                <a:schemeClr val="accent1">
                  <a:lumMod val="20000"/>
                  <a:lumOff val="80000"/>
                </a:schemeClr>
              </a:solidFill>
            </a:endParaRPr>
          </a:p>
          <a:p>
            <a:r>
              <a:rPr lang="en-US" dirty="0">
                <a:solidFill>
                  <a:schemeClr val="tx2">
                    <a:lumMod val="75000"/>
                  </a:schemeClr>
                </a:solidFill>
              </a:rPr>
              <a:t>  </a:t>
            </a:r>
            <a:r>
              <a:rPr lang="en-US" i="1" dirty="0">
                <a:solidFill>
                  <a:schemeClr val="accent2"/>
                </a:solidFill>
                <a:effectLst/>
              </a:rPr>
              <a:t>//TODO: Finish encapsulation</a:t>
            </a:r>
          </a:p>
          <a:p>
            <a:r>
              <a:rPr lang="en-US" i="1" dirty="0">
                <a:solidFill>
                  <a:schemeClr val="accent2"/>
                </a:solidFill>
                <a:effectLst/>
              </a:rPr>
              <a:t>  //TODO: Override calculate Area and Perimeter</a:t>
            </a:r>
          </a:p>
          <a:p>
            <a:r>
              <a:rPr lang="en-US" dirty="0">
                <a:solidFill>
                  <a:schemeClr val="tx1"/>
                </a:solidFill>
                <a:effectLst/>
              </a:rPr>
              <a:t>}</a:t>
            </a:r>
          </a:p>
        </p:txBody>
      </p:sp>
    </p:spTree>
    <p:extLst>
      <p:ext uri="{BB962C8B-B14F-4D97-AF65-F5344CB8AC3E}">
        <p14:creationId xmlns:p14="http://schemas.microsoft.com/office/powerpoint/2010/main" val="294433367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498" y="1656227"/>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892" y="1428716"/>
            <a:ext cx="8630747"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2639" y="3276642"/>
            <a:ext cx="2881926"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497" y="1606714"/>
            <a:ext cx="11811941"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solidFill>
              </a:rPr>
              <a:t>Definition </a:t>
            </a:r>
            <a:r>
              <a:rPr lang="en-US" sz="3400" dirty="0">
                <a:solidFill>
                  <a:schemeClr val="bg2"/>
                </a:solidFill>
              </a:rPr>
              <a:t>and</a:t>
            </a:r>
            <a:r>
              <a:rPr lang="en-US" sz="3400" b="1" dirty="0">
                <a:solidFill>
                  <a:schemeClr val="bg2"/>
                </a:solidFill>
              </a:rPr>
              <a:t> </a:t>
            </a:r>
            <a:r>
              <a:rPr lang="en-US" sz="3400" b="1" dirty="0">
                <a:solidFill>
                  <a:schemeClr val="bg1"/>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solidFill>
              </a:rPr>
              <a:t>Classes</a:t>
            </a:r>
          </a:p>
          <a:p>
            <a:pPr lvl="1">
              <a:buClr>
                <a:schemeClr val="bg2"/>
              </a:buClr>
            </a:pPr>
            <a:r>
              <a:rPr lang="en-US" sz="3400" b="1" dirty="0">
                <a:solidFill>
                  <a:schemeClr val="bg1"/>
                </a:solidFill>
              </a:rPr>
              <a:t>Methods</a:t>
            </a:r>
          </a:p>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03547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588" y="6400800"/>
            <a:ext cx="12111057" cy="363538"/>
          </a:xfrm>
        </p:spPr>
        <p:txBody>
          <a:bodyPr>
            <a:normAutofit fontScale="62500" lnSpcReduction="20000"/>
          </a:bodyPr>
          <a:lstStyle/>
          <a:p>
            <a:pPr algn="ctr"/>
            <a:r>
              <a:rPr lang="en-US" dirty="0" smtClean="0">
                <a:hlinkClick r:id="rId3"/>
              </a:rPr>
              <a:t>https://softuni.bg/java-oop</a:t>
            </a:r>
            <a:endParaRPr lang="en-US" dirty="0"/>
          </a:p>
        </p:txBody>
      </p:sp>
    </p:spTree>
    <p:extLst>
      <p:ext uri="{BB962C8B-B14F-4D97-AF65-F5344CB8AC3E}">
        <p14:creationId xmlns:p14="http://schemas.microsoft.com/office/powerpoint/2010/main" val="6150688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SoftUni Diamond Partners</a:t>
            </a:r>
          </a:p>
        </p:txBody>
      </p:sp>
      <p:sp>
        <p:nvSpPr>
          <p:cNvPr id="2" name="Slide Number Placeholder 1"/>
          <p:cNvSpPr>
            <a:spLocks noGrp="1"/>
          </p:cNvSpPr>
          <p:nvPr>
            <p:ph type="sldNum" sz="quarter" idx="4294967295"/>
          </p:nvPr>
        </p:nvSpPr>
        <p:spPr>
          <a:xfrm>
            <a:off x="11758839" y="6396854"/>
            <a:ext cx="428401" cy="307895"/>
          </a:xfrm>
        </p:spPr>
        <p:txBody>
          <a:bodyPr/>
          <a:lstStyle/>
          <a:p>
            <a:fld id="{C014DD1E-5D91-48A3-AD6D-45FBA980D106}" type="slidenum">
              <a:rPr lang="en-US">
                <a:solidFill>
                  <a:srgbClr val="234465"/>
                </a:solidFill>
                <a:latin typeface="Calibri" panose="020F0502020204030204"/>
              </a:rPr>
              <a:pPr/>
              <a:t>25</a:t>
            </a:fld>
            <a:endParaRPr lang="en-US" dirty="0">
              <a:solidFill>
                <a:srgbClr val="234465"/>
              </a:solidFill>
              <a:latin typeface="Calibri" panose="020F0502020204030204"/>
            </a:endParaRPr>
          </a:p>
        </p:txBody>
      </p:sp>
    </p:spTree>
    <p:extLst>
      <p:ext uri="{BB962C8B-B14F-4D97-AF65-F5344CB8AC3E}">
        <p14:creationId xmlns:p14="http://schemas.microsoft.com/office/powerpoint/2010/main" val="7065131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SoftUni Organizational Partners</a:t>
            </a:r>
          </a:p>
        </p:txBody>
      </p:sp>
    </p:spTree>
    <p:extLst>
      <p:ext uri="{BB962C8B-B14F-4D97-AF65-F5344CB8AC3E}">
        <p14:creationId xmlns:p14="http://schemas.microsoft.com/office/powerpoint/2010/main" val="35197953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2396" y="2538114"/>
            <a:ext cx="2122030"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0483" y="2057402"/>
            <a:ext cx="3365989"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2396" y="3654373"/>
            <a:ext cx="1118158"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2394" y="5359668"/>
            <a:ext cx="1041691" cy="1041962"/>
          </a:xfrm>
          <a:prstGeom prst="rect">
            <a:avLst/>
          </a:prstGeom>
        </p:spPr>
      </p:pic>
    </p:spTree>
    <p:extLst>
      <p:ext uri="{BB962C8B-B14F-4D97-AF65-F5344CB8AC3E}">
        <p14:creationId xmlns:p14="http://schemas.microsoft.com/office/powerpoint/2010/main" val="2638338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solidFill>
                  <a:schemeClr val="bg1"/>
                </a:solidFill>
                <a:hlinkClick r:id="rId3"/>
              </a:rPr>
              <a:t>Creative Commons </a:t>
            </a:r>
            <a:r>
              <a:rPr lang="en-US" noProof="1">
                <a:solidFill>
                  <a:schemeClr val="bg1"/>
                </a:solidFill>
                <a:hlinkClick r:id="rId3"/>
              </a:rPr>
              <a:t>Attribution-NonCommercial-ShareAlike</a:t>
            </a:r>
            <a:r>
              <a:rPr lang="en-US" dirty="0">
                <a:solidFill>
                  <a:schemeClr val="bg1"/>
                </a:solidFill>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a:solidFill>
                  <a:srgbClr val="234465"/>
                </a:solidFill>
                <a:latin typeface="Calibri" panose="020F0502020204030204"/>
              </a:rPr>
              <a:pPr/>
              <a:t>28</a:t>
            </a:fld>
            <a:endParaRPr lang="en-US" dirty="0">
              <a:solidFill>
                <a:srgbClr val="234465"/>
              </a:solidFill>
              <a:latin typeface="Calibri" panose="020F0502020204030204"/>
            </a:endParaRPr>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466" y="3810000"/>
            <a:ext cx="4641124"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8067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u="sng" dirty="0">
                <a:solidFill>
                  <a:schemeClr val="bg1"/>
                </a:solidFill>
              </a:rPr>
              <a:t>sli.do</a:t>
            </a:r>
            <a:r>
              <a:rPr lang="en-US" sz="6000" b="1" dirty="0"/>
              <a:t/>
            </a:r>
            <a:br>
              <a:rPr lang="en-US" sz="6000" b="1" dirty="0"/>
            </a:br>
            <a:r>
              <a:rPr lang="en-US" sz="9600" b="1" dirty="0" smtClean="0"/>
              <a:t>#java-fund</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Tree>
    <p:extLst>
      <p:ext uri="{BB962C8B-B14F-4D97-AF65-F5344CB8AC3E}">
        <p14:creationId xmlns:p14="http://schemas.microsoft.com/office/powerpoint/2010/main" val="1382005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noProof="1">
                <a:cs typeface="Consolas" panose="020B0609020204030204" pitchFamily="49" charset="0"/>
              </a:rPr>
              <a:t>Polymorphism</a:t>
            </a:r>
            <a:endParaRPr lang="bg-BG" dirty="0"/>
          </a:p>
        </p:txBody>
      </p:sp>
      <p:sp>
        <p:nvSpPr>
          <p:cNvPr id="2" name="Slide Number Placeholder 1"/>
          <p:cNvSpPr>
            <a:spLocks noGrp="1"/>
          </p:cNvSpPr>
          <p:nvPr>
            <p:ph type="sldNum" sz="quarter" idx="4294967295"/>
          </p:nvPr>
        </p:nvSpPr>
        <p:spPr>
          <a:xfrm>
            <a:off x="11760312" y="6524625"/>
            <a:ext cx="428513" cy="196850"/>
          </a:xfrm>
        </p:spPr>
        <p:txBody>
          <a:bodyPr/>
          <a:lstStyle/>
          <a:p>
            <a:fld id="{C014DD1E-5D91-48A3-AD6D-45FBA980D106}" type="slidenum">
              <a:rPr lang="en-US" smtClean="0"/>
              <a:pPr/>
              <a:t>4</a:t>
            </a:fld>
            <a:endParaRPr lang="en-US" dirty="0"/>
          </a:p>
        </p:txBody>
      </p:sp>
      <p:pic>
        <p:nvPicPr>
          <p:cNvPr id="5" name="Picture 2">
            <a:extLst>
              <a:ext uri="{FF2B5EF4-FFF2-40B4-BE49-F238E27FC236}">
                <a16:creationId xmlns:a16="http://schemas.microsoft.com/office/drawing/2014/main" id="{7566EE9E-1D61-4C3B-B5DA-BDF8AFF18A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8971" y="1540616"/>
            <a:ext cx="2750884" cy="2217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37730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4972" y="1121144"/>
            <a:ext cx="9927138"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en-GB" dirty="0"/>
          </a:p>
          <a:p>
            <a:endParaRPr lang="bg-BG" dirty="0"/>
          </a:p>
          <a:p>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sp>
        <p:nvSpPr>
          <p:cNvPr id="2" name="Slide Number Placeholder 1"/>
          <p:cNvSpPr>
            <a:spLocks noGrp="1"/>
          </p:cNvSpPr>
          <p:nvPr>
            <p:ph type="sldNum" sz="quarter" idx="4294967295"/>
          </p:nvPr>
        </p:nvSpPr>
        <p:spPr>
          <a:xfrm>
            <a:off x="11760312" y="6524625"/>
            <a:ext cx="428513" cy="196850"/>
          </a:xfrm>
        </p:spPr>
        <p:txBody>
          <a:bodyPr/>
          <a:lstStyle/>
          <a:p>
            <a:fld id="{C014DD1E-5D91-48A3-AD6D-45FBA980D106}" type="slidenum">
              <a:rPr lang="en-US" smtClean="0"/>
              <a:pPr/>
              <a:t>5</a:t>
            </a:fld>
            <a:endParaRPr lang="en-US" dirty="0"/>
          </a:p>
        </p:txBody>
      </p:sp>
      <p:grpSp>
        <p:nvGrpSpPr>
          <p:cNvPr id="7" name="Group 6"/>
          <p:cNvGrpSpPr/>
          <p:nvPr/>
        </p:nvGrpSpPr>
        <p:grpSpPr>
          <a:xfrm>
            <a:off x="2674575" y="1718421"/>
            <a:ext cx="8053314" cy="2271152"/>
            <a:chOff x="2094702" y="1775810"/>
            <a:chExt cx="8055411" cy="2686652"/>
          </a:xfrm>
          <a:solidFill>
            <a:srgbClr val="C2C7D2"/>
          </a:solidFill>
        </p:grpSpPr>
        <p:sp>
          <p:nvSpPr>
            <p:cNvPr id="5" name="Rectangle: Rounded Corners 4"/>
            <p:cNvSpPr>
              <a:spLocks noChangeArrowheads="1"/>
            </p:cNvSpPr>
            <p:nvPr/>
          </p:nvSpPr>
          <p:spPr bwMode="auto">
            <a:xfrm>
              <a:off x="2094702" y="1775810"/>
              <a:ext cx="3124200" cy="1318964"/>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Polys</a:t>
              </a:r>
            </a:p>
            <a:p>
              <a:pPr algn="ctr">
                <a:defRPr/>
              </a:pPr>
              <a:r>
                <a:rPr lang="en-GB" sz="32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778273"/>
              <a:ext cx="3124200" cy="1316501"/>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Morphe</a:t>
              </a:r>
            </a:p>
            <a:p>
              <a:pPr algn="ctr">
                <a:defRPr/>
              </a:pPr>
              <a:r>
                <a:rPr lang="en-GB" sz="32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218902" y="2435292"/>
              <a:ext cx="1807010" cy="123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grpFill/>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31056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Ability of an</a:t>
            </a:r>
            <a:r>
              <a:rPr lang="en-US" dirty="0">
                <a:solidFill>
                  <a:schemeClr val="bg1"/>
                </a:solidFill>
              </a:rPr>
              <a:t> </a:t>
            </a:r>
            <a:r>
              <a:rPr lang="en-US" b="1" dirty="0">
                <a:solidFill>
                  <a:schemeClr val="bg1"/>
                </a:solidFill>
              </a:rPr>
              <a:t>object</a:t>
            </a:r>
            <a:r>
              <a:rPr lang="en-US" dirty="0">
                <a:solidFill>
                  <a:schemeClr val="bg1"/>
                </a:solidFill>
              </a:rPr>
              <a:t> </a:t>
            </a:r>
            <a:r>
              <a:rPr lang="en-US" dirty="0"/>
              <a:t>to take on </a:t>
            </a:r>
            <a:r>
              <a:rPr lang="en-US" b="1" dirty="0">
                <a:solidFill>
                  <a:schemeClr val="bg1"/>
                </a:solidFill>
              </a:rPr>
              <a:t>many</a:t>
            </a:r>
            <a:r>
              <a:rPr lang="en-US" b="1" dirty="0">
                <a:solidFill>
                  <a:schemeClr val="tx2">
                    <a:lumMod val="75000"/>
                  </a:schemeClr>
                </a:solidFill>
              </a:rPr>
              <a:t> </a:t>
            </a:r>
            <a:r>
              <a:rPr lang="en-US" b="1" dirty="0">
                <a:solidFill>
                  <a:schemeClr val="bg1"/>
                </a:solidFill>
              </a:rPr>
              <a:t>forms</a:t>
            </a:r>
          </a:p>
        </p:txBody>
      </p:sp>
      <p:sp>
        <p:nvSpPr>
          <p:cNvPr id="4" name="Title 3"/>
          <p:cNvSpPr>
            <a:spLocks noGrp="1"/>
          </p:cNvSpPr>
          <p:nvPr>
            <p:ph type="title"/>
          </p:nvPr>
        </p:nvSpPr>
        <p:spPr/>
        <p:txBody>
          <a:bodyPr/>
          <a:lstStyle/>
          <a:p>
            <a:r>
              <a:rPr lang="en-US" dirty="0"/>
              <a:t>Polymorphism in OOP</a:t>
            </a:r>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sp>
        <p:nvSpPr>
          <p:cNvPr id="7" name="Rectangle 6"/>
          <p:cNvSpPr>
            <a:spLocks noChangeArrowheads="1"/>
          </p:cNvSpPr>
          <p:nvPr/>
        </p:nvSpPr>
        <p:spPr bwMode="auto">
          <a:xfrm>
            <a:off x="531812" y="2133600"/>
            <a:ext cx="11034600" cy="1384995"/>
          </a:xfrm>
          <a:prstGeom prst="rect">
            <a:avLst/>
          </a:prstGeom>
          <a:solidFill>
            <a:srgbClr val="C2C7D2">
              <a:alpha val="20000"/>
            </a:srgb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a:p>
            <a:pPr fontAlgn="base"/>
            <a:r>
              <a:rPr lang="en-US" sz="2800" b="1" noProof="1">
                <a:latin typeface="Consolas" pitchFamily="49" charset="0"/>
                <a:cs typeface="Consolas" pitchFamily="49" charset="0"/>
              </a:rPr>
              <a:t>public</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class Mammal {}</a:t>
            </a:r>
          </a:p>
          <a:p>
            <a:pPr fontAlgn="base"/>
            <a:r>
              <a:rPr lang="en-US" sz="2800" b="1" noProof="1">
                <a:latin typeface="Consolas" pitchFamily="49" charset="0"/>
                <a:cs typeface="Consolas" pitchFamily="49" charset="0"/>
              </a:rPr>
              <a:t>public class Person </a:t>
            </a:r>
            <a:r>
              <a:rPr lang="en-US" sz="2800" b="1" noProof="1">
                <a:solidFill>
                  <a:schemeClr val="bg1"/>
                </a:solidFill>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Mammal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p:txBody>
      </p:sp>
      <p:sp>
        <p:nvSpPr>
          <p:cNvPr id="8" name="Rectangle 7"/>
          <p:cNvSpPr>
            <a:spLocks noChangeArrowheads="1"/>
          </p:cNvSpPr>
          <p:nvPr/>
        </p:nvSpPr>
        <p:spPr bwMode="auto">
          <a:xfrm>
            <a:off x="941986" y="4191000"/>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latin typeface="Consolas" pitchFamily="49" charset="0"/>
                <a:cs typeface="Consolas" pitchFamily="49" charset="0"/>
              </a:rPr>
              <a:t>Person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solidFill>
                  <a:schemeClr val="bg1"/>
                </a:solidFill>
                <a:latin typeface="Consolas" pitchFamily="49" charset="0"/>
                <a:cs typeface="Consolas" pitchFamily="49" charset="0"/>
              </a:rPr>
              <a:t>IS-A</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latin typeface="Consolas" pitchFamily="49" charset="0"/>
                <a:cs typeface="Consolas" pitchFamily="49" charset="0"/>
              </a:rPr>
              <a:t>Person</a:t>
            </a:r>
          </a:p>
        </p:txBody>
      </p:sp>
      <p:sp>
        <p:nvSpPr>
          <p:cNvPr id="9" name="Rectangle 8"/>
          <p:cNvSpPr>
            <a:spLocks noChangeArrowheads="1"/>
          </p:cNvSpPr>
          <p:nvPr/>
        </p:nvSpPr>
        <p:spPr bwMode="auto">
          <a:xfrm>
            <a:off x="941986" y="5294531"/>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latin typeface="Consolas" pitchFamily="49" charset="0"/>
                <a:cs typeface="Consolas" pitchFamily="49" charset="0"/>
              </a:rPr>
              <a:t>Person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solidFill>
                  <a:schemeClr val="bg1"/>
                </a:solidFill>
                <a:latin typeface="Consolas" pitchFamily="49" charset="0"/>
                <a:cs typeface="Consolas" pitchFamily="49" charset="0"/>
              </a:rPr>
              <a:t>IS-A</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latin typeface="Consolas" pitchFamily="49" charset="0"/>
                <a:cs typeface="Consolas" pitchFamily="49" charset="0"/>
              </a:rPr>
              <a:t>Mammal</a:t>
            </a:r>
          </a:p>
        </p:txBody>
      </p:sp>
      <p:sp>
        <p:nvSpPr>
          <p:cNvPr id="10" name="Rectangle 9"/>
          <p:cNvSpPr>
            <a:spLocks noChangeArrowheads="1"/>
          </p:cNvSpPr>
          <p:nvPr/>
        </p:nvSpPr>
        <p:spPr bwMode="auto">
          <a:xfrm>
            <a:off x="6233488" y="5294531"/>
            <a:ext cx="50425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latin typeface="Consolas" pitchFamily="49" charset="0"/>
                <a:cs typeface="Consolas" pitchFamily="49" charset="0"/>
              </a:rPr>
              <a:t>Person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solidFill>
                  <a:schemeClr val="bg1"/>
                </a:solidFill>
                <a:latin typeface="Consolas" pitchFamily="49" charset="0"/>
                <a:cs typeface="Consolas" pitchFamily="49" charset="0"/>
              </a:rPr>
              <a:t>IS-AN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latin typeface="Consolas" pitchFamily="49" charset="0"/>
                <a:cs typeface="Consolas" pitchFamily="49" charset="0"/>
              </a:rPr>
              <a:t>Object</a:t>
            </a:r>
          </a:p>
        </p:txBody>
      </p:sp>
      <p:sp>
        <p:nvSpPr>
          <p:cNvPr id="11" name="Rectangle 10"/>
          <p:cNvSpPr>
            <a:spLocks noChangeArrowheads="1"/>
          </p:cNvSpPr>
          <p:nvPr/>
        </p:nvSpPr>
        <p:spPr bwMode="auto">
          <a:xfrm>
            <a:off x="6233488" y="4191000"/>
            <a:ext cx="50425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latin typeface="Consolas" pitchFamily="49" charset="0"/>
                <a:cs typeface="Consolas" pitchFamily="49" charset="0"/>
              </a:rPr>
              <a:t>Person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solidFill>
                  <a:schemeClr val="bg1"/>
                </a:solidFill>
                <a:latin typeface="Consolas" pitchFamily="49" charset="0"/>
                <a:cs typeface="Consolas" pitchFamily="49" charset="0"/>
              </a:rPr>
              <a:t>IS-AN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latin typeface="Consolas" pitchFamily="49" charset="0"/>
                <a:cs typeface="Consolas" pitchFamily="49" charset="0"/>
              </a:rPr>
              <a:t>Animal</a:t>
            </a:r>
          </a:p>
        </p:txBody>
      </p:sp>
    </p:spTree>
    <p:extLst>
      <p:ext uri="{BB962C8B-B14F-4D97-AF65-F5344CB8AC3E}">
        <p14:creationId xmlns:p14="http://schemas.microsoft.com/office/powerpoint/2010/main" val="34739301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13" y="4267201"/>
            <a:ext cx="11804822" cy="2057399"/>
          </a:xfrm>
        </p:spPr>
        <p:txBody>
          <a:bodyPr>
            <a:normAutofit/>
          </a:bodyPr>
          <a:lstStyle/>
          <a:p>
            <a:pPr>
              <a:buClr>
                <a:schemeClr val="tx1"/>
              </a:buClr>
            </a:pPr>
            <a:r>
              <a:rPr lang="en-US" b="1" dirty="0">
                <a:solidFill>
                  <a:schemeClr val="bg1"/>
                </a:solidFill>
              </a:rPr>
              <a:t>Variables</a:t>
            </a:r>
            <a:r>
              <a:rPr lang="en-US" dirty="0"/>
              <a:t> are saved in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t>
            </a:r>
            <a:r>
              <a:rPr lang="en-US" b="1" dirty="0">
                <a:solidFill>
                  <a:schemeClr val="bg1"/>
                </a:solidFill>
              </a:rPr>
              <a:t>object method </a:t>
            </a:r>
            <a:r>
              <a:rPr lang="en-US" dirty="0"/>
              <a:t>you need to </a:t>
            </a:r>
            <a:r>
              <a:rPr lang="en-US" b="1" dirty="0">
                <a:solidFill>
                  <a:schemeClr val="bg1"/>
                </a:solidFill>
              </a:rPr>
              <a:t>cast it or override it</a:t>
            </a:r>
          </a:p>
        </p:txBody>
      </p:sp>
      <p:sp>
        <p:nvSpPr>
          <p:cNvPr id="4" name="Title 3"/>
          <p:cNvSpPr>
            <a:spLocks noGrp="1"/>
          </p:cNvSpPr>
          <p:nvPr>
            <p:ph type="title"/>
          </p:nvPr>
        </p:nvSpPr>
        <p:spPr/>
        <p:txBody>
          <a:bodyPr/>
          <a:lstStyle/>
          <a:p>
            <a:r>
              <a:rPr lang="en-US" dirty="0"/>
              <a:t>Reference Type and Object Type</a:t>
            </a:r>
          </a:p>
        </p:txBody>
      </p:sp>
      <p:sp>
        <p:nvSpPr>
          <p:cNvPr id="2" name="Slide Number Placeholder 1"/>
          <p:cNvSpPr>
            <a:spLocks noGrp="1"/>
          </p:cNvSpPr>
          <p:nvPr>
            <p:ph type="sldNum" sz="quarter" idx="13"/>
          </p:nvPr>
        </p:nvSpPr>
        <p:spPr/>
        <p:txBody>
          <a:bodyPr/>
          <a:lstStyle/>
          <a:p>
            <a:fld id="{C014DD1E-5D91-48A3-AD6D-45FBA980D106}" type="slidenum">
              <a:rPr lang="en-US" smtClean="0"/>
              <a:pPr/>
              <a:t>7</a:t>
            </a:fld>
            <a:endParaRPr lang="en-US" dirty="0"/>
          </a:p>
        </p:txBody>
      </p:sp>
      <p:sp>
        <p:nvSpPr>
          <p:cNvPr id="7" name="Rectangle 6"/>
          <p:cNvSpPr>
            <a:spLocks noChangeArrowheads="1"/>
          </p:cNvSpPr>
          <p:nvPr/>
        </p:nvSpPr>
        <p:spPr bwMode="auto">
          <a:xfrm>
            <a:off x="575524" y="1274278"/>
            <a:ext cx="11034600" cy="1815882"/>
          </a:xfrm>
          <a:prstGeom prst="rect">
            <a:avLst/>
          </a:prstGeom>
          <a:solidFill>
            <a:schemeClr val="accent5">
              <a:lumMod val="40000"/>
              <a:lumOff val="60000"/>
              <a:alpha val="20000"/>
            </a:schemeClr>
          </a:solidFill>
          <a:ln w="12700">
            <a:solidFill>
              <a:srgbClr val="C2C7D2"/>
            </a:solidFill>
          </a:ln>
        </p:spPr>
        <p:txBody>
          <a:bodyPr wrap="square">
            <a:spAutoFit/>
          </a:bodyPr>
          <a:lstStyle/>
          <a:p>
            <a:pPr fontAlgn="base"/>
            <a:r>
              <a:rPr lang="en-US" sz="2800" b="1" noProof="1">
                <a:latin typeface="Consolas" pitchFamily="49" charset="0"/>
                <a:cs typeface="Consolas" pitchFamily="49" charset="0"/>
              </a:rPr>
              <a:t>public class Person </a:t>
            </a:r>
            <a:r>
              <a:rPr lang="en-US" sz="2800" b="1" noProof="1">
                <a:solidFill>
                  <a:schemeClr val="bg1"/>
                </a:solidFill>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Mammal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a:p>
            <a:pPr fontAlgn="base"/>
            <a:r>
              <a:rPr lang="en-US" sz="2800" b="1" noProof="1">
                <a:latin typeface="Consolas" pitchFamily="49" charset="0"/>
                <a:cs typeface="Consolas" pitchFamily="49" charset="0"/>
              </a:rPr>
              <a:t>Animal person    = new Person();</a:t>
            </a:r>
          </a:p>
          <a:p>
            <a:pPr fontAlgn="base"/>
            <a:r>
              <a:rPr lang="en-US" sz="2800" b="1" noProof="1">
                <a:latin typeface="Consolas" pitchFamily="49" charset="0"/>
                <a:cs typeface="Consolas" pitchFamily="49" charset="0"/>
              </a:rPr>
              <a:t>Mammal personOne = new Person();</a:t>
            </a:r>
          </a:p>
          <a:p>
            <a:pPr fontAlgn="base"/>
            <a:r>
              <a:rPr lang="en-US" sz="2800"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91108" y="1676400"/>
            <a:ext cx="1312304"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bg1"/>
              </a:solidFill>
              <a:latin typeface="Consolas" pitchFamily="49" charset="0"/>
            </a:endParaRPr>
          </a:p>
        </p:txBody>
      </p:sp>
      <p:sp>
        <p:nvSpPr>
          <p:cNvPr id="13" name="AutoShape 6"/>
          <p:cNvSpPr>
            <a:spLocks noChangeArrowheads="1"/>
          </p:cNvSpPr>
          <p:nvPr/>
        </p:nvSpPr>
        <p:spPr bwMode="auto">
          <a:xfrm>
            <a:off x="1141412" y="3398490"/>
            <a:ext cx="3276600" cy="563909"/>
          </a:xfrm>
          <a:prstGeom prst="wedgeRoundRectCallout">
            <a:avLst>
              <a:gd name="adj1" fmla="val -47244"/>
              <a:gd name="adj2" fmla="val -8467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chemeClr val="bg2"/>
                </a:solidFill>
              </a:rPr>
              <a:t>Reference Type</a:t>
            </a:r>
            <a:endParaRPr lang="bg-BG" sz="3600" dirty="0">
              <a:solidFill>
                <a:schemeClr val="bg2"/>
              </a:solidFill>
            </a:endParaRPr>
          </a:p>
        </p:txBody>
      </p:sp>
      <p:sp>
        <p:nvSpPr>
          <p:cNvPr id="14" name="Rectangle: Rounded Corners 4"/>
          <p:cNvSpPr>
            <a:spLocks noChangeArrowheads="1"/>
          </p:cNvSpPr>
          <p:nvPr/>
        </p:nvSpPr>
        <p:spPr bwMode="auto">
          <a:xfrm>
            <a:off x="5103812" y="1676400"/>
            <a:ext cx="1600200"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903912" y="3396834"/>
            <a:ext cx="3162300" cy="565566"/>
          </a:xfrm>
          <a:prstGeom prst="wedgeRoundRectCallout">
            <a:avLst>
              <a:gd name="adj1" fmla="val -48057"/>
              <a:gd name="adj2" fmla="val -9558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chemeClr val="bg2"/>
                </a:solidFill>
              </a:rPr>
              <a:t>Object Type</a:t>
            </a:r>
            <a:endParaRPr lang="bg-BG" sz="3600" dirty="0">
              <a:solidFill>
                <a:schemeClr val="bg2"/>
              </a:solidFill>
            </a:endParaRPr>
          </a:p>
        </p:txBody>
      </p:sp>
    </p:spTree>
    <p:extLst>
      <p:ext uri="{BB962C8B-B14F-4D97-AF65-F5344CB8AC3E}">
        <p14:creationId xmlns:p14="http://schemas.microsoft.com/office/powerpoint/2010/main" val="23097832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E8BB6D-7786-4964-9181-F9E5C10717DD}"/>
              </a:ext>
            </a:extLst>
          </p:cNvPr>
          <p:cNvSpPr>
            <a:spLocks noChangeArrowheads="1"/>
          </p:cNvSpPr>
          <p:nvPr/>
        </p:nvSpPr>
        <p:spPr bwMode="auto">
          <a:xfrm>
            <a:off x="507686" y="4757916"/>
            <a:ext cx="8101326" cy="126188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latin typeface="Consolas" pitchFamily="49" charset="0"/>
                <a:cs typeface="Consolas" pitchFamily="49" charset="0"/>
              </a:rPr>
              <a:t>if (person.getClass() == Person.class) {</a:t>
            </a:r>
          </a:p>
          <a:p>
            <a:pPr fontAlgn="base"/>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((Person) person)</a:t>
            </a:r>
            <a:r>
              <a:rPr lang="en-US" sz="2800" b="1" noProof="1">
                <a:latin typeface="Consolas" pitchFamily="49" charset="0"/>
                <a:cs typeface="Consolas" pitchFamily="49" charset="0"/>
              </a:rPr>
              <a:t>.getSalary();</a:t>
            </a:r>
          </a:p>
          <a:p>
            <a:pPr fontAlgn="base"/>
            <a:r>
              <a:rPr lang="en-US" sz="2000" b="1" noProof="1">
                <a:latin typeface="Consolas" pitchFamily="49" charset="0"/>
                <a:cs typeface="Consolas" pitchFamily="49" charset="0"/>
              </a:rPr>
              <a:t>}</a:t>
            </a:r>
          </a:p>
        </p:txBody>
      </p:sp>
      <p:sp>
        <p:nvSpPr>
          <p:cNvPr id="9" name="Content Placeholder 8"/>
          <p:cNvSpPr>
            <a:spLocks noGrp="1"/>
          </p:cNvSpPr>
          <p:nvPr>
            <p:ph type="body" sz="quarter" idx="10"/>
          </p:nvPr>
        </p:nvSpPr>
        <p:spPr/>
        <p:txBody>
          <a:bodyPr/>
          <a:lstStyle/>
          <a:p>
            <a:r>
              <a:rPr lang="en-US" dirty="0"/>
              <a:t>Check if </a:t>
            </a:r>
            <a:r>
              <a:rPr lang="en-US" b="1" dirty="0">
                <a:solidFill>
                  <a:schemeClr val="bg1"/>
                </a:solidFill>
              </a:rPr>
              <a:t>object</a:t>
            </a:r>
            <a:r>
              <a:rPr lang="en-US" dirty="0"/>
              <a:t> is an </a:t>
            </a:r>
            <a:r>
              <a:rPr lang="en-US" b="1" dirty="0">
                <a:solidFill>
                  <a:schemeClr val="bg1"/>
                </a:solidFill>
              </a:rPr>
              <a:t>instance</a:t>
            </a:r>
            <a:r>
              <a:rPr lang="en-US" dirty="0"/>
              <a:t> of a specific </a:t>
            </a:r>
            <a:r>
              <a:rPr lang="en-US" b="1" dirty="0">
                <a:solidFill>
                  <a:schemeClr val="bg1"/>
                </a:solidFill>
              </a:rPr>
              <a:t>class</a:t>
            </a:r>
          </a:p>
          <a:p>
            <a:pPr marL="0" indent="0">
              <a:buNone/>
            </a:pPr>
            <a:endParaRPr lang="en-US" dirty="0">
              <a:solidFill>
                <a:schemeClr val="tx2">
                  <a:lumMod val="75000"/>
                </a:schemeClr>
              </a:solidFill>
            </a:endParaRPr>
          </a:p>
          <a:p>
            <a:pPr marL="0" indent="0">
              <a:buNone/>
            </a:pPr>
            <a:endParaRPr lang="bg-BG" dirty="0">
              <a:solidFill>
                <a:schemeClr val="tx2">
                  <a:lumMod val="75000"/>
                </a:schemeClr>
              </a:solidFill>
            </a:endParaRPr>
          </a:p>
          <a:p>
            <a:endParaRPr lang="en-US" dirty="0">
              <a:solidFill>
                <a:schemeClr val="tx2">
                  <a:lumMod val="75000"/>
                </a:schemeClr>
              </a:solidFill>
            </a:endParaRPr>
          </a:p>
        </p:txBody>
      </p:sp>
      <p:sp>
        <p:nvSpPr>
          <p:cNvPr id="4" name="Title 3"/>
          <p:cNvSpPr>
            <a:spLocks noGrp="1"/>
          </p:cNvSpPr>
          <p:nvPr>
            <p:ph type="title"/>
          </p:nvPr>
        </p:nvSpPr>
        <p:spPr/>
        <p:txBody>
          <a:bodyPr/>
          <a:lstStyle/>
          <a:p>
            <a:r>
              <a:rPr lang="en-US" dirty="0"/>
              <a:t>Keyword - instanceof</a:t>
            </a:r>
          </a:p>
        </p:txBody>
      </p:sp>
      <p:sp>
        <p:nvSpPr>
          <p:cNvPr id="2" name="Slide Number Placeholder 1"/>
          <p:cNvSpPr>
            <a:spLocks noGrp="1"/>
          </p:cNvSpPr>
          <p:nvPr>
            <p:ph type="sldNum" sz="quarter" idx="13"/>
          </p:nvPr>
        </p:nvSpPr>
        <p:spPr/>
        <p:txBody>
          <a:bodyPr/>
          <a:lstStyle/>
          <a:p>
            <a:fld id="{C014DD1E-5D91-48A3-AD6D-45FBA980D106}" type="slidenum">
              <a:rPr lang="en-US" smtClean="0"/>
              <a:pPr/>
              <a:t>8</a:t>
            </a:fld>
            <a:endParaRPr lang="en-US" dirty="0"/>
          </a:p>
        </p:txBody>
      </p:sp>
      <p:sp>
        <p:nvSpPr>
          <p:cNvPr id="7" name="Rectangle 6"/>
          <p:cNvSpPr>
            <a:spLocks noChangeArrowheads="1"/>
          </p:cNvSpPr>
          <p:nvPr/>
        </p:nvSpPr>
        <p:spPr bwMode="auto">
          <a:xfrm>
            <a:off x="507686" y="1941493"/>
            <a:ext cx="8101326"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Mammal gosho = new Person();</a:t>
            </a:r>
          </a:p>
          <a:p>
            <a:pPr fontAlgn="base"/>
            <a:r>
              <a:rPr lang="en-US" sz="2800" b="1" noProof="1">
                <a:latin typeface="Consolas" pitchFamily="49" charset="0"/>
                <a:cs typeface="Consolas" pitchFamily="49" charset="0"/>
              </a:rPr>
              <a:t>Person ivan = new Person();</a:t>
            </a:r>
            <a:endParaRPr lang="en-US" sz="2000" b="1" noProof="1">
              <a:latin typeface="Consolas" pitchFamily="49" charset="0"/>
              <a:cs typeface="Consolas" pitchFamily="49" charset="0"/>
            </a:endParaRPr>
          </a:p>
        </p:txBody>
      </p:sp>
      <p:sp>
        <p:nvSpPr>
          <p:cNvPr id="17" name="AutoShape 6"/>
          <p:cNvSpPr>
            <a:spLocks noChangeArrowheads="1"/>
          </p:cNvSpPr>
          <p:nvPr/>
        </p:nvSpPr>
        <p:spPr bwMode="auto">
          <a:xfrm>
            <a:off x="8956606" y="4331062"/>
            <a:ext cx="2875472" cy="872043"/>
          </a:xfrm>
          <a:prstGeom prst="wedgeRoundRectCallout">
            <a:avLst>
              <a:gd name="adj1" fmla="val -63882"/>
              <a:gd name="adj2" fmla="val 2911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FF"/>
                </a:solidFill>
              </a:rPr>
              <a:t>Cast to object type and use its methods</a:t>
            </a:r>
            <a:endParaRPr lang="bg-BG" dirty="0">
              <a:solidFill>
                <a:schemeClr val="tx2">
                  <a:lumMod val="75000"/>
                </a:schemeClr>
              </a:solidFill>
              <a:latin typeface="Consolas" panose="020B0609020204030204" pitchFamily="49" charset="0"/>
            </a:endParaRPr>
          </a:p>
        </p:txBody>
      </p:sp>
      <p:sp>
        <p:nvSpPr>
          <p:cNvPr id="13" name="Rectangle 12"/>
          <p:cNvSpPr>
            <a:spLocks noChangeArrowheads="1"/>
          </p:cNvSpPr>
          <p:nvPr/>
        </p:nvSpPr>
        <p:spPr bwMode="auto">
          <a:xfrm>
            <a:off x="487048" y="3162314"/>
            <a:ext cx="8101326"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if (person </a:t>
            </a:r>
            <a:r>
              <a:rPr lang="en-US" sz="2800" b="1" noProof="1">
                <a:solidFill>
                  <a:schemeClr val="bg1"/>
                </a:solidFill>
                <a:latin typeface="Consolas" pitchFamily="49" charset="0"/>
                <a:cs typeface="Consolas" pitchFamily="49" charset="0"/>
              </a:rPr>
              <a:t>instanceof</a:t>
            </a:r>
            <a:r>
              <a:rPr lang="en-US" sz="2800" b="1" noProof="1">
                <a:latin typeface="Consolas" pitchFamily="49" charset="0"/>
                <a:cs typeface="Consolas" pitchFamily="49" charset="0"/>
              </a:rPr>
              <a:t> Person) {</a:t>
            </a:r>
          </a:p>
          <a:p>
            <a:pPr fontAlgn="base"/>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((Person) person)</a:t>
            </a:r>
            <a:r>
              <a:rPr lang="en-US" sz="2800" b="1" noProof="1">
                <a:latin typeface="Consolas" pitchFamily="49" charset="0"/>
                <a:cs typeface="Consolas" pitchFamily="49" charset="0"/>
              </a:rPr>
              <a:t>.getSalary();</a:t>
            </a:r>
          </a:p>
          <a:p>
            <a:pPr fontAlgn="base"/>
            <a:r>
              <a:rPr lang="en-US" sz="2800" b="1" noProof="1">
                <a:latin typeface="Consolas" pitchFamily="49" charset="0"/>
                <a:cs typeface="Consolas" pitchFamily="49" charset="0"/>
              </a:rPr>
              <a:t>}</a:t>
            </a:r>
          </a:p>
        </p:txBody>
      </p:sp>
      <p:sp>
        <p:nvSpPr>
          <p:cNvPr id="14" name="AutoShape 6"/>
          <p:cNvSpPr>
            <a:spLocks noChangeArrowheads="1"/>
          </p:cNvSpPr>
          <p:nvPr/>
        </p:nvSpPr>
        <p:spPr bwMode="auto">
          <a:xfrm>
            <a:off x="7161212" y="2603470"/>
            <a:ext cx="2362200" cy="758028"/>
          </a:xfrm>
          <a:prstGeom prst="wedgeRoundRectCallout">
            <a:avLst>
              <a:gd name="adj1" fmla="val -65812"/>
              <a:gd name="adj2" fmla="val 28387"/>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FF"/>
                </a:solidFill>
              </a:rPr>
              <a:t>Check object type of </a:t>
            </a:r>
            <a:r>
              <a:rPr lang="en-US" dirty="0">
                <a:solidFill>
                  <a:srgbClr val="FFFFFF"/>
                </a:solidFill>
                <a:latin typeface="Consolas" panose="020B0609020204030204" pitchFamily="49" charset="0"/>
              </a:rPr>
              <a:t>person</a:t>
            </a:r>
            <a:endParaRPr lang="bg-BG"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490141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GB" b="1" dirty="0">
                <a:solidFill>
                  <a:schemeClr val="bg1"/>
                </a:solidFill>
              </a:rPr>
              <a:t>Runtime</a:t>
            </a:r>
            <a:r>
              <a:rPr lang="en-GB" dirty="0"/>
              <a:t> polymorphism</a:t>
            </a:r>
          </a:p>
          <a:p>
            <a:endParaRPr lang="en-GB" dirty="0"/>
          </a:p>
          <a:p>
            <a:endParaRPr lang="en-GB" dirty="0"/>
          </a:p>
          <a:p>
            <a:endParaRPr lang="en-GB" dirty="0"/>
          </a:p>
          <a:p>
            <a:pPr>
              <a:spcBef>
                <a:spcPts val="1200"/>
              </a:spcBef>
              <a:buClr>
                <a:schemeClr val="tx1"/>
              </a:buClr>
            </a:pPr>
            <a:r>
              <a:rPr lang="en-US" b="1" dirty="0">
                <a:solidFill>
                  <a:schemeClr val="bg1"/>
                </a:solidFill>
              </a:rPr>
              <a:t>Compile time </a:t>
            </a:r>
            <a:r>
              <a:rPr lang="en-US" dirty="0"/>
              <a:t>polymorphism</a:t>
            </a:r>
          </a:p>
        </p:txBody>
      </p:sp>
      <p:sp>
        <p:nvSpPr>
          <p:cNvPr id="4" name="Title 3"/>
          <p:cNvSpPr>
            <a:spLocks noGrp="1"/>
          </p:cNvSpPr>
          <p:nvPr>
            <p:ph type="title"/>
          </p:nvPr>
        </p:nvSpPr>
        <p:spPr/>
        <p:txBody>
          <a:bodyPr/>
          <a:lstStyle/>
          <a:p>
            <a:r>
              <a:rPr lang="en-US" noProof="1"/>
              <a:t>Types of Polymorphism</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9</a:t>
            </a:fld>
            <a:endParaRPr lang="en-US" dirty="0"/>
          </a:p>
        </p:txBody>
      </p:sp>
      <p:sp>
        <p:nvSpPr>
          <p:cNvPr id="9" name="Rectangle 8"/>
          <p:cNvSpPr>
            <a:spLocks noChangeArrowheads="1"/>
          </p:cNvSpPr>
          <p:nvPr/>
        </p:nvSpPr>
        <p:spPr bwMode="auto">
          <a:xfrm>
            <a:off x="531812" y="1752600"/>
            <a:ext cx="82296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 class Shape </a:t>
            </a:r>
            <a:r>
              <a:rPr lang="en-US" sz="2800" b="1" noProof="1" smtClean="0">
                <a:latin typeface="Consolas" pitchFamily="49" charset="0"/>
                <a:cs typeface="Consolas" pitchFamily="49" charset="0"/>
              </a:rPr>
              <a:t>{}</a:t>
            </a:r>
            <a:endParaRPr lang="en-US" sz="2800" b="1" noProof="1">
              <a:latin typeface="Consolas" pitchFamily="49" charset="0"/>
              <a:cs typeface="Consolas" pitchFamily="49" charset="0"/>
            </a:endParaRPr>
          </a:p>
          <a:p>
            <a:pPr fontAlgn="base"/>
            <a:r>
              <a:rPr lang="en-US" sz="2800" b="1" noProof="1">
                <a:latin typeface="Consolas" pitchFamily="49" charset="0"/>
                <a:cs typeface="Consolas" pitchFamily="49" charset="0"/>
              </a:rPr>
              <a:t>public class Circle extends Shape </a:t>
            </a:r>
            <a:r>
              <a:rPr lang="en-US" sz="2800" b="1" noProof="1" smtClean="0">
                <a:latin typeface="Consolas" pitchFamily="49" charset="0"/>
                <a:cs typeface="Consolas" pitchFamily="49" charset="0"/>
              </a:rPr>
              <a:t>{}</a:t>
            </a:r>
            <a:endParaRPr lang="en-US" sz="2800" b="1" noProof="1">
              <a:latin typeface="Consolas" pitchFamily="49" charset="0"/>
              <a:cs typeface="Consolas" pitchFamily="49" charset="0"/>
            </a:endParaRPr>
          </a:p>
          <a:p>
            <a:pPr fontAlgn="base"/>
            <a:r>
              <a:rPr lang="en-US" sz="2800" b="1" noProof="1">
                <a:latin typeface="Consolas" pitchFamily="49" charset="0"/>
                <a:cs typeface="Consolas" pitchFamily="49" charset="0"/>
              </a:rPr>
              <a:t>public static void main(String[] args)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Shape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shape = new </a:t>
            </a:r>
            <a:r>
              <a:rPr lang="en-US" sz="2800" b="1" noProof="1">
                <a:solidFill>
                  <a:schemeClr val="bg1"/>
                </a:solidFill>
                <a:latin typeface="Consolas" pitchFamily="49" charset="0"/>
                <a:cs typeface="Consolas" pitchFamily="49" charset="0"/>
              </a:rPr>
              <a:t>Circle</a:t>
            </a:r>
            <a:r>
              <a:rPr lang="en-US" sz="2800" b="1" noProof="1" smtClean="0">
                <a:latin typeface="Consolas" pitchFamily="49" charset="0"/>
                <a:cs typeface="Consolas" pitchFamily="49" charset="0"/>
              </a:rPr>
              <a:t>();</a:t>
            </a:r>
            <a:endParaRPr lang="en-US" sz="2800" b="1" noProof="1">
              <a:latin typeface="Consolas" pitchFamily="49" charset="0"/>
              <a:cs typeface="Consolas" pitchFamily="49" charset="0"/>
            </a:endParaRPr>
          </a:p>
          <a:p>
            <a:pPr fontAlgn="base"/>
            <a:r>
              <a:rPr lang="en-US" sz="2800" b="1" noProof="1">
                <a:latin typeface="Consolas" pitchFamily="49" charset="0"/>
                <a:cs typeface="Consolas" pitchFamily="49" charset="0"/>
              </a:rPr>
              <a:t>}</a:t>
            </a:r>
          </a:p>
        </p:txBody>
      </p:sp>
      <p:sp>
        <p:nvSpPr>
          <p:cNvPr id="10" name="Rectangle 9"/>
          <p:cNvSpPr>
            <a:spLocks noChangeArrowheads="1"/>
          </p:cNvSpPr>
          <p:nvPr/>
        </p:nvSpPr>
        <p:spPr bwMode="auto">
          <a:xfrm>
            <a:off x="531812" y="4681216"/>
            <a:ext cx="8229600"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chemeClr val="bg1"/>
                </a:solidFill>
                <a:latin typeface="Consolas" pitchFamily="49" charset="0"/>
                <a:cs typeface="Consolas" pitchFamily="49" charset="0"/>
              </a:rPr>
              <a:t>int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(int a, int b, int c</a:t>
            </a:r>
            <a:r>
              <a:rPr lang="en-US" sz="2800" b="1" noProof="1" smtClean="0">
                <a:latin typeface="Consolas" pitchFamily="49" charset="0"/>
                <a:cs typeface="Consolas" pitchFamily="49" charset="0"/>
              </a:rPr>
              <a:t>){}</a:t>
            </a:r>
            <a:endParaRPr lang="en-US" sz="2800" b="1" noProof="1">
              <a:latin typeface="Consolas" pitchFamily="49" charset="0"/>
              <a:cs typeface="Consolas" pitchFamily="49" charset="0"/>
            </a:endParaRPr>
          </a:p>
          <a:p>
            <a:pPr fontAlgn="base"/>
            <a:r>
              <a:rPr lang="en-US" sz="2800" b="1" noProof="1" smtClean="0">
                <a:solidFill>
                  <a:schemeClr val="bg1"/>
                </a:solidFill>
                <a:latin typeface="Consolas" pitchFamily="49" charset="0"/>
                <a:cs typeface="Consolas" pitchFamily="49" charset="0"/>
              </a:rPr>
              <a:t>double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(Double a, Double b</a:t>
            </a:r>
            <a:r>
              <a:rPr lang="en-US" sz="2800" b="1" noProof="1" smtClean="0">
                <a:latin typeface="Consolas" pitchFamily="49" charset="0"/>
                <a:cs typeface="Consolas" pitchFamily="49" charset="0"/>
              </a:rPr>
              <a:t>){}</a:t>
            </a:r>
            <a:endParaRPr lang="en-US" sz="2800" b="1" noProof="1">
              <a:latin typeface="Consolas" pitchFamily="49" charset="0"/>
              <a:cs typeface="Consolas" pitchFamily="49" charset="0"/>
            </a:endParaRPr>
          </a:p>
        </p:txBody>
      </p:sp>
      <p:sp>
        <p:nvSpPr>
          <p:cNvPr id="11" name="AutoShape 6"/>
          <p:cNvSpPr>
            <a:spLocks noChangeArrowheads="1"/>
          </p:cNvSpPr>
          <p:nvPr/>
        </p:nvSpPr>
        <p:spPr bwMode="auto">
          <a:xfrm>
            <a:off x="7085012" y="5103909"/>
            <a:ext cx="2727853" cy="1062828"/>
          </a:xfrm>
          <a:prstGeom prst="wedgeRoundRectCallout">
            <a:avLst>
              <a:gd name="adj1" fmla="val -70029"/>
              <a:gd name="adj2" fmla="val -4150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Method overloading</a:t>
            </a:r>
            <a:endParaRPr lang="bg-BG" sz="3200" dirty="0">
              <a:solidFill>
                <a:schemeClr val="tx2">
                  <a:lumMod val="75000"/>
                </a:schemeClr>
              </a:solidFill>
            </a:endParaRPr>
          </a:p>
        </p:txBody>
      </p:sp>
      <p:sp>
        <p:nvSpPr>
          <p:cNvPr id="12" name="AutoShape 6"/>
          <p:cNvSpPr>
            <a:spLocks noChangeArrowheads="1"/>
          </p:cNvSpPr>
          <p:nvPr/>
        </p:nvSpPr>
        <p:spPr bwMode="auto">
          <a:xfrm>
            <a:off x="9218612" y="2143125"/>
            <a:ext cx="2727853" cy="1062828"/>
          </a:xfrm>
          <a:prstGeom prst="wedgeRoundRectCallout">
            <a:avLst>
              <a:gd name="adj1" fmla="val -77818"/>
              <a:gd name="adj2" fmla="val -2064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2215175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2489</Words>
  <Application>Microsoft Office PowerPoint</Application>
  <PresentationFormat>Custom</PresentationFormat>
  <Paragraphs>388</Paragraphs>
  <Slides>28</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맑은 고딕</vt:lpstr>
      <vt:lpstr>Arial</vt:lpstr>
      <vt:lpstr>Calibri</vt:lpstr>
      <vt:lpstr>Consolas</vt:lpstr>
      <vt:lpstr>Wingdings</vt:lpstr>
      <vt:lpstr>Wingdings 2</vt:lpstr>
      <vt:lpstr>1_SoftUni3_1</vt:lpstr>
      <vt:lpstr>Polymorphism</vt:lpstr>
      <vt:lpstr>Table of Contents</vt:lpstr>
      <vt:lpstr>Questions</vt:lpstr>
      <vt:lpstr>PowerPoint Presentation</vt:lpstr>
      <vt:lpstr>What is Polimorphism?</vt:lpstr>
      <vt:lpstr>Polymorphism in OOP</vt:lpstr>
      <vt:lpstr>Reference Type and Object Type</vt:lpstr>
      <vt:lpstr>Keyword - instanceof</vt:lpstr>
      <vt:lpstr>Types of Polymorphism</vt:lpstr>
      <vt:lpstr>Compile Time Polymorphism</vt:lpstr>
      <vt:lpstr>Problem: MathOperation</vt:lpstr>
      <vt:lpstr>Solution: MathOperation</vt:lpstr>
      <vt:lpstr>Rules for Overloading Method</vt:lpstr>
      <vt:lpstr>Runtime Polymorphism</vt:lpstr>
      <vt:lpstr>Runtime Polymorphism</vt:lpstr>
      <vt:lpstr>Rules for Overriding Method</vt:lpstr>
      <vt:lpstr>PowerPoint Presentation</vt:lpstr>
      <vt:lpstr>Abstract Classes</vt:lpstr>
      <vt:lpstr>Problem: Shapes</vt:lpstr>
      <vt:lpstr>Solution: Shapes</vt:lpstr>
      <vt:lpstr>Solution: Shapes</vt:lpstr>
      <vt:lpstr>Solution: Shapes</vt:lpstr>
      <vt:lpstr>Summary</vt:lpstr>
      <vt:lpstr>PowerPoint Presentation</vt:lpstr>
      <vt:lpstr>SoftUni Diamond Partners</vt:lpstr>
      <vt:lpstr>SoftUni Organizational Partners</vt:lpstr>
      <vt:lpstr>Trainings @ Software University (SoftUni)</vt:lpstr>
      <vt:lpstr>License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Polymorphism</dc:title>
  <dc:subject>Java OOP  Course</dc:subject>
  <dc:creator/>
  <cp:keywords>Java, OOP,  text, files, streams, string, processing, programming, course, SoftUni, Software University</cp:keywords>
  <dc:description>Software University Foundation - http://softuni.org</dc:description>
  <cp:lastModifiedBy/>
  <cp:revision>1</cp:revision>
  <dcterms:created xsi:type="dcterms:W3CDTF">2014-01-02T17:00:34Z</dcterms:created>
  <dcterms:modified xsi:type="dcterms:W3CDTF">2019-03-15T15:41:43Z</dcterms:modified>
  <cp:category>programming, education, software engineering, 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