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9" r:id="rId2"/>
  </p:sldMasterIdLst>
  <p:notesMasterIdLst>
    <p:notesMasterId r:id="rId55"/>
  </p:notesMasterIdLst>
  <p:handoutMasterIdLst>
    <p:handoutMasterId r:id="rId56"/>
  </p:handoutMasterIdLst>
  <p:sldIdLst>
    <p:sldId id="586" r:id="rId3"/>
    <p:sldId id="564" r:id="rId4"/>
    <p:sldId id="538" r:id="rId5"/>
    <p:sldId id="587" r:id="rId6"/>
    <p:sldId id="565" r:id="rId7"/>
    <p:sldId id="588" r:id="rId8"/>
    <p:sldId id="589" r:id="rId9"/>
    <p:sldId id="590" r:id="rId10"/>
    <p:sldId id="591" r:id="rId11"/>
    <p:sldId id="568" r:id="rId12"/>
    <p:sldId id="541" r:id="rId13"/>
    <p:sldId id="569" r:id="rId14"/>
    <p:sldId id="562" r:id="rId15"/>
    <p:sldId id="548" r:id="rId16"/>
    <p:sldId id="574" r:id="rId17"/>
    <p:sldId id="575" r:id="rId18"/>
    <p:sldId id="571" r:id="rId19"/>
    <p:sldId id="572" r:id="rId20"/>
    <p:sldId id="573" r:id="rId21"/>
    <p:sldId id="576" r:id="rId22"/>
    <p:sldId id="549" r:id="rId23"/>
    <p:sldId id="550" r:id="rId24"/>
    <p:sldId id="577" r:id="rId25"/>
    <p:sldId id="553" r:id="rId26"/>
    <p:sldId id="580" r:id="rId27"/>
    <p:sldId id="570" r:id="rId28"/>
    <p:sldId id="559" r:id="rId29"/>
    <p:sldId id="581" r:id="rId30"/>
    <p:sldId id="599" r:id="rId31"/>
    <p:sldId id="600" r:id="rId32"/>
    <p:sldId id="601" r:id="rId33"/>
    <p:sldId id="602" r:id="rId34"/>
    <p:sldId id="603" r:id="rId35"/>
    <p:sldId id="604" r:id="rId36"/>
    <p:sldId id="605" r:id="rId37"/>
    <p:sldId id="606" r:id="rId38"/>
    <p:sldId id="607" r:id="rId39"/>
    <p:sldId id="608" r:id="rId40"/>
    <p:sldId id="609" r:id="rId41"/>
    <p:sldId id="610" r:id="rId42"/>
    <p:sldId id="616" r:id="rId43"/>
    <p:sldId id="611" r:id="rId44"/>
    <p:sldId id="612" r:id="rId45"/>
    <p:sldId id="613" r:id="rId46"/>
    <p:sldId id="614" r:id="rId47"/>
    <p:sldId id="615" r:id="rId48"/>
    <p:sldId id="598" r:id="rId49"/>
    <p:sldId id="593" r:id="rId50"/>
    <p:sldId id="594" r:id="rId51"/>
    <p:sldId id="595" r:id="rId52"/>
    <p:sldId id="596" r:id="rId53"/>
    <p:sldId id="597" r:id="rId5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56E54FE-9564-4107-AD0A-624CDA57D888}">
          <p14:sldIdLst>
            <p14:sldId id="586"/>
            <p14:sldId id="564"/>
            <p14:sldId id="538"/>
            <p14:sldId id="587"/>
          </p14:sldIdLst>
        </p14:section>
        <p14:section name="Reflection" id="{2B1207B3-F4C8-4E42-AFCB-85846E80A731}">
          <p14:sldIdLst>
            <p14:sldId id="565"/>
            <p14:sldId id="588"/>
            <p14:sldId id="589"/>
            <p14:sldId id="590"/>
            <p14:sldId id="591"/>
          </p14:sldIdLst>
        </p14:section>
        <p14:section name="Class Object" id="{D26CDCDC-25FB-4D39-A726-195C3AA6445C}">
          <p14:sldIdLst>
            <p14:sldId id="568"/>
            <p14:sldId id="541"/>
            <p14:sldId id="569"/>
            <p14:sldId id="562"/>
            <p14:sldId id="548"/>
          </p14:sldIdLst>
        </p14:section>
        <p14:section name="Constructors, Fields and Methods" id="{0D595730-502D-4DD5-8A0B-3555F1D09651}">
          <p14:sldIdLst>
            <p14:sldId id="574"/>
            <p14:sldId id="575"/>
            <p14:sldId id="571"/>
            <p14:sldId id="572"/>
            <p14:sldId id="573"/>
            <p14:sldId id="576"/>
            <p14:sldId id="549"/>
            <p14:sldId id="550"/>
            <p14:sldId id="577"/>
          </p14:sldIdLst>
        </p14:section>
        <p14:section name="Access Modifiers" id="{1B5FA702-5AF7-470D-BBB8-A14576F3ABE0}">
          <p14:sldIdLst>
            <p14:sldId id="553"/>
            <p14:sldId id="580"/>
            <p14:sldId id="570"/>
            <p14:sldId id="559"/>
            <p14:sldId id="581"/>
          </p14:sldIdLst>
        </p14:section>
        <p14:section name="Untitled Section" id="{F0802953-F745-4940-BB9E-9BCF9AA400B7}">
          <p14:sldIdLst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6"/>
            <p14:sldId id="611"/>
            <p14:sldId id="612"/>
            <p14:sldId id="613"/>
            <p14:sldId id="614"/>
            <p14:sldId id="615"/>
          </p14:sldIdLst>
        </p14:section>
        <p14:section name="Conclusion" id="{BA119ED3-CEAF-44B5-A6EE-07A58DEFFA03}">
          <p14:sldIdLst>
            <p14:sldId id="598"/>
            <p14:sldId id="593"/>
            <p14:sldId id="594"/>
            <p14:sldId id="595"/>
            <p14:sldId id="596"/>
            <p14:sldId id="5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3121"/>
    <a:srgbClr val="301301"/>
    <a:srgbClr val="2F1200"/>
    <a:srgbClr val="321300"/>
    <a:srgbClr val="F3BE60"/>
    <a:srgbClr val="663606"/>
    <a:srgbClr val="F9F0AB"/>
    <a:srgbClr val="F9E6AB"/>
    <a:srgbClr val="F9FAAB"/>
    <a:srgbClr val="76769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434" autoAdjust="0"/>
  </p:normalViewPr>
  <p:slideViewPr>
    <p:cSldViewPr>
      <p:cViewPr varScale="1">
        <p:scale>
          <a:sx n="75" d="100"/>
          <a:sy n="75" d="100"/>
        </p:scale>
        <p:origin x="324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1088" y="-6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ommentAuthors" Target="commentAuthor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20-Mar-19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20-Mar-19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09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46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66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22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59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90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45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87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40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06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0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807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33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4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35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110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82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58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584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49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23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77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43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474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150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199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098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917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9962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6209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2782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694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22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50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33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57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01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3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47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51.png"/><Relationship Id="rId7" Type="http://schemas.openxmlformats.org/officeDocument/2006/relationships/image" Target="../media/image44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5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46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50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45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8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8.gif"/><Relationship Id="rId4" Type="http://schemas.openxmlformats.org/officeDocument/2006/relationships/image" Target="../media/image55.jpeg"/><Relationship Id="rId9" Type="http://schemas.openxmlformats.org/officeDocument/2006/relationships/hyperlink" Target="https://www.lukanet.com/" TargetMode="Externa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744"/>
            <a:ext cx="2950749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540"/>
            <a:ext cx="2950749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791"/>
            <a:ext cx="2950749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047"/>
            <a:ext cx="2950749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3E2EAB7-764A-40FB-8F74-57FA0DA8A99D}" type="datetime1">
              <a:rPr lang="en-US" smtClean="0"/>
              <a:pPr/>
              <a:t>20-Mar-19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AB7-764A-40FB-8F74-57FA0DA8A99D}" type="datetime1">
              <a:rPr lang="en-US" smtClean="0"/>
              <a:pPr/>
              <a:t>20-Mar-19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AB7-764A-40FB-8F74-57FA0DA8A99D}" type="datetime1">
              <a:rPr lang="en-US" smtClean="0"/>
              <a:pPr/>
              <a:t>20-Mar-19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SoftUni</a:t>
            </a:r>
            <a:r>
              <a:rPr lang="en-US" dirty="0" smtClean="0"/>
              <a:t> </a:t>
            </a:r>
            <a:r>
              <a:rPr lang="en-US" dirty="0"/>
              <a:t>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3663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AB7-764A-40FB-8F74-57FA0DA8A99D}" type="datetime1">
              <a:rPr lang="en-US" smtClean="0"/>
              <a:pPr/>
              <a:t>20-Mar-19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Organizational </a:t>
            </a:r>
            <a:r>
              <a:rPr lang="en-US" dirty="0"/>
              <a:t>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0140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381A-FFC9-41C1-AE93-640D0EA4DB19}" type="datetime1">
              <a:rPr lang="en-US" smtClean="0"/>
              <a:pPr/>
              <a:t>20-Mar-19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3E2EAB7-764A-40FB-8F74-57FA0DA8A99D}" type="datetime1">
              <a:rPr lang="en-US" smtClean="0"/>
              <a:pPr/>
              <a:t>20-Mar-19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3E2EAB7-764A-40FB-8F74-57FA0DA8A99D}" type="datetime1">
              <a:rPr lang="en-US" smtClean="0"/>
              <a:pPr/>
              <a:t>20-Mar-19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3E2EAB7-764A-40FB-8F74-57FA0DA8A99D}" type="datetime1">
              <a:rPr lang="en-US" smtClean="0"/>
              <a:pPr/>
              <a:t>20-Mar-19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A3F381A-FFC9-41C1-AE93-640D0EA4DB19}" type="datetime1">
              <a:rPr lang="en-US" smtClean="0"/>
              <a:pPr/>
              <a:t>20-Mar-19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B3E2EAB7-764A-40FB-8F74-57FA0DA8A99D}" type="datetime1">
              <a:rPr lang="en-US" smtClean="0"/>
              <a:pPr/>
              <a:t>20-Mar-19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E2EAB7-764A-40FB-8F74-57FA0DA8A99D}" type="datetime1">
              <a:rPr lang="en-US" smtClean="0"/>
              <a:pPr/>
              <a:t>20-Mar-19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B3E2EAB7-764A-40FB-8F74-57FA0DA8A99D}" type="datetime1">
              <a:rPr lang="en-US" smtClean="0"/>
              <a:pPr/>
              <a:t>20-Mar-19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62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245/java-oop-february-2019#lesson-10490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686" y="762860"/>
            <a:ext cx="10962447" cy="88265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Reflection and </a:t>
            </a:r>
            <a:r>
              <a:rPr lang="en-US" sz="5400" dirty="0"/>
              <a:t>Annotations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70972" y="4641737"/>
            <a:ext cx="2950749" cy="976925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0972" y="5167308"/>
            <a:ext cx="2950749" cy="847659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999" y="2005193"/>
            <a:ext cx="3732828" cy="2286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292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</a:t>
            </a:r>
            <a:r>
              <a:rPr lang="en-US" dirty="0" smtClean="0"/>
              <a:t>btain </a:t>
            </a:r>
            <a:r>
              <a:rPr lang="en-US" dirty="0"/>
              <a:t>its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java.lang.Class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object</a:t>
            </a:r>
          </a:p>
          <a:p>
            <a:pPr lvl="1"/>
            <a:r>
              <a:rPr lang="en-US" dirty="0"/>
              <a:t>If you </a:t>
            </a:r>
            <a:r>
              <a:rPr lang="en-US" b="1" dirty="0">
                <a:solidFill>
                  <a:schemeClr val="bg1"/>
                </a:solidFill>
              </a:rPr>
              <a:t>know</a:t>
            </a:r>
            <a:r>
              <a:rPr lang="en-US" dirty="0"/>
              <a:t> the </a:t>
            </a:r>
            <a:r>
              <a:rPr lang="en-US" b="1" dirty="0" smtClean="0">
                <a:solidFill>
                  <a:schemeClr val="bg1"/>
                </a:solidFill>
              </a:rPr>
              <a:t>name</a:t>
            </a:r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 smtClean="0"/>
              <a:t>If </a:t>
            </a:r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don't</a:t>
            </a:r>
            <a:r>
              <a:rPr lang="en-US" dirty="0"/>
              <a:t> know the name at 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5612" y="2590800"/>
            <a:ext cx="94488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myObjectClass =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MyObject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.class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5612" y="4191000"/>
            <a:ext cx="94488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myClass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.forName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6018213" y="5029200"/>
            <a:ext cx="4419600" cy="1035852"/>
          </a:xfrm>
          <a:prstGeom prst="wedgeRoundRectCallout">
            <a:avLst>
              <a:gd name="adj1" fmla="val -14829"/>
              <a:gd name="adj2" fmla="val -73863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</a:t>
            </a: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fully qualified class </a:t>
            </a:r>
            <a:r>
              <a:rPr lang="en-US" sz="3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as String</a:t>
            </a:r>
          </a:p>
        </p:txBody>
      </p:sp>
    </p:spTree>
    <p:extLst>
      <p:ext uri="{BB962C8B-B14F-4D97-AF65-F5344CB8AC3E}">
        <p14:creationId xmlns:p14="http://schemas.microsoft.com/office/powerpoint/2010/main" val="2495040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Obtain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name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ully </a:t>
            </a:r>
            <a:r>
              <a:rPr lang="en-GB" dirty="0"/>
              <a:t>qualified class </a:t>
            </a:r>
            <a:r>
              <a:rPr lang="en-GB" dirty="0" smtClean="0"/>
              <a:t>name</a:t>
            </a:r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/>
              <a:t>name without the </a:t>
            </a:r>
            <a:r>
              <a:rPr lang="en-US" dirty="0" smtClean="0"/>
              <a:t>package </a:t>
            </a:r>
            <a:r>
              <a:rPr lang="en-US" dirty="0"/>
              <a:t>name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Name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5612" y="2590800"/>
            <a:ext cx="11049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className = aClass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.getName();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5612" y="4191000"/>
            <a:ext cx="11049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simpleClassName = aClass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.getSimpleName();</a:t>
            </a:r>
          </a:p>
        </p:txBody>
      </p:sp>
    </p:spTree>
    <p:extLst>
      <p:ext uri="{BB962C8B-B14F-4D97-AF65-F5344CB8AC3E}">
        <p14:creationId xmlns:p14="http://schemas.microsoft.com/office/powerpoint/2010/main" val="3047330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998412" cy="55703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Obtain </a:t>
            </a:r>
            <a:r>
              <a:rPr lang="en-US" b="1" dirty="0" smtClean="0">
                <a:solidFill>
                  <a:schemeClr val="bg1"/>
                </a:solidFill>
              </a:rPr>
              <a:t>parent class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Obtain </a:t>
            </a:r>
            <a:r>
              <a:rPr lang="en-US" b="1" dirty="0" smtClean="0">
                <a:solidFill>
                  <a:schemeClr val="bg1"/>
                </a:solidFill>
              </a:rPr>
              <a:t>interfaces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are also </a:t>
            </a:r>
            <a:r>
              <a:rPr lang="en-US" b="1" dirty="0">
                <a:solidFill>
                  <a:schemeClr val="bg1"/>
                </a:solidFill>
              </a:rPr>
              <a:t>represented</a:t>
            </a:r>
            <a:r>
              <a:rPr lang="en-US" dirty="0"/>
              <a:t> by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 objects in Java </a:t>
            </a:r>
            <a:r>
              <a:rPr lang="en-US" dirty="0" smtClean="0"/>
              <a:t>             Reflection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Only </a:t>
            </a:r>
            <a:r>
              <a:rPr lang="en-US" dirty="0"/>
              <a:t>the interfaces </a:t>
            </a:r>
            <a:r>
              <a:rPr lang="en-US" b="1" dirty="0">
                <a:solidFill>
                  <a:schemeClr val="bg1"/>
                </a:solidFill>
              </a:rPr>
              <a:t>specifically declared </a:t>
            </a:r>
            <a:r>
              <a:rPr lang="en-GB" dirty="0"/>
              <a:t>implemented </a:t>
            </a:r>
            <a:r>
              <a:rPr lang="en-US" dirty="0" smtClean="0"/>
              <a:t>by </a:t>
            </a:r>
            <a:r>
              <a:rPr lang="en-US" dirty="0"/>
              <a:t>a given </a:t>
            </a:r>
            <a:r>
              <a:rPr lang="en-US" dirty="0" smtClean="0"/>
              <a:t>class are </a:t>
            </a:r>
            <a:r>
              <a:rPr lang="en-US" b="1" dirty="0" smtClean="0">
                <a:solidFill>
                  <a:schemeClr val="bg1"/>
                </a:solidFill>
              </a:rPr>
              <a:t>returned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 and Interfaces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7112" y="1905000"/>
            <a:ext cx="10134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className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aClass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.getSuperclass();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27112" y="3505200"/>
            <a:ext cx="10134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interfaces = aClass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.getInterfaces();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444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Import ReflectionClass to your </a:t>
            </a:r>
            <a:r>
              <a:rPr lang="en-US" b="1" dirty="0" smtClean="0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folder in your project</a:t>
            </a:r>
          </a:p>
          <a:p>
            <a:r>
              <a:rPr lang="en-US" dirty="0" smtClean="0"/>
              <a:t>Using </a:t>
            </a:r>
            <a:r>
              <a:rPr lang="en-US" b="1" smtClean="0">
                <a:solidFill>
                  <a:schemeClr val="bg1"/>
                </a:solidFill>
              </a:rPr>
              <a:t>reflection</a:t>
            </a:r>
            <a:r>
              <a:rPr lang="en-US" smtClean="0"/>
              <a:t> you should print</a:t>
            </a:r>
            <a:r>
              <a:rPr lang="en-US" dirty="0" smtClean="0"/>
              <a:t>:</a:t>
            </a:r>
            <a:endParaRPr lang="bg-BG" dirty="0" smtClean="0"/>
          </a:p>
          <a:p>
            <a:pPr lvl="1"/>
            <a:r>
              <a:rPr lang="en-US" dirty="0" smtClean="0"/>
              <a:t>This class type</a:t>
            </a:r>
          </a:p>
          <a:p>
            <a:pPr lvl="1"/>
            <a:r>
              <a:rPr lang="en-US" dirty="0" smtClean="0"/>
              <a:t>Super class type</a:t>
            </a:r>
          </a:p>
          <a:p>
            <a:pPr lvl="1"/>
            <a:r>
              <a:rPr lang="en-US" dirty="0" smtClean="0"/>
              <a:t>All Interfaces</a:t>
            </a:r>
          </a:p>
          <a:p>
            <a:pPr lvl="1"/>
            <a:r>
              <a:rPr lang="en-US" dirty="0" smtClean="0"/>
              <a:t>Instantiate object using reflection and print it</a:t>
            </a:r>
          </a:p>
          <a:p>
            <a:r>
              <a:rPr lang="en-US" dirty="0" smtClean="0"/>
              <a:t>Don't change anything in class</a:t>
            </a:r>
          </a:p>
          <a:p>
            <a:endParaRPr lang="en-US" dirty="0" smtClean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Reflection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91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noProof="1"/>
              <a:t>Reflection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5745" y="1447800"/>
            <a:ext cx="12039600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 smtClean="0">
                <a:latin typeface="Consolas" pitchFamily="49" charset="0"/>
              </a:rPr>
              <a:t>Class&lt;Reflection&gt; aClass =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Reflection.class</a:t>
            </a:r>
            <a:r>
              <a:rPr lang="en-US" sz="2600" b="1" noProof="1" smtClean="0">
                <a:solidFill>
                  <a:srgbClr val="FBEEDC"/>
                </a:solidFill>
                <a:latin typeface="Consolas" pitchFamily="49" charset="0"/>
              </a:rPr>
              <a:t>;</a:t>
            </a:r>
            <a:endParaRPr lang="bg-BG" sz="2600" b="1" noProof="1" smtClean="0">
              <a:solidFill>
                <a:srgbClr val="FBEEDC"/>
              </a:solidFill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latin typeface="Consolas" pitchFamily="49" charset="0"/>
              </a:rPr>
              <a:t>System.out.println(aClass</a:t>
            </a:r>
            <a:r>
              <a:rPr lang="bg-BG" sz="2600" b="1" noProof="1" smtClean="0">
                <a:latin typeface="Consolas" pitchFamily="49" charset="0"/>
              </a:rPr>
              <a:t>);</a:t>
            </a:r>
            <a:endParaRPr lang="en-US" sz="2600" b="1" noProof="1" smtClean="0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latin typeface="Consolas" pitchFamily="49" charset="0"/>
              </a:rPr>
              <a:t>System.out.println(aClass.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getSuperclass</a:t>
            </a:r>
            <a:r>
              <a:rPr lang="en-US" sz="2600" b="1" noProof="1" smtClean="0">
                <a:latin typeface="Consolas" pitchFamily="49" charset="0"/>
              </a:rPr>
              <a:t>());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latin typeface="Consolas" pitchFamily="49" charset="0"/>
              </a:rPr>
              <a:t>Class[] interfaces = aClass.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getInterfaces</a:t>
            </a:r>
            <a:r>
              <a:rPr lang="en-US" sz="2600" b="1" noProof="1" smtClean="0">
                <a:latin typeface="Consolas" pitchFamily="49" charset="0"/>
              </a:rPr>
              <a:t>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latin typeface="Consolas" pitchFamily="49" charset="0"/>
              </a:rPr>
              <a:t>for (Class anInterface : interfaces) 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 smtClean="0">
                <a:latin typeface="Consolas" pitchFamily="49" charset="0"/>
              </a:rPr>
              <a:t>System.out.println(anInterface);</a:t>
            </a:r>
          </a:p>
          <a:p>
            <a:pPr fontAlgn="base">
              <a:spcBef>
                <a:spcPts val="1200"/>
              </a:spcBef>
            </a:pP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</a:rPr>
              <a:t>//Reflection </a:t>
            </a: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</a:rPr>
              <a:t>ref = aClass.newInstance</a:t>
            </a: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</a:rPr>
              <a:t>();//Deprecated </a:t>
            </a: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</a:rPr>
              <a:t>since Java 9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latin typeface="Consolas" pitchFamily="49" charset="0"/>
              </a:rPr>
              <a:t>Reflection </a:t>
            </a:r>
            <a:r>
              <a:rPr lang="en-US" sz="2600" b="1" noProof="1">
                <a:latin typeface="Consolas" pitchFamily="49" charset="0"/>
              </a:rPr>
              <a:t>ref = </a:t>
            </a:r>
            <a:r>
              <a:rPr lang="en-US" sz="2600" b="1" noProof="1" smtClean="0">
                <a:latin typeface="Consolas" pitchFamily="49" charset="0"/>
              </a:rPr>
              <a:t>aClass.getDeclaredConstructor().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newInstance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();</a:t>
            </a:r>
            <a:endParaRPr lang="en-US" sz="2600" noProof="1" smtClean="0">
              <a:solidFill>
                <a:schemeClr val="bg1"/>
              </a:solidFill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latin typeface="Consolas" pitchFamily="49" charset="0"/>
              </a:rPr>
              <a:t>System.out.println(ref);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9067665" y="5893917"/>
            <a:ext cx="2733902" cy="452908"/>
          </a:xfrm>
          <a:prstGeom prst="wedgeRoundRectCallout">
            <a:avLst>
              <a:gd name="adj1" fmla="val -26326"/>
              <a:gd name="adj2" fmla="val -87974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new object </a:t>
            </a:r>
          </a:p>
        </p:txBody>
      </p:sp>
    </p:spTree>
    <p:extLst>
      <p:ext uri="{BB962C8B-B14F-4D97-AF65-F5344CB8AC3E}">
        <p14:creationId xmlns:p14="http://schemas.microsoft.com/office/powerpoint/2010/main" val="1115435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 smtClean="0"/>
              <a:t>Obtain </a:t>
            </a:r>
            <a:r>
              <a:rPr lang="en-US" b="1" dirty="0" smtClean="0">
                <a:solidFill>
                  <a:schemeClr val="bg1"/>
                </a:solidFill>
              </a:rPr>
              <a:t>only public constructors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Obtain </a:t>
            </a:r>
            <a:r>
              <a:rPr lang="en-US" b="1" dirty="0" smtClean="0">
                <a:solidFill>
                  <a:schemeClr val="bg1"/>
                </a:solidFill>
              </a:rPr>
              <a:t>all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/>
              <a:t>Get </a:t>
            </a:r>
            <a:r>
              <a:rPr lang="en-US" dirty="0" smtClean="0"/>
              <a:t>constructor by </a:t>
            </a:r>
            <a:r>
              <a:rPr lang="en-US" b="1" dirty="0" smtClean="0">
                <a:solidFill>
                  <a:schemeClr val="bg1"/>
                </a:solidFill>
              </a:rPr>
              <a:t>parameters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1314" y="1752600"/>
            <a:ext cx="10706197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ctors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aClass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.getConstructors();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1313" y="3136612"/>
            <a:ext cx="1070619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GB" sz="3200" b="1" dirty="0">
                <a:latin typeface="Consolas" pitchFamily="49" charset="0"/>
                <a:cs typeface="Consolas" pitchFamily="49" charset="0"/>
              </a:rPr>
              <a:t>ctors = </a:t>
            </a:r>
            <a:r>
              <a:rPr lang="en-GB" sz="3200" b="1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GB" sz="3200" b="1" dirty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dirty="0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GB" sz="3200" b="1" dirty="0" smtClean="0">
                <a:latin typeface="Consolas" pitchFamily="49" charset="0"/>
                <a:cs typeface="Consolas" pitchFamily="49" charset="0"/>
              </a:rPr>
              <a:t>aClass.</a:t>
            </a:r>
            <a:r>
              <a:rPr lang="en-GB" sz="32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getDeclaredConstructors</a:t>
            </a:r>
            <a:r>
              <a:rPr lang="en-GB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313" y="4953000"/>
            <a:ext cx="10706197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ctor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    aClass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.getConstructor(String.class);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319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13" y="1066800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 smtClean="0"/>
              <a:t>Get </a:t>
            </a:r>
            <a:r>
              <a:rPr lang="en-US" b="1" dirty="0" smtClean="0">
                <a:solidFill>
                  <a:schemeClr val="bg1"/>
                </a:solidFill>
              </a:rPr>
              <a:t>parameter types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Instantiating </a:t>
            </a:r>
            <a:r>
              <a:rPr lang="en-US" b="1" dirty="0" smtClean="0">
                <a:solidFill>
                  <a:schemeClr val="bg1"/>
                </a:solidFill>
              </a:rPr>
              <a:t>objects </a:t>
            </a:r>
            <a:r>
              <a:rPr lang="en-US" dirty="0"/>
              <a:t>using </a:t>
            </a:r>
            <a:r>
              <a:rPr lang="en-US" dirty="0" smtClean="0"/>
              <a:t>constructor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(2)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1314" y="1752600"/>
            <a:ext cx="10706197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parameterTypes =             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				ctor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.getParameterTypes();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313" y="3962400"/>
            <a:ext cx="10706197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3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constructor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= MyObject.class.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(String.class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MyObject myObject =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(MyObject)</a:t>
            </a:r>
          </a:p>
          <a:p>
            <a:pPr fontAlgn="base"/>
            <a:r>
              <a:rPr lang="en-US" sz="3200" b="1" noProof="1">
                <a:latin typeface="Consolas" pitchFamily="49" charset="0"/>
                <a:cs typeface="Consolas" pitchFamily="49" charset="0"/>
              </a:rPr>
              <a:t>constructor.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newInstance("arg1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");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29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b="1" dirty="0" smtClean="0">
                <a:solidFill>
                  <a:schemeClr val="bg1"/>
                </a:solidFill>
              </a:rPr>
              <a:t>public</a:t>
            </a:r>
            <a:r>
              <a:rPr lang="en-US" dirty="0" smtClean="0"/>
              <a:t> fields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Obtain </a:t>
            </a:r>
            <a:r>
              <a:rPr lang="en-US" b="1" dirty="0" smtClean="0">
                <a:solidFill>
                  <a:schemeClr val="bg1"/>
                </a:solidFill>
              </a:rPr>
              <a:t>all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fields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/>
              <a:t>Get field </a:t>
            </a:r>
            <a:r>
              <a:rPr lang="en-US" b="1" dirty="0" smtClean="0">
                <a:solidFill>
                  <a:schemeClr val="bg1"/>
                </a:solidFill>
              </a:rPr>
              <a:t>name and type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Name and Type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05132" y="1676400"/>
            <a:ext cx="101346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field = aClass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.getField("somefield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fields = aClass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.getFields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3682425"/>
            <a:ext cx="10134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Field[]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fields =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aClass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.getDeclaredFields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05132" y="5105400"/>
            <a:ext cx="101346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fieldName = field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.getName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fieldType = field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.getType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99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13" y="1066800"/>
            <a:ext cx="11998412" cy="557035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Setting </a:t>
            </a:r>
            <a:r>
              <a:rPr lang="en-US" dirty="0"/>
              <a:t>value for </a:t>
            </a:r>
            <a:r>
              <a:rPr lang="en-US" dirty="0" smtClean="0"/>
              <a:t>field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Set and Get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12812" y="1752600"/>
            <a:ext cx="101346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aClass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MyObject.class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Field field = aClass.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getField(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"someField"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MyObject</a:t>
            </a:r>
            <a:r>
              <a:rPr lang="en-US" sz="3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3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new MyObject();</a:t>
            </a: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value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field.get(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field.set(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objetInstance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, value);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3656012" y="5105400"/>
            <a:ext cx="7277197" cy="1533081"/>
          </a:xfrm>
          <a:prstGeom prst="wedgeRoundRectCallout">
            <a:avLst>
              <a:gd name="adj1" fmla="val 26222"/>
              <a:gd name="adj2" fmla="val -90911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3200" b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objectInstance </a:t>
            </a: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passed to the get and set method should be an instance of the class that owns the field</a:t>
            </a:r>
            <a:endParaRPr lang="en-US" sz="32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7699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b="1" dirty="0" smtClean="0">
                <a:solidFill>
                  <a:schemeClr val="bg1"/>
                </a:solidFill>
              </a:rPr>
              <a:t>public</a:t>
            </a:r>
            <a:r>
              <a:rPr lang="en-US" dirty="0" smtClean="0"/>
              <a:t> methods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Get methods without </a:t>
            </a:r>
            <a:r>
              <a:rPr lang="en-US" b="1" dirty="0" smtClean="0">
                <a:solidFill>
                  <a:schemeClr val="bg1"/>
                </a:solidFill>
              </a:rPr>
              <a:t>parameters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8012" y="1752600"/>
            <a:ext cx="11201400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methods = aClass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.getMethods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method =    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 aClass.getMethod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("doSomething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",String.class);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4495800"/>
            <a:ext cx="112014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method =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   aClass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.getMethod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("doSomething", null);</a:t>
            </a:r>
          </a:p>
        </p:txBody>
      </p:sp>
    </p:spTree>
    <p:extLst>
      <p:ext uri="{BB962C8B-B14F-4D97-AF65-F5344CB8AC3E}">
        <p14:creationId xmlns:p14="http://schemas.microsoft.com/office/powerpoint/2010/main" val="1841082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Reflection - What? Why? Where?</a:t>
            </a:r>
          </a:p>
          <a:p>
            <a:r>
              <a:rPr lang="en-US" dirty="0" smtClean="0"/>
              <a:t>Reflection API</a:t>
            </a:r>
          </a:p>
          <a:p>
            <a:pPr marL="819096" lvl="1" indent="-514350"/>
            <a:r>
              <a:rPr lang="en-US" dirty="0" smtClean="0"/>
              <a:t>Reflecting Classes</a:t>
            </a:r>
          </a:p>
          <a:p>
            <a:pPr marL="819096" lvl="1" indent="-514350"/>
            <a:r>
              <a:rPr lang="en-US" dirty="0"/>
              <a:t>Reflecting </a:t>
            </a:r>
            <a:r>
              <a:rPr lang="en-US" dirty="0" smtClean="0"/>
              <a:t>Constructors</a:t>
            </a:r>
            <a:endParaRPr lang="en-US" dirty="0"/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 smtClean="0"/>
              <a:t>Reflecting </a:t>
            </a:r>
            <a:r>
              <a:rPr lang="en-US" dirty="0"/>
              <a:t>Methods</a:t>
            </a:r>
          </a:p>
          <a:p>
            <a:pPr marL="819096" lvl="1" indent="-514350"/>
            <a:r>
              <a:rPr lang="en-US" dirty="0"/>
              <a:t>Reflecting </a:t>
            </a:r>
            <a:r>
              <a:rPr lang="en-US" dirty="0" smtClean="0"/>
              <a:t>Annotations</a:t>
            </a:r>
          </a:p>
          <a:p>
            <a:pPr marL="819096" lvl="1" indent="-514350"/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7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 type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Get </a:t>
            </a:r>
            <a:r>
              <a:rPr lang="en-US" smtClean="0"/>
              <a:t>methods with </a:t>
            </a:r>
            <a:r>
              <a:rPr lang="en-US" b="1" dirty="0" smtClean="0">
                <a:solidFill>
                  <a:schemeClr val="bg1"/>
                </a:solidFill>
              </a:rPr>
              <a:t>parameters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Invoke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27014" y="1740694"/>
            <a:ext cx="11182398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paramTypes = method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.getParameterTypes();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returnType = method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.getReturnType();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7014" y="3773031"/>
            <a:ext cx="1118239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Method method =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MyObject.class.getMethod("doSomething", String.class);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 returnValue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= method.invoke(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, "arg1");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6704012" y="5606676"/>
            <a:ext cx="4537903" cy="641723"/>
          </a:xfrm>
          <a:prstGeom prst="wedgeRoundRectCallout">
            <a:avLst>
              <a:gd name="adj1" fmla="val 5603"/>
              <a:gd name="adj2" fmla="val -64143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solidFill>
                  <a:schemeClr val="bg2"/>
                </a:solidFill>
              </a:rPr>
              <a:t>null is for static methods</a:t>
            </a:r>
          </a:p>
        </p:txBody>
      </p:sp>
    </p:spTree>
    <p:extLst>
      <p:ext uri="{BB962C8B-B14F-4D97-AF65-F5344CB8AC3E}">
        <p14:creationId xmlns:p14="http://schemas.microsoft.com/office/powerpoint/2010/main" val="565086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Using </a:t>
            </a:r>
            <a:r>
              <a:rPr lang="en-US" b="1" dirty="0" smtClean="0">
                <a:solidFill>
                  <a:schemeClr val="bg1"/>
                </a:solidFill>
              </a:rPr>
              <a:t>reflection</a:t>
            </a:r>
            <a:r>
              <a:rPr lang="en-US" dirty="0" smtClean="0"/>
              <a:t> get all methods and print: 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Sort</a:t>
            </a:r>
            <a:r>
              <a:rPr lang="en-US" dirty="0" smtClean="0"/>
              <a:t> getters and setters </a:t>
            </a:r>
            <a:r>
              <a:rPr lang="en-US" b="1" dirty="0" smtClean="0">
                <a:solidFill>
                  <a:schemeClr val="bg1"/>
                </a:solidFill>
              </a:rPr>
              <a:t>alphabetically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Getters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/>
              <a:t>A getter method have its name start with "get", take 0 </a:t>
            </a:r>
            <a:r>
              <a:rPr lang="en-US" dirty="0" smtClean="0"/>
              <a:t>                 parameters</a:t>
            </a:r>
            <a:r>
              <a:rPr lang="en-US" dirty="0"/>
              <a:t>, and returns a value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Setters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/>
              <a:t>A setter method have its name start with "set", and takes 1 </a:t>
            </a:r>
            <a:r>
              <a:rPr lang="en-US" dirty="0" smtClean="0"/>
              <a:t>        parameter</a:t>
            </a:r>
            <a:endParaRPr lang="en-US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Getters and Setters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95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Getters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0412" y="1371600"/>
            <a:ext cx="10668000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Method[] methods = aClass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.getDeclaredMethods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();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latin typeface="Consolas" pitchFamily="49" charset="0"/>
              </a:rPr>
              <a:t>List&lt;Method</a:t>
            </a:r>
            <a:r>
              <a:rPr lang="en-US" sz="2800" b="1" noProof="1">
                <a:latin typeface="Consolas" pitchFamily="49" charset="0"/>
              </a:rPr>
              <a:t>&gt; getters = new ArrayList&lt;&gt;();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latin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Method method </a:t>
            </a:r>
            <a:r>
              <a:rPr lang="en-US" sz="2800" b="1" noProof="1">
                <a:latin typeface="Consolas" pitchFamily="49" charset="0"/>
              </a:rPr>
              <a:t>: methods)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if (method.getName().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startsWith("get"))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</a:t>
            </a:r>
            <a:r>
              <a:rPr lang="en-US" sz="2800" b="1" noProof="1" smtClean="0">
                <a:latin typeface="Consolas" pitchFamily="49" charset="0"/>
              </a:rPr>
              <a:t> if </a:t>
            </a:r>
            <a:r>
              <a:rPr lang="en-US" sz="2800" b="1" noProof="1">
                <a:latin typeface="Consolas" pitchFamily="49" charset="0"/>
              </a:rPr>
              <a:t>(method.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getParameterTypes().length == 0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 </a:t>
            </a:r>
            <a:r>
              <a:rPr lang="en-US" sz="2800" b="1" noProof="1" smtClean="0">
                <a:latin typeface="Consolas" pitchFamily="49" charset="0"/>
              </a:rPr>
              <a:t> getters.add(method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  }</a:t>
            </a:r>
            <a:endParaRPr lang="en-US" sz="28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 } }</a:t>
            </a:r>
            <a:endParaRPr lang="en-US" sz="28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//TODO: Print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getters sorted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alphabetically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57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Setters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91412" y="1371600"/>
            <a:ext cx="10806000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List&lt;Method&gt; setters = new ArrayList&lt;&gt;();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latin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</a:rPr>
              <a:t>(Method method : methods)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</a:rPr>
              <a:t>(method.getName()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.startsWith("set</a:t>
            </a:r>
            <a:r>
              <a:rPr lang="en-US" sz="2800" b="1" noProof="1">
                <a:latin typeface="Consolas" pitchFamily="49" charset="0"/>
              </a:rPr>
              <a:t>"))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latin typeface="Consolas" pitchFamily="49" charset="0"/>
              </a:rPr>
              <a:t>    if (method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.getParameterTypes().length == 1</a:t>
            </a:r>
            <a:r>
              <a:rPr lang="en-US" sz="2800" b="1" noProof="1" smtClean="0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latin typeface="Consolas" pitchFamily="49" charset="0"/>
              </a:rPr>
              <a:t>      if </a:t>
            </a:r>
            <a:r>
              <a:rPr lang="en-US" sz="2800" b="1" noProof="1">
                <a:latin typeface="Consolas" pitchFamily="49" charset="0"/>
              </a:rPr>
              <a:t>(void.class.equals(method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.getReturnType</a:t>
            </a:r>
            <a:r>
              <a:rPr lang="en-US" sz="2800" b="1" noProof="1">
                <a:latin typeface="Consolas" pitchFamily="49" charset="0"/>
              </a:rPr>
              <a:t>()))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   </a:t>
            </a:r>
            <a:r>
              <a:rPr lang="en-US" sz="2800" b="1" noProof="1" smtClean="0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setters.add(method);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 </a:t>
            </a:r>
            <a:r>
              <a:rPr lang="en-US" sz="2800" b="1" noProof="1" smtClean="0">
                <a:latin typeface="Consolas" pitchFamily="49" charset="0"/>
              </a:rPr>
              <a:t> }</a:t>
            </a:r>
            <a:endParaRPr lang="en-US" sz="28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</a:t>
            </a:r>
            <a:r>
              <a:rPr lang="en-US" sz="2800" b="1" noProof="1" smtClean="0">
                <a:latin typeface="Consolas" pitchFamily="49" charset="0"/>
              </a:rPr>
              <a:t> }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} }</a:t>
            </a:r>
            <a:endParaRPr lang="en-US" sz="28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//TODO: Print setters sorted alphabetically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591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btain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 modifiers </a:t>
            </a:r>
            <a:r>
              <a:rPr lang="en-US" dirty="0"/>
              <a:t>like </a:t>
            </a:r>
            <a:r>
              <a:rPr lang="en-US" dirty="0" smtClean="0"/>
              <a:t>this</a:t>
            </a:r>
            <a:endParaRPr lang="bg-BG" dirty="0" smtClean="0"/>
          </a:p>
          <a:p>
            <a:endParaRPr lang="bg-BG" dirty="0"/>
          </a:p>
          <a:p>
            <a:r>
              <a:rPr lang="bg-BG" dirty="0" smtClean="0"/>
              <a:t>Е</a:t>
            </a:r>
            <a:r>
              <a:rPr lang="en-US" dirty="0" smtClean="0"/>
              <a:t>ach </a:t>
            </a:r>
            <a:r>
              <a:rPr lang="en-US" dirty="0"/>
              <a:t>modifier is a </a:t>
            </a:r>
            <a:r>
              <a:rPr lang="en-US" b="1" dirty="0">
                <a:solidFill>
                  <a:schemeClr val="bg1"/>
                </a:solidFill>
              </a:rPr>
              <a:t>flag bit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/>
              <a:t>that </a:t>
            </a:r>
            <a:r>
              <a:rPr lang="en-US" dirty="0"/>
              <a:t>is either set or </a:t>
            </a:r>
            <a:r>
              <a:rPr lang="en-US" dirty="0" smtClean="0"/>
              <a:t>cleared</a:t>
            </a:r>
          </a:p>
          <a:p>
            <a:r>
              <a:rPr lang="en-US" dirty="0"/>
              <a:t>You can check the </a:t>
            </a:r>
            <a:r>
              <a:rPr lang="en-US" dirty="0" smtClean="0"/>
              <a:t>modifiers</a:t>
            </a:r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92124" y="1905000"/>
            <a:ext cx="81168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modifiers = aClass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.getModifiers();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2124" y="4419600"/>
            <a:ext cx="8116888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Modifier.isPrivate</a:t>
            </a:r>
            <a:r>
              <a:rPr lang="fr-FR" sz="2800" b="1" noProof="1">
                <a:latin typeface="Consolas" pitchFamily="49" charset="0"/>
              </a:rPr>
              <a:t>(int modifiers)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Modifier.isProtected</a:t>
            </a:r>
            <a:r>
              <a:rPr lang="fr-FR" sz="2800" b="1" noProof="1">
                <a:latin typeface="Consolas" pitchFamily="49" charset="0"/>
              </a:rPr>
              <a:t>(int modifiers)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Modifier.isPublic</a:t>
            </a:r>
            <a:r>
              <a:rPr lang="fr-FR" sz="2800" b="1" noProof="1">
                <a:latin typeface="Consolas" pitchFamily="49" charset="0"/>
              </a:rPr>
              <a:t>(int modifiers)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Modifier.isStatic</a:t>
            </a:r>
            <a:r>
              <a:rPr lang="fr-FR" sz="2800" b="1" noProof="1">
                <a:latin typeface="Consolas" pitchFamily="49" charset="0"/>
              </a:rPr>
              <a:t>(int modifiers)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6323012" y="2743200"/>
            <a:ext cx="4495800" cy="1368000"/>
          </a:xfrm>
          <a:prstGeom prst="wedgeRoundRectCallout">
            <a:avLst>
              <a:gd name="adj1" fmla="val -39797"/>
              <a:gd name="adj2" fmla="val -68026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getModifiers() can be called on constructors, fields, methods</a:t>
            </a:r>
          </a:p>
        </p:txBody>
      </p:sp>
    </p:spTree>
    <p:extLst>
      <p:ext uri="{BB962C8B-B14F-4D97-AF65-F5344CB8AC3E}">
        <p14:creationId xmlns:p14="http://schemas.microsoft.com/office/powerpoint/2010/main" val="3761203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arrays via Java </a:t>
            </a:r>
            <a:r>
              <a:rPr lang="en-US" dirty="0" smtClean="0"/>
              <a:t>Reflection</a:t>
            </a:r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en-US" dirty="0" smtClean="0"/>
              <a:t>Obtain parameter annotations</a:t>
            </a:r>
          </a:p>
          <a:p>
            <a:pPr>
              <a:spcBef>
                <a:spcPts val="3000"/>
              </a:spcBef>
            </a:pPr>
            <a:endParaRPr lang="en-US" dirty="0" smtClean="0"/>
          </a:p>
          <a:p>
            <a:pPr>
              <a:spcBef>
                <a:spcPts val="3600"/>
              </a:spcBef>
            </a:pPr>
            <a:r>
              <a:rPr lang="en-US" dirty="0" smtClean="0"/>
              <a:t>Obtain fields and methods annotations</a:t>
            </a:r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1" y="3235404"/>
            <a:ext cx="11430001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Array.set</a:t>
            </a:r>
            <a:r>
              <a:rPr lang="en-US" sz="2800" b="1" noProof="1" smtClean="0">
                <a:latin typeface="Consolas" pitchFamily="49" charset="0"/>
              </a:rPr>
              <a:t>(intArray</a:t>
            </a:r>
            <a:r>
              <a:rPr lang="en-US" sz="2800" b="1" noProof="1">
                <a:latin typeface="Consolas" pitchFamily="49" charset="0"/>
              </a:rPr>
              <a:t>, 0, 123);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Array.set</a:t>
            </a:r>
            <a:r>
              <a:rPr lang="en-US" sz="2800" b="1" noProof="1">
                <a:latin typeface="Consolas" pitchFamily="49" charset="0"/>
              </a:rPr>
              <a:t>(intArray, 1, 456</a:t>
            </a:r>
            <a:r>
              <a:rPr lang="en-US" sz="2800" b="1" noProof="1" smtClean="0">
                <a:latin typeface="Consolas" pitchFamily="49" charset="0"/>
              </a:rPr>
              <a:t>);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9411" y="5290317"/>
            <a:ext cx="11430001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stringArrayComponentType =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                 stringArrayClass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.getComponentType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411" y="1981200"/>
            <a:ext cx="1143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</a:t>
            </a:r>
            <a:r>
              <a:rPr lang="en-US" sz="2800" b="1" noProof="1">
                <a:latin typeface="Consolas" pitchFamily="49" charset="0"/>
              </a:rPr>
              <a:t>intArray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(int[]) </a:t>
            </a:r>
            <a:r>
              <a:rPr lang="en-US" sz="2800" b="1" noProof="1">
                <a:latin typeface="Consolas" pitchFamily="49" charset="0"/>
              </a:rPr>
              <a:t>Array.newInstance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(int.class, 3)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912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 perfectly know how to write High Quality Code</a:t>
            </a:r>
          </a:p>
          <a:p>
            <a:r>
              <a:rPr lang="en-US" dirty="0" smtClean="0"/>
              <a:t>Check </a:t>
            </a:r>
            <a:r>
              <a:rPr lang="en-US" b="1" dirty="0" smtClean="0">
                <a:solidFill>
                  <a:schemeClr val="bg1"/>
                </a:solidFill>
              </a:rPr>
              <a:t>Reflection class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and print all mistakes in </a:t>
            </a:r>
            <a:r>
              <a:rPr lang="en-US" b="1" dirty="0" smtClean="0">
                <a:solidFill>
                  <a:schemeClr val="bg1"/>
                </a:solidFill>
              </a:rPr>
              <a:t>access               modifiers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which you can find</a:t>
            </a:r>
          </a:p>
          <a:p>
            <a:r>
              <a:rPr lang="en-US" dirty="0" smtClean="0"/>
              <a:t>Get all fields, getters and setters and sort each category by        name</a:t>
            </a:r>
          </a:p>
          <a:p>
            <a:r>
              <a:rPr lang="en-US" dirty="0" smtClean="0"/>
              <a:t>First print mistakes in </a:t>
            </a:r>
            <a:r>
              <a:rPr lang="en-US" b="1" dirty="0" smtClean="0">
                <a:solidFill>
                  <a:schemeClr val="bg1"/>
                </a:solidFill>
              </a:rPr>
              <a:t>fields</a:t>
            </a:r>
          </a:p>
          <a:p>
            <a:r>
              <a:rPr lang="en-US" dirty="0" smtClean="0"/>
              <a:t>Then print mistakes in </a:t>
            </a:r>
            <a:r>
              <a:rPr lang="en-US" b="1" dirty="0" smtClean="0">
                <a:solidFill>
                  <a:schemeClr val="bg1"/>
                </a:solidFill>
              </a:rPr>
              <a:t>getters</a:t>
            </a:r>
          </a:p>
          <a:p>
            <a:r>
              <a:rPr lang="en-US" dirty="0" smtClean="0"/>
              <a:t>Then print mistakes in </a:t>
            </a:r>
            <a:r>
              <a:rPr lang="en-US" b="1" dirty="0" smtClean="0">
                <a:solidFill>
                  <a:schemeClr val="bg1"/>
                </a:solidFill>
              </a:rPr>
              <a:t>setters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High Quality Mistakes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26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 Quality Mistakes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33865" y="1143000"/>
            <a:ext cx="912109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List&lt;Field&gt; fields = </a:t>
            </a:r>
            <a:r>
              <a:rPr lang="en-US" sz="2000" b="1" noProof="1" smtClean="0">
                <a:latin typeface="Consolas" pitchFamily="49" charset="0"/>
              </a:rPr>
              <a:t>Arrays.asList(aClass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</a:rPr>
              <a:t>.getDeclaredFields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000" b="1" noProof="1">
                <a:latin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 smtClean="0">
                <a:latin typeface="Consolas" pitchFamily="49" charset="0"/>
              </a:rPr>
              <a:t>fields.sort(new</a:t>
            </a:r>
            <a:r>
              <a:rPr lang="en-US" sz="2000" b="1" noProof="1" smtClean="0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Comparator&lt;Field&gt;() </a:t>
            </a: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 smtClean="0">
                <a:latin typeface="Consolas" pitchFamily="49" charset="0"/>
              </a:rPr>
              <a:t>  @</a:t>
            </a:r>
            <a:r>
              <a:rPr lang="en-US" sz="2000" b="1" noProof="1">
                <a:latin typeface="Consolas" pitchFamily="49" charset="0"/>
              </a:rPr>
              <a:t>Override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 smtClean="0">
                <a:latin typeface="Consolas" pitchFamily="49" charset="0"/>
              </a:rPr>
              <a:t>  public </a:t>
            </a:r>
            <a:r>
              <a:rPr lang="en-US" sz="2000" b="1" noProof="1">
                <a:latin typeface="Consolas" pitchFamily="49" charset="0"/>
              </a:rPr>
              <a:t>int compare(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Field o1, Field o2</a:t>
            </a:r>
            <a:r>
              <a:rPr lang="en-US" sz="20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latin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</a:rPr>
              <a:t>return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o1.getName().compareTo(o2.getName());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 smtClean="0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000" b="1" noProof="1" smtClean="0">
                <a:latin typeface="Consolas" pitchFamily="49" charset="0"/>
              </a:rPr>
              <a:t>}</a:t>
            </a:r>
            <a:endParaRPr lang="en-US" sz="20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000" b="1" noProof="1" smtClean="0">
                <a:latin typeface="Consolas" pitchFamily="49" charset="0"/>
              </a:rPr>
              <a:t>});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412" y="4465499"/>
            <a:ext cx="9144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000" b="1" noProof="1" smtClean="0">
                <a:latin typeface="Consolas" pitchFamily="49" charset="0"/>
              </a:rPr>
              <a:t>for </a:t>
            </a:r>
            <a:r>
              <a:rPr lang="en-US" sz="2000" b="1" noProof="1">
                <a:latin typeface="Consolas" pitchFamily="49" charset="0"/>
              </a:rPr>
              <a:t>(Field field : fields) {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 smtClean="0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000" b="1" noProof="1" smtClean="0">
                <a:latin typeface="Consolas" pitchFamily="49" charset="0"/>
              </a:rPr>
              <a:t>if </a:t>
            </a:r>
            <a:r>
              <a:rPr lang="en-US" sz="2000" b="1" noProof="1">
                <a:latin typeface="Consolas" pitchFamily="49" charset="0"/>
              </a:rPr>
              <a:t>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!Modifier.isPrivate(field.getModifiers())</a:t>
            </a:r>
            <a:r>
              <a:rPr lang="en-US" sz="20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>
                <a:solidFill>
                  <a:srgbClr val="FBEEDC"/>
                </a:solidFill>
                <a:latin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000" b="1" noProof="1" smtClean="0">
                <a:latin typeface="Consolas" pitchFamily="49" charset="0"/>
              </a:rPr>
              <a:t>System.out.println(field.getName</a:t>
            </a:r>
            <a:r>
              <a:rPr lang="en-US" sz="2000" b="1" noProof="1">
                <a:latin typeface="Consolas" pitchFamily="49" charset="0"/>
              </a:rPr>
              <a:t>() + " must be private!");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 smtClean="0">
                <a:latin typeface="Consolas" pitchFamily="49" charset="0"/>
              </a:rPr>
              <a:t>  }</a:t>
            </a:r>
            <a:endParaRPr lang="en-US" sz="20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000" b="1" noProof="1" smtClean="0">
                <a:latin typeface="Consolas" pitchFamily="49" charset="0"/>
              </a:rPr>
              <a:t>}</a:t>
            </a:r>
            <a:endParaRPr lang="en-US" sz="20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884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 Quality </a:t>
            </a:r>
            <a:r>
              <a:rPr lang="en-US" dirty="0" smtClean="0"/>
              <a:t>Mistakes(3)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0812" y="1143000"/>
            <a:ext cx="11658601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List&lt;Method&gt; methods = </a:t>
            </a:r>
            <a:endParaRPr lang="en-US" sz="2600" b="1" noProof="1" smtClean="0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</a:rPr>
              <a:t>     Arrays.asList(aClass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.getDeclaredMethods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600" b="1" dirty="0">
                <a:latin typeface="Consolas" panose="020B0609020204030204" pitchFamily="49" charset="0"/>
              </a:rPr>
              <a:t>methods.sort(Comparator.comparing(Method::getName));</a:t>
            </a:r>
            <a:r>
              <a:rPr lang="en-US" sz="2600" dirty="0"/>
              <a:t> </a:t>
            </a:r>
            <a:endParaRPr lang="en-US" sz="2600" dirty="0" smtClean="0"/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latin typeface="Consolas" pitchFamily="49" charset="0"/>
              </a:rPr>
              <a:t>for </a:t>
            </a:r>
            <a:r>
              <a:rPr lang="en-US" sz="2600" b="1" noProof="1">
                <a:latin typeface="Consolas" pitchFamily="49" charset="0"/>
              </a:rPr>
              <a:t>(Method method : methods)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</a:rPr>
              <a:t> if </a:t>
            </a:r>
            <a:r>
              <a:rPr lang="en-US" sz="2600" b="1" noProof="1">
                <a:latin typeface="Consolas" pitchFamily="49" charset="0"/>
              </a:rPr>
              <a:t>(method.getName().startsWith("get"))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</a:t>
            </a:r>
            <a:r>
              <a:rPr lang="en-US" sz="2600" b="1" noProof="1" smtClean="0">
                <a:latin typeface="Consolas" pitchFamily="49" charset="0"/>
              </a:rPr>
              <a:t> if </a:t>
            </a:r>
            <a:r>
              <a:rPr lang="en-US" sz="2600" b="1" noProof="1">
                <a:latin typeface="Consolas" pitchFamily="49" charset="0"/>
              </a:rPr>
              <a:t>(method.getParameterTypes().length == 0)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</a:t>
            </a:r>
            <a:r>
              <a:rPr lang="en-US" sz="2600" b="1" noProof="1" smtClean="0">
                <a:latin typeface="Consolas" pitchFamily="49" charset="0"/>
              </a:rPr>
              <a:t> if </a:t>
            </a:r>
            <a:r>
              <a:rPr lang="en-US" sz="2600" b="1" noProof="1">
                <a:latin typeface="Consolas" pitchFamily="49" charset="0"/>
              </a:rPr>
              <a:t>(!Modifier.isPublic(method.getModifiers())) </a:t>
            </a:r>
            <a:r>
              <a:rPr lang="en-US" sz="2600" b="1" noProof="1" smtClean="0">
                <a:latin typeface="Consolas" pitchFamily="49" charset="0"/>
              </a:rPr>
              <a:t>{</a:t>
            </a: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 </a:t>
            </a:r>
            <a:r>
              <a:rPr lang="en-US" sz="2600" b="1" noProof="1" smtClean="0">
                <a:latin typeface="Consolas" pitchFamily="49" charset="0"/>
              </a:rPr>
              <a:t> System.out.println(method.getName</a:t>
            </a:r>
            <a:r>
              <a:rPr lang="en-US" sz="2600" b="1" noProof="1">
                <a:latin typeface="Consolas" pitchFamily="49" charset="0"/>
              </a:rPr>
              <a:t>()</a:t>
            </a:r>
            <a:r>
              <a:rPr lang="en-US" sz="1000" b="1" noProof="1">
                <a:latin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</a:rPr>
              <a:t>+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</a:rPr>
              <a:t>                                       </a:t>
            </a:r>
            <a:r>
              <a:rPr lang="en-US" sz="1000" b="1" noProof="1" smtClean="0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"</a:t>
            </a:r>
            <a:r>
              <a:rPr lang="en-US" sz="10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have</a:t>
            </a:r>
            <a:r>
              <a:rPr lang="en-US" sz="10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to</a:t>
            </a:r>
            <a:r>
              <a:rPr lang="en-US" sz="10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be</a:t>
            </a:r>
            <a:r>
              <a:rPr lang="en-US" sz="10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public</a:t>
            </a:r>
            <a:r>
              <a:rPr lang="en-US" sz="2600" b="1" noProof="1" smtClean="0">
                <a:latin typeface="Consolas" pitchFamily="49" charset="0"/>
              </a:rPr>
              <a:t>!");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latin typeface="Consolas" pitchFamily="49" charset="0"/>
              </a:rPr>
              <a:t>      }}}}</a:t>
            </a:r>
            <a:r>
              <a:rPr lang="en-US" sz="2600" b="1" noProof="1" smtClean="0">
                <a:solidFill>
                  <a:srgbClr val="FBEEDC"/>
                </a:solidFill>
                <a:latin typeface="Consolas" pitchFamily="49" charset="0"/>
              </a:rPr>
              <a:t> 			</a:t>
            </a: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</a:rPr>
              <a:t>//TODO: do the same for setters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878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4948" y="5791200"/>
            <a:ext cx="10958928" cy="768084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2812" y="4800600"/>
            <a:ext cx="10363200" cy="820738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dirty="0"/>
              <a:t>	Annotations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914400"/>
            <a:ext cx="582506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0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#java-fund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0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holding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parts of your code</a:t>
            </a:r>
          </a:p>
          <a:p>
            <a:r>
              <a:rPr lang="en-US" dirty="0"/>
              <a:t>Applied to: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4116" y="3684814"/>
            <a:ext cx="9621296" cy="27699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deprecatedMethod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System.out.println("Deprecated!");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050" name="Picture 2" descr="Свързано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299" y="1284329"/>
            <a:ext cx="3255313" cy="19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2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433275"/>
          </a:xfrm>
        </p:spPr>
        <p:txBody>
          <a:bodyPr>
            <a:noAutofit/>
          </a:bodyPr>
          <a:lstStyle/>
          <a:p>
            <a:r>
              <a:rPr lang="en-US" dirty="0" smtClean="0"/>
              <a:t>To generate </a:t>
            </a:r>
            <a:r>
              <a:rPr lang="en-US" b="1" dirty="0">
                <a:solidFill>
                  <a:schemeClr val="bg1"/>
                </a:solidFill>
              </a:rPr>
              <a:t>compiler messages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As tools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generation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 generation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 smtClean="0"/>
              <a:t>At runtime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Serialization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 Usage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4116" y="1893094"/>
            <a:ext cx="7487696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@SuppressWarnings("unchecked")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</p:txBody>
      </p:sp>
    </p:spTree>
    <p:extLst>
      <p:ext uri="{BB962C8B-B14F-4D97-AF65-F5344CB8AC3E}">
        <p14:creationId xmlns:p14="http://schemas.microsoft.com/office/powerpoint/2010/main" val="150395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generates </a:t>
            </a:r>
            <a:r>
              <a:rPr lang="en-US" b="1" dirty="0" smtClean="0">
                <a:solidFill>
                  <a:schemeClr val="bg1"/>
                </a:solidFill>
              </a:rPr>
              <a:t>compile time error</a:t>
            </a:r>
            <a:r>
              <a:rPr lang="en-US" b="1" dirty="0" smtClean="0"/>
              <a:t> </a:t>
            </a:r>
            <a:r>
              <a:rPr lang="en-US" dirty="0" smtClean="0"/>
              <a:t>if the </a:t>
            </a:r>
            <a:r>
              <a:rPr lang="en-US" dirty="0"/>
              <a:t>method does not override a method in a parent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4116" y="2514600"/>
            <a:ext cx="80210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toString()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"new toString() method";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35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@SupressWarning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turns off </a:t>
            </a:r>
            <a:r>
              <a:rPr lang="en-US" b="1" dirty="0">
                <a:solidFill>
                  <a:schemeClr val="bg1"/>
                </a:solidFill>
              </a:rPr>
              <a:t>compiler warnings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4116" y="2357497"/>
            <a:ext cx="95450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@SuppressWarnings(value = "unchecked")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&lt;T&gt; void warning(int size)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T[] unchecked =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(T[])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 Object[size];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743215" y="2710112"/>
            <a:ext cx="1723422" cy="826556"/>
          </a:xfrm>
          <a:prstGeom prst="wedgeRoundRectCallout">
            <a:avLst>
              <a:gd name="adj1" fmla="val -77951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Annotation with value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865812" y="4191000"/>
            <a:ext cx="2667000" cy="826556"/>
          </a:xfrm>
          <a:prstGeom prst="wedgeRoundRectCallout">
            <a:avLst>
              <a:gd name="adj1" fmla="val -56652"/>
              <a:gd name="adj2" fmla="val -455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Generates compiler warning</a:t>
            </a:r>
            <a:endParaRPr lang="bg-B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7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@Deprecated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generates a </a:t>
            </a:r>
            <a:r>
              <a:rPr lang="en-US" b="1" dirty="0">
                <a:solidFill>
                  <a:schemeClr val="bg1"/>
                </a:solidFill>
              </a:rPr>
              <a:t>compiler warning </a:t>
            </a:r>
            <a:r>
              <a:rPr lang="en-US" dirty="0"/>
              <a:t>if the element </a:t>
            </a:r>
            <a:r>
              <a:rPr lang="en-US" dirty="0" smtClean="0"/>
              <a:t>  is </a:t>
            </a:r>
            <a:r>
              <a:rPr lang="en-US" dirty="0"/>
              <a:t>used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2576" y="2619668"/>
            <a:ext cx="869843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deprecatedMethod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System.out.println("Deprecated!");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037012" y="2286000"/>
            <a:ext cx="2590800" cy="826556"/>
          </a:xfrm>
          <a:prstGeom prst="wedgeRoundRectCallout">
            <a:avLst>
              <a:gd name="adj1" fmla="val -68984"/>
              <a:gd name="adj2" fmla="val 289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Generates compiler warning</a:t>
            </a:r>
            <a:endParaRPr lang="bg-B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3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50947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@interface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en-US" dirty="0" smtClean="0"/>
              <a:t>the keyword for annotations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Annotations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4116" y="1905000"/>
            <a:ext cx="8935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MyAnnotation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myValue()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"default";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4116" y="4029432"/>
            <a:ext cx="89354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@MyAnnotation(myValue = "value")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annotatedMethod(){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System.out.println("I am annotated");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273055" y="4518037"/>
            <a:ext cx="3674102" cy="750359"/>
          </a:xfrm>
          <a:prstGeom prst="wedgeRoundRectCallout">
            <a:avLst>
              <a:gd name="adj1" fmla="val -59226"/>
              <a:gd name="adj2" fmla="val -5218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Skip name if you have only one value </a:t>
            </a:r>
            <a:r>
              <a:rPr lang="en-US" dirty="0" smtClean="0">
                <a:solidFill>
                  <a:srgbClr val="FFFFFF"/>
                </a:solidFill>
              </a:rPr>
              <a:t>named "value</a:t>
            </a:r>
            <a:r>
              <a:rPr lang="en-US" dirty="0">
                <a:solidFill>
                  <a:srgbClr val="FFFFFF"/>
                </a:solidFill>
              </a:rPr>
              <a:t>"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857295" y="3134164"/>
            <a:ext cx="2590800" cy="620772"/>
          </a:xfrm>
          <a:prstGeom prst="wedgeRoundRectCallout">
            <a:avLst>
              <a:gd name="adj1" fmla="val -65685"/>
              <a:gd name="adj2" fmla="val -556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Annotation element</a:t>
            </a:r>
            <a:endParaRPr lang="bg-B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6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Allowed types for annotation elements:</a:t>
            </a:r>
          </a:p>
          <a:p>
            <a:pPr lvl="1"/>
            <a:r>
              <a:rPr lang="en-US" dirty="0">
                <a:latin typeface="+mj-lt"/>
              </a:rPr>
              <a:t>Primitive types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+mj-lt"/>
              </a:rPr>
              <a:t>, etc.)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Annotation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Arrays</a:t>
            </a:r>
            <a:r>
              <a:rPr lang="en-US" dirty="0">
                <a:latin typeface="+mj-lt"/>
              </a:rPr>
              <a:t> of any of the above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3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Meta annotations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annotate annotations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@Target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specifies </a:t>
            </a:r>
            <a:r>
              <a:rPr lang="en-US" dirty="0" smtClean="0"/>
              <a:t>where the </a:t>
            </a:r>
            <a:r>
              <a:rPr lang="en-US" dirty="0"/>
              <a:t>annotation is applicable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/>
              <a:t>Available element types –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CONSTRUCTOR,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FIELD, LOCAL_VARIABLE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METHOD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 PACKAGE, PARAMETER,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Annotations – </a:t>
            </a:r>
            <a:r>
              <a:rPr lang="en-US" dirty="0">
                <a:latin typeface="Consolas" panose="020B0609020204030204" pitchFamily="49" charset="0"/>
              </a:rPr>
              <a:t>@Target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4116" y="2667000"/>
            <a:ext cx="86306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@Target(ElementType.FIELD)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FieldAnnotation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780212" y="2514600"/>
            <a:ext cx="2438399" cy="709014"/>
          </a:xfrm>
          <a:prstGeom prst="wedgeRoundRectCallout">
            <a:avLst>
              <a:gd name="adj1" fmla="val -60297"/>
              <a:gd name="adj2" fmla="val -17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Used to annotate fields only</a:t>
            </a:r>
            <a:endParaRPr lang="bg-B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3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Retention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specifies where annotation is available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Available retention policies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SOURCE, CLASS, RUNTIME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Annotations – </a:t>
            </a:r>
            <a:r>
              <a:rPr lang="en-US" dirty="0">
                <a:latin typeface="Consolas" panose="020B0609020204030204" pitchFamily="49" charset="0"/>
              </a:rPr>
              <a:t>@Retention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2576" y="1961730"/>
            <a:ext cx="108404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RuntimeAnnotation 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…</a:t>
            </a:r>
            <a:endParaRPr lang="en-US" sz="3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9051476" y="1961727"/>
            <a:ext cx="2438399" cy="709014"/>
          </a:xfrm>
          <a:prstGeom prst="wedgeRoundRectCallout">
            <a:avLst>
              <a:gd name="adj1" fmla="val -68133"/>
              <a:gd name="adj2" fmla="val -17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You can get info at runtime</a:t>
            </a:r>
            <a:endParaRPr lang="bg-B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08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annotation </a:t>
            </a:r>
            <a:r>
              <a:rPr lang="en-US" b="1" dirty="0">
                <a:solidFill>
                  <a:schemeClr val="bg1"/>
                </a:solidFill>
              </a:rPr>
              <a:t>Subject</a:t>
            </a:r>
            <a:r>
              <a:rPr lang="en-US" dirty="0"/>
              <a:t> with a String[]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"categories"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available at runtime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placed</a:t>
            </a:r>
            <a:r>
              <a:rPr lang="en-US" dirty="0"/>
              <a:t> only </a:t>
            </a:r>
            <a:r>
              <a:rPr lang="en-US" b="1" dirty="0">
                <a:solidFill>
                  <a:schemeClr val="bg1"/>
                </a:solidFill>
              </a:rPr>
              <a:t>on types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Annotation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66916" y="4038600"/>
            <a:ext cx="6456243" cy="1362075"/>
            <a:chOff x="866916" y="4038600"/>
            <a:chExt cx="6456243" cy="13620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459" y="4038600"/>
              <a:ext cx="6362700" cy="1362075"/>
            </a:xfrm>
            <a:prstGeom prst="roundRect">
              <a:avLst>
                <a:gd name="adj" fmla="val 8995"/>
              </a:avLst>
            </a:prstGeom>
            <a:ln>
              <a:solidFill>
                <a:schemeClr val="tx1"/>
              </a:solidFill>
            </a:ln>
          </p:spPr>
        </p:pic>
        <p:sp>
          <p:nvSpPr>
            <p:cNvPr id="9" name="Arrow: Right 8"/>
            <p:cNvSpPr/>
            <p:nvPr/>
          </p:nvSpPr>
          <p:spPr>
            <a:xfrm>
              <a:off x="866916" y="4174423"/>
              <a:ext cx="304800" cy="381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368397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4949" y="5955132"/>
            <a:ext cx="10958928" cy="499819"/>
          </a:xfrm>
        </p:spPr>
        <p:txBody>
          <a:bodyPr/>
          <a:lstStyle/>
          <a:p>
            <a:r>
              <a:rPr lang="en-US" dirty="0"/>
              <a:t>What? Why? Where? When?</a:t>
            </a:r>
          </a:p>
          <a:p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E7198-24EE-4CB8-AB1F-77CBD80CE6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4625"/>
            <a:ext cx="428513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80" y="1524000"/>
            <a:ext cx="3324266" cy="2362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392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Annotation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321864" y="1828800"/>
            <a:ext cx="954509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@Target(ElementType.TYPE)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GB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Subject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String[] categories();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6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Obtain class annotations </a:t>
            </a: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3000"/>
              </a:spcBef>
            </a:pPr>
            <a:r>
              <a:rPr lang="en-US" dirty="0" smtClean="0"/>
              <a:t>Obtain parameter annotations</a:t>
            </a:r>
          </a:p>
          <a:p>
            <a:pPr>
              <a:spcBef>
                <a:spcPts val="30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Obtain </a:t>
            </a:r>
            <a:r>
              <a:rPr lang="en-US" dirty="0" smtClean="0"/>
              <a:t>fields and methods annotations</a:t>
            </a:r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79412" y="1752600"/>
            <a:ext cx="114300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Annotation[] </a:t>
            </a:r>
            <a:r>
              <a:rPr lang="en-US" sz="2800" b="1" noProof="1">
                <a:latin typeface="Consolas" pitchFamily="49" charset="0"/>
              </a:rPr>
              <a:t>annotations = aClass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.getAnnotations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Annotation</a:t>
            </a:r>
            <a:r>
              <a:rPr lang="en-US" sz="11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annotation</a:t>
            </a:r>
            <a:r>
              <a:rPr lang="en-US" sz="11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11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aClass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.getAnnotation(MyAnno.class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6410" y="3505200"/>
            <a:ext cx="11423002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Annotation[][] </a:t>
            </a:r>
            <a:r>
              <a:rPr lang="en-US" sz="2800" b="1" noProof="1">
                <a:latin typeface="Consolas" pitchFamily="49" charset="0"/>
              </a:rPr>
              <a:t>parameterAnnotations = </a:t>
            </a:r>
            <a:r>
              <a:rPr lang="en-US" sz="2800" b="1" noProof="1" smtClean="0">
                <a:latin typeface="Consolas" pitchFamily="49" charset="0"/>
              </a:rPr>
              <a:t>                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                       method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.getParameterAnnotations();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6410" y="5334000"/>
            <a:ext cx="11423002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Annotation[]</a:t>
            </a:r>
            <a:r>
              <a:rPr lang="en-US" sz="14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fieldAnots</a:t>
            </a:r>
            <a:r>
              <a:rPr lang="en-US" sz="14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14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2800" b="1" noProof="1">
                <a:latin typeface="Consolas" pitchFamily="49" charset="0"/>
              </a:rPr>
              <a:t>.getDeclaredAnnotations();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Annotation[]</a:t>
            </a:r>
            <a:r>
              <a:rPr lang="en-US" sz="14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methodAnot</a:t>
            </a:r>
            <a:r>
              <a:rPr lang="en-US" sz="14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14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method</a:t>
            </a:r>
            <a:r>
              <a:rPr lang="en-US" sz="2800" b="1" noProof="1">
                <a:latin typeface="Consolas" pitchFamily="49" charset="0"/>
              </a:rPr>
              <a:t>.getDeclaredAnnotations();</a:t>
            </a:r>
          </a:p>
        </p:txBody>
      </p:sp>
    </p:spTree>
    <p:extLst>
      <p:ext uri="{BB962C8B-B14F-4D97-AF65-F5344CB8AC3E}">
        <p14:creationId xmlns:p14="http://schemas.microsoft.com/office/powerpoint/2010/main" val="3426554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Some annotations can be accessed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at runtime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Annotation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4116" y="1905000"/>
            <a:ext cx="10840496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@Author(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 = "Gosho")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AuthoredClass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main(String[] args)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 cl = AuthoredClass.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author =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cl.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Author.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System.out.println(author.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3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Some annotations can be accessed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at runtime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Annotation (2)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4116" y="1999595"/>
            <a:ext cx="11327994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cl = AuthoredClass.class;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Annotation[]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annotations = cl.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getAnnotations()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(Annotation annotation : annotations)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annotation.annotationType().equals(Author.class))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Author author =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annotation;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System.out.println(author.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395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annotation </a:t>
            </a:r>
            <a:r>
              <a:rPr lang="en-US" b="1" dirty="0">
                <a:solidFill>
                  <a:schemeClr val="bg1"/>
                </a:solidFill>
              </a:rPr>
              <a:t>Author</a:t>
            </a:r>
            <a:r>
              <a:rPr lang="en-US" dirty="0"/>
              <a:t> with a String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"name"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available at runtime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placed</a:t>
            </a:r>
            <a:r>
              <a:rPr lang="en-US" dirty="0"/>
              <a:t> only </a:t>
            </a:r>
            <a:r>
              <a:rPr lang="en-US" b="1" dirty="0">
                <a:solidFill>
                  <a:schemeClr val="bg1"/>
                </a:solidFill>
              </a:rPr>
              <a:t>on methods</a:t>
            </a:r>
          </a:p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 void printMethodsByAuthor()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2" y="4652738"/>
            <a:ext cx="10958400" cy="1841680"/>
            <a:chOff x="608012" y="4652738"/>
            <a:chExt cx="10958400" cy="18416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" y="4652738"/>
              <a:ext cx="6096000" cy="1711685"/>
            </a:xfrm>
            <a:prstGeom prst="roundRect">
              <a:avLst>
                <a:gd name="adj" fmla="val 9035"/>
              </a:avLst>
            </a:prstGeom>
            <a:ln>
              <a:solidFill>
                <a:schemeClr val="tx1">
                  <a:lumMod val="85000"/>
                </a:schemeClr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7310"/>
            <a:stretch/>
          </p:blipFill>
          <p:spPr>
            <a:xfrm>
              <a:off x="6407762" y="5680164"/>
              <a:ext cx="5158650" cy="814254"/>
            </a:xfrm>
            <a:prstGeom prst="roundRect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</p:pic>
        <p:sp>
          <p:nvSpPr>
            <p:cNvPr id="9" name="Arrow: Right 8"/>
            <p:cNvSpPr/>
            <p:nvPr/>
          </p:nvSpPr>
          <p:spPr>
            <a:xfrm>
              <a:off x="5930758" y="5884818"/>
              <a:ext cx="304800" cy="381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34691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25916" y="1187515"/>
            <a:ext cx="10840496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ublic class Tracker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static void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printMethodsByAuthor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(Class&lt;?&gt; cl){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Map&lt;String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List&lt;String&gt;&gt; methodsByAuthor = new HashMap&lt;&gt;();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Method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[] methods = cl.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getDeclaredMethods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(Method method : methods)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Author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annotation = method.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getAnnotation(Author.class)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</a:t>
            </a:r>
            <a:r>
              <a:rPr lang="en-US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//Continues on next slide</a:t>
            </a:r>
            <a:endParaRPr lang="en-US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86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</a:t>
            </a:r>
            <a:r>
              <a:rPr lang="en-GB" dirty="0" smtClean="0"/>
              <a:t>Tracker(2)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266885"/>
            <a:ext cx="10840496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(annotation != null)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methodsByAuthor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.putIfAbsent(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annotation.name()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new ArrayList&lt;&gt;());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methodsByAuthor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.get(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annotation.name()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).add(method.getName() + "()");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print the results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}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66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227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19750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42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497" y="1664770"/>
            <a:ext cx="1181194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1345" y="1748997"/>
            <a:ext cx="730407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What is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Reflection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Classes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Constructors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Fields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Methods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Access Modifiers</a:t>
            </a:r>
          </a:p>
          <a:p>
            <a:pPr marL="342900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Annotations</a:t>
            </a:r>
            <a:r>
              <a:rPr lang="en-US" dirty="0">
                <a:solidFill>
                  <a:schemeClr val="bg2"/>
                </a:solidFill>
              </a:rPr>
              <a:t> are used to describe our </a:t>
            </a:r>
            <a:r>
              <a:rPr lang="en-US" dirty="0" smtClean="0">
                <a:solidFill>
                  <a:schemeClr val="bg2"/>
                </a:solidFill>
              </a:rPr>
              <a:t>code</a:t>
            </a:r>
          </a:p>
          <a:p>
            <a:pPr marL="342900" indent="-3429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Annotations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provide the possibility to work with non-existing </a:t>
            </a:r>
            <a:r>
              <a:rPr lang="en-US" dirty="0" smtClean="0">
                <a:solidFill>
                  <a:schemeClr val="bg2"/>
                </a:solidFill>
              </a:rPr>
              <a:t>classes</a:t>
            </a: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Some </a:t>
            </a:r>
            <a:r>
              <a:rPr lang="en-US" b="1" dirty="0">
                <a:solidFill>
                  <a:schemeClr val="bg1"/>
                </a:solidFill>
              </a:rPr>
              <a:t>annotations</a:t>
            </a:r>
            <a:r>
              <a:rPr lang="en-US" dirty="0">
                <a:solidFill>
                  <a:schemeClr val="bg2"/>
                </a:solidFill>
              </a:rPr>
              <a:t> can be accessed through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</a:p>
          <a:p>
            <a:pPr marL="304746" lvl="1"/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11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1057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https://softuni.bg/java-oop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4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Diamond Partners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58839" y="6396854"/>
            <a:ext cx="428401" cy="307895"/>
          </a:xfrm>
        </p:spPr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/>
              <a:t>49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2536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 smtClean="0">
                <a:solidFill>
                  <a:schemeClr val="bg1"/>
                </a:solidFill>
              </a:rPr>
              <a:t>Programming </a:t>
            </a:r>
            <a:r>
              <a:rPr lang="en-US" b="1" dirty="0">
                <a:solidFill>
                  <a:schemeClr val="bg1"/>
                </a:solidFill>
              </a:rPr>
              <a:t>technique </a:t>
            </a:r>
            <a:r>
              <a:rPr lang="en-US" dirty="0"/>
              <a:t>in which computer programs have the ability to treat </a:t>
            </a:r>
            <a:r>
              <a:rPr lang="en-US" b="1" dirty="0">
                <a:solidFill>
                  <a:schemeClr val="bg1"/>
                </a:solidFill>
              </a:rPr>
              <a:t>programs as their </a:t>
            </a:r>
            <a:r>
              <a:rPr lang="en-US" b="1" dirty="0" smtClean="0">
                <a:solidFill>
                  <a:schemeClr val="bg1"/>
                </a:solidFill>
              </a:rPr>
              <a:t>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</a:t>
            </a:r>
            <a:r>
              <a:rPr lang="en-US" dirty="0" smtClean="0"/>
              <a:t>rogram </a:t>
            </a:r>
            <a:r>
              <a:rPr lang="en-US" dirty="0"/>
              <a:t>can be </a:t>
            </a:r>
            <a:r>
              <a:rPr lang="en-US" dirty="0" smtClean="0"/>
              <a:t>designed to: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 smtClean="0">
                <a:solidFill>
                  <a:schemeClr val="bg1"/>
                </a:solidFill>
              </a:rPr>
              <a:t>Read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 smtClean="0">
                <a:solidFill>
                  <a:schemeClr val="bg1"/>
                </a:solidFill>
              </a:rPr>
              <a:t>Generate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 smtClean="0">
                <a:solidFill>
                  <a:schemeClr val="bg1"/>
                </a:solidFill>
              </a:rPr>
              <a:t>Analyze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 smtClean="0">
                <a:solidFill>
                  <a:schemeClr val="bg1"/>
                </a:solidFill>
              </a:rPr>
              <a:t>Transform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 smtClean="0">
                <a:solidFill>
                  <a:schemeClr val="bg1"/>
                </a:solidFill>
              </a:rPr>
              <a:t>Modify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while </a:t>
            </a:r>
            <a:r>
              <a:rPr lang="en-US" b="1" dirty="0" smtClean="0">
                <a:solidFill>
                  <a:schemeClr val="bg1"/>
                </a:solidFill>
              </a:rPr>
              <a:t>running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 smtClean="0"/>
              <a:t>What is </a:t>
            </a:r>
            <a:r>
              <a:rPr lang="en-GB" dirty="0" smtClean="0"/>
              <a:t>Metaprogramming?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2514600"/>
            <a:ext cx="447039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12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</a:p>
        </p:txBody>
      </p:sp>
    </p:spTree>
    <p:extLst>
      <p:ext uri="{BB962C8B-B14F-4D97-AF65-F5344CB8AC3E}">
        <p14:creationId xmlns:p14="http://schemas.microsoft.com/office/powerpoint/2010/main" val="201181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6" y="2538114"/>
            <a:ext cx="2122030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3" y="2057402"/>
            <a:ext cx="3365989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6" y="3654373"/>
            <a:ext cx="1118158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668"/>
            <a:ext cx="1041691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4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noProof="1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/>
              <a:t>52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6" y="3810000"/>
            <a:ext cx="4641124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4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GB" dirty="0"/>
              <a:t>Reflection?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ability of a programming language to be its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own metalanguage</a:t>
            </a:r>
          </a:p>
          <a:p>
            <a:r>
              <a:rPr lang="en-US" dirty="0"/>
              <a:t>Programs can examine information 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>
                <a:solidFill>
                  <a:schemeClr val="bg1"/>
                </a:solidFill>
              </a:rPr>
              <a:t>themselves</a:t>
            </a:r>
          </a:p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19" y="3251447"/>
            <a:ext cx="3925125" cy="392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29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Whenever we want:</a:t>
            </a:r>
          </a:p>
          <a:p>
            <a:pPr lvl="1"/>
            <a:r>
              <a:rPr lang="en-GB" dirty="0"/>
              <a:t>Code to become more </a:t>
            </a:r>
            <a:r>
              <a:rPr lang="en-GB" b="1" dirty="0">
                <a:solidFill>
                  <a:schemeClr val="bg1"/>
                </a:solidFill>
              </a:rPr>
              <a:t>extendible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length significantly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GB" dirty="0"/>
              <a:t>Reflection?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FA70FC-D3EC-4DE6-A57F-9CDFF56B308D}"/>
              </a:ext>
            </a:extLst>
          </p:cNvPr>
          <p:cNvSpPr/>
          <p:nvPr/>
        </p:nvSpPr>
        <p:spPr>
          <a:xfrm>
            <a:off x="9549841" y="735955"/>
            <a:ext cx="2227915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400" b="1" cap="none" spc="0" dirty="0">
                <a:ln w="0"/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0298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b="1" dirty="0">
                <a:solidFill>
                  <a:schemeClr val="bg1"/>
                </a:solidFill>
              </a:rPr>
              <a:t>avoid using it</a:t>
            </a:r>
          </a:p>
          <a:p>
            <a:pPr>
              <a:buClr>
                <a:schemeClr val="tx1"/>
              </a:buClr>
            </a:pPr>
            <a:r>
              <a:rPr lang="en-GB" dirty="0"/>
              <a:t>Cons from using Reflection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  <a:r>
              <a:rPr lang="en-GB" dirty="0"/>
              <a:t> overhead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Security</a:t>
            </a:r>
            <a:r>
              <a:rPr lang="en-GB" dirty="0"/>
              <a:t> restrictions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Exposure of </a:t>
            </a:r>
            <a:r>
              <a:rPr lang="en-GB" b="1" dirty="0" smtClean="0">
                <a:solidFill>
                  <a:schemeClr val="bg1"/>
                </a:solidFill>
              </a:rPr>
              <a:t>internal logic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 </a:t>
            </a:r>
            <a:r>
              <a:rPr lang="en-GB" dirty="0"/>
              <a:t>Reflection?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15F100-9B6C-411E-B37A-5AC79044CF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881" y="2441358"/>
            <a:ext cx="2908150" cy="290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50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Reflection  API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4949" y="5977131"/>
            <a:ext cx="10958928" cy="499819"/>
          </a:xfrm>
        </p:spPr>
        <p:txBody>
          <a:bodyPr/>
          <a:lstStyle/>
          <a:p>
            <a:r>
              <a:rPr lang="en-US" dirty="0"/>
              <a:t>Reflecting Class and Members</a:t>
            </a:r>
          </a:p>
          <a:p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30279-BB14-4CB9-818A-1C455C3FA2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524625"/>
            <a:ext cx="428513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A close up of a red light&#10;&#10;Description generated with high confidence">
            <a:extLst>
              <a:ext uri="{FF2B5EF4-FFF2-40B4-BE49-F238E27FC236}">
                <a16:creationId xmlns:a16="http://schemas.microsoft.com/office/drawing/2014/main" id="{17A85494-9AC9-4136-9A1E-CA059A4A8C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1524000"/>
            <a:ext cx="3505200" cy="23899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795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04._Java-OOP-Polymorphism</Template>
  <TotalTime>0</TotalTime>
  <Words>2586</Words>
  <Application>Microsoft Office PowerPoint</Application>
  <PresentationFormat>Custom</PresentationFormat>
  <Paragraphs>666</Paragraphs>
  <Slides>52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Reflection and Annotations</vt:lpstr>
      <vt:lpstr>Table of Contents</vt:lpstr>
      <vt:lpstr>Questions</vt:lpstr>
      <vt:lpstr>PowerPoint Presentation</vt:lpstr>
      <vt:lpstr>What is Metaprogramming?</vt:lpstr>
      <vt:lpstr>What is Reflection?</vt:lpstr>
      <vt:lpstr>When to Use Reflection?</vt:lpstr>
      <vt:lpstr>When not to Use Reflection?</vt:lpstr>
      <vt:lpstr>PowerPoint Presentation</vt:lpstr>
      <vt:lpstr>The Class Object</vt:lpstr>
      <vt:lpstr>Class Name</vt:lpstr>
      <vt:lpstr>Base Class and Interfaces</vt:lpstr>
      <vt:lpstr>Problem: Reflection</vt:lpstr>
      <vt:lpstr>Solution: Reflection</vt:lpstr>
      <vt:lpstr>Constructors</vt:lpstr>
      <vt:lpstr>Constructors (2)</vt:lpstr>
      <vt:lpstr>Fields Name and Type</vt:lpstr>
      <vt:lpstr>Fields Set and Get</vt:lpstr>
      <vt:lpstr>Methods</vt:lpstr>
      <vt:lpstr>Method Invoke</vt:lpstr>
      <vt:lpstr>Problem: Getters and Setters</vt:lpstr>
      <vt:lpstr>Solution: Getters</vt:lpstr>
      <vt:lpstr>Solution: Setters</vt:lpstr>
      <vt:lpstr>Access Modifiers</vt:lpstr>
      <vt:lpstr>Arrays</vt:lpstr>
      <vt:lpstr>Problem: High Quality Mistakes</vt:lpstr>
      <vt:lpstr>Solution: High Quality Mistakes</vt:lpstr>
      <vt:lpstr>Solution: High Quality Mistakes(3)</vt:lpstr>
      <vt:lpstr>   Annotations</vt:lpstr>
      <vt:lpstr>Annotation</vt:lpstr>
      <vt:lpstr>Annotation Usage</vt:lpstr>
      <vt:lpstr>Built-in Annotations</vt:lpstr>
      <vt:lpstr>Built-in Annotations (2)</vt:lpstr>
      <vt:lpstr>Built-in Annotations (3)</vt:lpstr>
      <vt:lpstr>Creating Annotations</vt:lpstr>
      <vt:lpstr>Annotation Elements</vt:lpstr>
      <vt:lpstr>Meta Annotations – @Target</vt:lpstr>
      <vt:lpstr>Meta Annotations – @Retention</vt:lpstr>
      <vt:lpstr>Problem: Create Annotation</vt:lpstr>
      <vt:lpstr>Solution: Create Annotation</vt:lpstr>
      <vt:lpstr>Annotations</vt:lpstr>
      <vt:lpstr>Accessing Annotation</vt:lpstr>
      <vt:lpstr>Accessing Annotation (2)</vt:lpstr>
      <vt:lpstr>Problem: Coding Tracker</vt:lpstr>
      <vt:lpstr>Solution: Coding Tracker</vt:lpstr>
      <vt:lpstr>Solution: Coding Tracker(2)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Reflection and Annotations</dc:title>
  <dc:subject/>
  <dc:creator/>
  <cp:keywords>OOP, programming, course, SoftUni, Software University, Advanced, Reflection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2019-03-20T13:17:15Z</dcterms:modified>
  <cp:category>programming, software engineering, Java, OOP Advanced, Reflection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