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9" r:id="rId2"/>
  </p:sldMasterIdLst>
  <p:notesMasterIdLst>
    <p:notesMasterId r:id="rId58"/>
  </p:notesMasterIdLst>
  <p:handoutMasterIdLst>
    <p:handoutMasterId r:id="rId59"/>
  </p:handoutMasterIdLst>
  <p:sldIdLst>
    <p:sldId id="699" r:id="rId3"/>
    <p:sldId id="452" r:id="rId4"/>
    <p:sldId id="544" r:id="rId5"/>
    <p:sldId id="700" r:id="rId6"/>
    <p:sldId id="701" r:id="rId7"/>
    <p:sldId id="702" r:id="rId8"/>
    <p:sldId id="703" r:id="rId9"/>
    <p:sldId id="704" r:id="rId10"/>
    <p:sldId id="705" r:id="rId11"/>
    <p:sldId id="706" r:id="rId12"/>
    <p:sldId id="707" r:id="rId13"/>
    <p:sldId id="708" r:id="rId14"/>
    <p:sldId id="709" r:id="rId15"/>
    <p:sldId id="593" r:id="rId16"/>
    <p:sldId id="588" r:id="rId17"/>
    <p:sldId id="666" r:id="rId18"/>
    <p:sldId id="667" r:id="rId19"/>
    <p:sldId id="594" r:id="rId20"/>
    <p:sldId id="671" r:id="rId21"/>
    <p:sldId id="682" r:id="rId22"/>
    <p:sldId id="683" r:id="rId23"/>
    <p:sldId id="689" r:id="rId24"/>
    <p:sldId id="688" r:id="rId25"/>
    <p:sldId id="690" r:id="rId26"/>
    <p:sldId id="710" r:id="rId27"/>
    <p:sldId id="636" r:id="rId28"/>
    <p:sldId id="669" r:id="rId29"/>
    <p:sldId id="672" r:id="rId30"/>
    <p:sldId id="673" r:id="rId31"/>
    <p:sldId id="670" r:id="rId32"/>
    <p:sldId id="656" r:id="rId33"/>
    <p:sldId id="691" r:id="rId34"/>
    <p:sldId id="657" r:id="rId35"/>
    <p:sldId id="711" r:id="rId36"/>
    <p:sldId id="674" r:id="rId37"/>
    <p:sldId id="685" r:id="rId38"/>
    <p:sldId id="718" r:id="rId39"/>
    <p:sldId id="676" r:id="rId40"/>
    <p:sldId id="677" r:id="rId41"/>
    <p:sldId id="678" r:id="rId42"/>
    <p:sldId id="692" r:id="rId43"/>
    <p:sldId id="693" r:id="rId44"/>
    <p:sldId id="697" r:id="rId45"/>
    <p:sldId id="679" r:id="rId46"/>
    <p:sldId id="680" r:id="rId47"/>
    <p:sldId id="681" r:id="rId48"/>
    <p:sldId id="686" r:id="rId49"/>
    <p:sldId id="687" r:id="rId50"/>
    <p:sldId id="694" r:id="rId51"/>
    <p:sldId id="712" r:id="rId52"/>
    <p:sldId id="713" r:id="rId53"/>
    <p:sldId id="714" r:id="rId54"/>
    <p:sldId id="715" r:id="rId55"/>
    <p:sldId id="716" r:id="rId56"/>
    <p:sldId id="717" r:id="rId5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76" autoAdjust="0"/>
    <p:restoredTop sz="98670" autoAdjust="0"/>
  </p:normalViewPr>
  <p:slideViewPr>
    <p:cSldViewPr>
      <p:cViewPr varScale="1">
        <p:scale>
          <a:sx n="75" d="100"/>
          <a:sy n="75" d="100"/>
        </p:scale>
        <p:origin x="318" y="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26-Mar-19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26-Mar-19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81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44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31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26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42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99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37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94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514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809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10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90768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856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6338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08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9962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56209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2782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694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0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88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your opinion which operation is most likely to cause your Operation system to fail?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Microsoft Word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IE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10 different application all at the same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81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54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2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7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231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47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51.png"/><Relationship Id="rId7" Type="http://schemas.openxmlformats.org/officeDocument/2006/relationships/image" Target="../media/image44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49.png"/><Relationship Id="rId25" Type="http://schemas.openxmlformats.org/officeDocument/2006/relationships/image" Target="../media/image53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54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46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43.png"/><Relationship Id="rId15" Type="http://schemas.openxmlformats.org/officeDocument/2006/relationships/image" Target="../media/image48.png"/><Relationship Id="rId23" Type="http://schemas.openxmlformats.org/officeDocument/2006/relationships/image" Target="../media/image52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50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45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38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6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8.gif"/><Relationship Id="rId4" Type="http://schemas.openxmlformats.org/officeDocument/2006/relationships/image" Target="../media/image55.jpeg"/><Relationship Id="rId9" Type="http://schemas.openxmlformats.org/officeDocument/2006/relationships/hyperlink" Target="https://www.lukanet.com/" TargetMode="Externa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744"/>
            <a:ext cx="2950749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540"/>
            <a:ext cx="2950749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791"/>
            <a:ext cx="2950749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047"/>
            <a:ext cx="2950749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 smtClean="0"/>
              <a:t>SoftUni</a:t>
            </a:r>
            <a:r>
              <a:rPr lang="en-US" dirty="0" smtClean="0"/>
              <a:t> </a:t>
            </a:r>
            <a:r>
              <a:rPr lang="en-US" dirty="0"/>
              <a:t>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  <a:extLst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9" y="4535836"/>
            <a:ext cx="566735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  <a:extLst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836"/>
            <a:ext cx="3961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3" name="Codexio">
            <a:hlinkClick r:id="rId8"/>
            <a:extLst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6366"/>
            <a:ext cx="174864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  <a:extLst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6366"/>
            <a:ext cx="5566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  <a:extLst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6366"/>
            <a:ext cx="19553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  <a:extLst/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4775"/>
            <a:ext cx="579233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  <a:extLst/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1" y="2474775"/>
            <a:ext cx="385737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Telenor">
            <a:hlinkClick r:id="rId18"/>
            <a:extLst/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8" y="1444245"/>
            <a:ext cx="24475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245"/>
            <a:ext cx="41847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  <a:extLst/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245"/>
            <a:ext cx="27130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7" y="3505306"/>
            <a:ext cx="25190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  <a:extLst/>
          </p:cNvPr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6" y="3505306"/>
            <a:ext cx="22696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3" name="SmartIT">
            <a:hlinkClick r:id="rId28"/>
            <a:extLst/>
          </p:cNvPr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1" y="3505306"/>
            <a:ext cx="454047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3663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Organizational </a:t>
            </a:r>
            <a:r>
              <a:rPr lang="en-US" dirty="0"/>
              <a:t>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324"/>
            <a:ext cx="8227457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50140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62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hyperlink" Target="http://en.wikipedia.org/wiki/Kent_Beck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245/java-oop-february-2019#lesson-10490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4400" dirty="0"/>
              <a:t>Building Rock-Solid Software</a:t>
            </a:r>
          </a:p>
          <a:p>
            <a:pPr>
              <a:spcAft>
                <a:spcPts val="0"/>
              </a:spcAft>
            </a:pP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Unit Testing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0972" y="4641737"/>
            <a:ext cx="2950749" cy="976925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0972" y="5167308"/>
            <a:ext cx="2950749" cy="847659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9F1BDA-F97C-4297-B733-9377B9EBC4AA}"/>
              </a:ext>
            </a:extLst>
          </p:cNvPr>
          <p:cNvGrpSpPr/>
          <p:nvPr/>
        </p:nvGrpSpPr>
        <p:grpSpPr>
          <a:xfrm>
            <a:off x="3953642" y="2564143"/>
            <a:ext cx="4281541" cy="1729714"/>
            <a:chOff x="3954672" y="2553477"/>
            <a:chExt cx="4282656" cy="1729714"/>
          </a:xfrm>
        </p:grpSpPr>
        <p:grpSp>
          <p:nvGrpSpPr>
            <p:cNvPr id="13" name="Group 12"/>
            <p:cNvGrpSpPr/>
            <p:nvPr/>
          </p:nvGrpSpPr>
          <p:grpSpPr>
            <a:xfrm>
              <a:off x="3954672" y="2613531"/>
              <a:ext cx="1786155" cy="1600500"/>
              <a:chOff x="9845969" y="4403679"/>
              <a:chExt cx="1564686" cy="14478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6584603" y="2553477"/>
              <a:ext cx="1652725" cy="1729714"/>
              <a:chOff x="9542415" y="4380964"/>
              <a:chExt cx="1733597" cy="1873556"/>
            </a:xfrm>
          </p:grpSpPr>
          <p:grpSp>
            <p:nvGrpSpPr>
              <p:cNvPr id="23" name="Group 2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24" name="Straight Connector 23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21"/>
            <p:cNvSpPr/>
            <p:nvPr/>
          </p:nvSpPr>
          <p:spPr>
            <a:xfrm rot="16200000">
              <a:off x="5983016" y="3195475"/>
              <a:ext cx="359397" cy="534205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978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Testing shows presence of defects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can </a:t>
            </a:r>
            <a:r>
              <a:rPr lang="en-US" sz="3400" b="1" dirty="0">
                <a:solidFill>
                  <a:schemeClr val="bg1"/>
                </a:solidFill>
              </a:rPr>
              <a:t>show that defects are present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Cannot prove that there are no defects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Appropriate testing </a:t>
            </a:r>
            <a:r>
              <a:rPr lang="en-US" sz="3400" b="1" dirty="0">
                <a:solidFill>
                  <a:schemeClr val="bg1"/>
                </a:solidFill>
              </a:rPr>
              <a:t>reduces</a:t>
            </a:r>
            <a:r>
              <a:rPr lang="en-US" sz="3400" dirty="0"/>
              <a:t> the probability for defects</a:t>
            </a:r>
          </a:p>
          <a:p>
            <a:pPr>
              <a:lnSpc>
                <a:spcPct val="100000"/>
              </a:lnSpc>
              <a:buSzPct val="90000"/>
            </a:pPr>
            <a:endParaRPr lang="en-US" sz="3400" dirty="0"/>
          </a:p>
          <a:p>
            <a:pPr>
              <a:lnSpc>
                <a:spcPct val="100000"/>
              </a:lnSpc>
              <a:buSzPct val="90000"/>
            </a:pPr>
            <a:endParaRPr lang="bg-BG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3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Absence-of-errors fallacy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Finding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fixing</a:t>
            </a:r>
            <a:r>
              <a:rPr lang="en-US" sz="3400" dirty="0"/>
              <a:t> defects itself does not help in these cases:</a:t>
            </a:r>
          </a:p>
          <a:p>
            <a:pPr lvl="2"/>
            <a:r>
              <a:rPr lang="en-US" sz="3200" dirty="0"/>
              <a:t>The system built is unusable</a:t>
            </a:r>
          </a:p>
          <a:p>
            <a:pPr lvl="2"/>
            <a:r>
              <a:rPr lang="en-US" sz="3200" dirty="0"/>
              <a:t>Does not fulfill </a:t>
            </a:r>
            <a:r>
              <a:rPr lang="en-US" sz="3200"/>
              <a:t>the </a:t>
            </a:r>
            <a:r>
              <a:rPr lang="en-US" sz="3200" smtClean="0"/>
              <a:t>users </a:t>
            </a:r>
            <a:r>
              <a:rPr lang="en-US" sz="3200" dirty="0"/>
              <a:t>needs and expectations</a:t>
            </a:r>
          </a:p>
          <a:p>
            <a:pPr>
              <a:lnSpc>
                <a:spcPct val="100000"/>
              </a:lnSpc>
              <a:buSzPct val="90000"/>
            </a:pPr>
            <a:endParaRPr lang="bg-BG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1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Unit Testing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4949" y="5969409"/>
            <a:ext cx="10958928" cy="499819"/>
          </a:xfrm>
        </p:spPr>
        <p:txBody>
          <a:bodyPr/>
          <a:lstStyle/>
          <a:p>
            <a:r>
              <a:rPr lang="en-US" dirty="0"/>
              <a:t>Software Used to Test Software</a:t>
            </a:r>
          </a:p>
          <a:p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140" y="1150460"/>
            <a:ext cx="2695124" cy="269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8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</a:p>
          <a:p>
            <a:pPr>
              <a:lnSpc>
                <a:spcPct val="100000"/>
              </a:lnSpc>
            </a:pPr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repeatable</a:t>
            </a:r>
          </a:p>
          <a:p>
            <a:pPr>
              <a:lnSpc>
                <a:spcPct val="100000"/>
              </a:lnSpc>
            </a:pPr>
            <a:r>
              <a:rPr lang="en-US" smtClean="0"/>
              <a:t>Can't </a:t>
            </a:r>
            <a:r>
              <a:rPr lang="en-US" b="1" dirty="0">
                <a:solidFill>
                  <a:schemeClr val="bg1"/>
                </a:solidFill>
              </a:rPr>
              <a:t>cover</a:t>
            </a:r>
            <a:r>
              <a:rPr lang="en-US" dirty="0"/>
              <a:t> all of the code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easy</a:t>
            </a:r>
            <a:r>
              <a:rPr lang="en-US" dirty="0"/>
              <a:t> as it should be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Manual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87669" y="3887036"/>
            <a:ext cx="7636184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void testSum()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this.sum(1, 2) != 3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Exception("1 + 2 != 3")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164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We need a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approach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that:</a:t>
            </a:r>
          </a:p>
          <a:p>
            <a:pPr lvl="1"/>
            <a:r>
              <a:rPr lang="en-US" sz="3400" dirty="0"/>
              <a:t>Allows </a:t>
            </a:r>
            <a:r>
              <a:rPr lang="en-US" sz="3400" b="1" dirty="0">
                <a:solidFill>
                  <a:schemeClr val="bg1"/>
                </a:solidFill>
              </a:rPr>
              <a:t>refactoring</a:t>
            </a:r>
          </a:p>
          <a:p>
            <a:pPr lvl="1"/>
            <a:r>
              <a:rPr lang="en-US" sz="3400" dirty="0"/>
              <a:t>Reduces the </a:t>
            </a:r>
            <a:r>
              <a:rPr lang="en-US" sz="3400" b="1" dirty="0">
                <a:solidFill>
                  <a:schemeClr val="bg1"/>
                </a:solidFill>
              </a:rPr>
              <a:t>cost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of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change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Decreases</a:t>
            </a:r>
            <a:r>
              <a:rPr lang="en-US" sz="3000" dirty="0"/>
              <a:t> the number of </a:t>
            </a:r>
            <a:r>
              <a:rPr lang="en-US" sz="3000" b="1" dirty="0">
                <a:solidFill>
                  <a:schemeClr val="bg1"/>
                </a:solidFill>
              </a:rPr>
              <a:t>defects</a:t>
            </a:r>
            <a:r>
              <a:rPr lang="en-US" sz="3000" dirty="0"/>
              <a:t> in the code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Bonus: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Improves </a:t>
            </a:r>
            <a:r>
              <a:rPr lang="en-US" sz="3000" b="1" dirty="0">
                <a:solidFill>
                  <a:schemeClr val="bg1"/>
                </a:solidFill>
              </a:rPr>
              <a:t>design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Manual Testing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9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System</a:t>
            </a:r>
            <a:r>
              <a:rPr lang="en-US" dirty="0"/>
              <a:t> tests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</a:t>
            </a:r>
            <a:r>
              <a:rPr lang="en-US" dirty="0"/>
              <a:t> tests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</a:t>
            </a:r>
            <a:r>
              <a:rPr lang="en-US" dirty="0"/>
              <a:t> tests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auto">
          <a:xfrm>
            <a:off x="1324940" y="5023756"/>
            <a:ext cx="2096295" cy="912777"/>
          </a:xfrm>
          <a:prstGeom prst="wedgeRoundRectCallout">
            <a:avLst>
              <a:gd name="adj1" fmla="val 60351"/>
              <a:gd name="adj2" fmla="val 40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 single </a:t>
            </a:r>
            <a:r>
              <a:rPr lang="en-GB" sz="2800" dirty="0">
                <a:solidFill>
                  <a:srgbClr val="FFFFFF"/>
                </a:solidFill>
              </a:rPr>
              <a:t>class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48" name="AutoShape 6"/>
          <p:cNvSpPr>
            <a:spLocks noChangeArrowheads="1"/>
          </p:cNvSpPr>
          <p:nvPr/>
        </p:nvSpPr>
        <p:spPr bwMode="auto">
          <a:xfrm>
            <a:off x="9485312" y="1406274"/>
            <a:ext cx="2263095" cy="912777"/>
          </a:xfrm>
          <a:prstGeom prst="wedgeRoundRectCallout">
            <a:avLst>
              <a:gd name="adj1" fmla="val -61293"/>
              <a:gd name="adj2" fmla="val 4240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The whole system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49" name="AutoShape 6"/>
          <p:cNvSpPr>
            <a:spLocks noChangeArrowheads="1"/>
          </p:cNvSpPr>
          <p:nvPr/>
        </p:nvSpPr>
        <p:spPr bwMode="auto">
          <a:xfrm>
            <a:off x="2682147" y="2905926"/>
            <a:ext cx="2263095" cy="912777"/>
          </a:xfrm>
          <a:prstGeom prst="wedgeRoundRectCallout">
            <a:avLst>
              <a:gd name="adj1" fmla="val 61641"/>
              <a:gd name="adj2" fmla="val 4453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 single module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11880" y="2235451"/>
            <a:ext cx="4243854" cy="3624339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</a:p>
        </p:txBody>
      </p:sp>
      <p:sp>
        <p:nvSpPr>
          <p:cNvPr id="13" name="Oval 12"/>
          <p:cNvSpPr/>
          <p:nvPr/>
        </p:nvSpPr>
        <p:spPr>
          <a:xfrm>
            <a:off x="4722812" y="3570735"/>
            <a:ext cx="2680329" cy="228905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</a:t>
            </a:r>
          </a:p>
        </p:txBody>
      </p:sp>
      <p:sp>
        <p:nvSpPr>
          <p:cNvPr id="14" name="Oval 13"/>
          <p:cNvSpPr/>
          <p:nvPr/>
        </p:nvSpPr>
        <p:spPr>
          <a:xfrm>
            <a:off x="3680462" y="4650352"/>
            <a:ext cx="1416169" cy="1209438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</a:t>
            </a:r>
          </a:p>
        </p:txBody>
      </p:sp>
    </p:spTree>
    <p:extLst>
      <p:ext uri="{BB962C8B-B14F-4D97-AF65-F5344CB8AC3E}">
        <p14:creationId xmlns:p14="http://schemas.microsoft.com/office/powerpoint/2010/main" val="227742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The </a:t>
            </a:r>
            <a:r>
              <a:rPr lang="en-US" dirty="0"/>
              <a:t>first popular unit testing 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Most popular for Java development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Based on Java, written by </a:t>
            </a:r>
            <a:r>
              <a:rPr lang="en-US" u="sng" dirty="0">
                <a:solidFill>
                  <a:schemeClr val="bg1"/>
                </a:solidFill>
                <a:effectLst/>
                <a:hlinkClick r:id="rId2" tooltip="Kent Beck"/>
              </a:rPr>
              <a:t>Kent Beck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>
                <a:effectLst/>
              </a:rPr>
              <a:t>&amp; Co.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370012" y="3343086"/>
            <a:ext cx="3657600" cy="3171145"/>
            <a:chOff x="6092824" y="3314700"/>
            <a:chExt cx="4497388" cy="3810000"/>
          </a:xfrm>
        </p:grpSpPr>
        <p:sp>
          <p:nvSpPr>
            <p:cNvPr id="8" name="Rectangle 7"/>
            <p:cNvSpPr/>
            <p:nvPr/>
          </p:nvSpPr>
          <p:spPr>
            <a:xfrm>
              <a:off x="6092824" y="4114800"/>
              <a:ext cx="4497388" cy="2209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6518" y="3314700"/>
              <a:ext cx="3810000" cy="3810000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1944" b="1"/>
          <a:stretch/>
        </p:blipFill>
        <p:spPr>
          <a:xfrm>
            <a:off x="5408612" y="4009027"/>
            <a:ext cx="5434822" cy="183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4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 smtClean="0"/>
              <a:t>Create new package (</a:t>
            </a:r>
            <a:r>
              <a:rPr lang="en-US" noProof="1"/>
              <a:t>e.g.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tests</a:t>
            </a:r>
            <a:r>
              <a:rPr lang="en-US" noProof="1">
                <a:latin typeface="+mj-lt"/>
              </a:rPr>
              <a:t>)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Create a class </a:t>
            </a:r>
            <a:r>
              <a:rPr lang="en-US" noProof="1" smtClean="0"/>
              <a:t>for </a:t>
            </a:r>
            <a:r>
              <a:rPr lang="en-US" noProof="1"/>
              <a:t>test methods (e.g.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BankAccountTests</a:t>
            </a:r>
            <a:r>
              <a:rPr lang="en-US" noProof="1"/>
              <a:t>)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Create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public void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method annotated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@Test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Junit – Writing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72576" y="3572232"/>
            <a:ext cx="1084049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depositShouldAddMoney() 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/*</a:t>
            </a: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magic */</a:t>
            </a:r>
            <a:endParaRPr lang="en-GB" sz="3200" b="1" noProof="1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GB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44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990600"/>
            <a:ext cx="11804822" cy="5570355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Arrange</a:t>
            </a:r>
            <a:r>
              <a:rPr lang="en-US" dirty="0"/>
              <a:t> - </a:t>
            </a:r>
            <a:r>
              <a:rPr lang="en-US" dirty="0" smtClean="0"/>
              <a:t>Preconditions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Act</a:t>
            </a:r>
            <a:r>
              <a:rPr lang="en-US" dirty="0"/>
              <a:t> - Test a </a:t>
            </a:r>
            <a:r>
              <a:rPr lang="en-US" b="1" dirty="0">
                <a:solidFill>
                  <a:schemeClr val="bg1"/>
                </a:solidFill>
              </a:rPr>
              <a:t>single </a:t>
            </a:r>
            <a:r>
              <a:rPr lang="en-US" b="1" dirty="0" smtClean="0">
                <a:solidFill>
                  <a:schemeClr val="bg1"/>
                </a:solidFill>
              </a:rPr>
              <a:t>behavior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Assert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/>
              <a:t>- Postconditions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3A Pattern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4116" y="3106102"/>
            <a:ext cx="10840496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depositShouldAddMoney()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BankAccount account = new BankAccount();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account.deposit(50</a:t>
            </a:r>
            <a:r>
              <a:rPr lang="en-GB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Assert.assertTrue</a:t>
            </a:r>
            <a:r>
              <a:rPr lang="en-GB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account.getBalance() == 50</a:t>
            </a:r>
            <a:r>
              <a:rPr lang="en-GB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923212" y="2874245"/>
            <a:ext cx="3276600" cy="957104"/>
          </a:xfrm>
          <a:prstGeom prst="wedgeRoundRectCallout">
            <a:avLst>
              <a:gd name="adj1" fmla="val -61846"/>
              <a:gd name="adj2" fmla="val 451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+mj-lt"/>
              </a:rPr>
              <a:t>Each test should test a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single behavior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!</a:t>
            </a:r>
            <a:endParaRPr lang="bg-BG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362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Sometimes </a:t>
            </a:r>
            <a:r>
              <a:rPr lang="en-US" b="1" noProof="1">
                <a:solidFill>
                  <a:schemeClr val="bg1"/>
                </a:solidFill>
              </a:rPr>
              <a:t>throwing</a:t>
            </a:r>
            <a:r>
              <a:rPr lang="en-US" noProof="1"/>
              <a:t> an exception is the </a:t>
            </a:r>
            <a:r>
              <a:rPr lang="en-US" b="1" noProof="1">
                <a:solidFill>
                  <a:schemeClr val="bg1"/>
                </a:solidFill>
              </a:rPr>
              <a:t>expected behavior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64116" y="2656344"/>
            <a:ext cx="10840496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@Test(expected = IllegalArgumentException.class)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depositNegativeShouldNotAddMoney()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BankAccount account = new BankAccount();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account.deposit(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-50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913812" y="4248420"/>
            <a:ext cx="1752600" cy="552180"/>
          </a:xfrm>
          <a:prstGeom prst="wedgeRoundRectCallout">
            <a:avLst>
              <a:gd name="adj1" fmla="val -42199"/>
              <a:gd name="adj2" fmla="val -8972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+mj-lt"/>
              </a:rPr>
              <a:t>Arrange</a:t>
            </a:r>
            <a:endParaRPr lang="bg-BG" sz="28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246164" y="4876800"/>
            <a:ext cx="1610248" cy="533400"/>
          </a:xfrm>
          <a:prstGeom prst="wedgeRoundRectCallout">
            <a:avLst>
              <a:gd name="adj1" fmla="val -45890"/>
              <a:gd name="adj2" fmla="val -8446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+mj-lt"/>
              </a:rPr>
              <a:t>Act</a:t>
            </a:r>
            <a:endParaRPr lang="bg-BG" sz="28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9980612" y="2133600"/>
            <a:ext cx="1752600" cy="522744"/>
          </a:xfrm>
          <a:prstGeom prst="wedgeRoundRectCallout">
            <a:avLst>
              <a:gd name="adj1" fmla="val -44104"/>
              <a:gd name="adj2" fmla="val 8170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+mj-lt"/>
              </a:rPr>
              <a:t>Assert</a:t>
            </a:r>
            <a:endParaRPr lang="bg-BG" sz="28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901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dirty="0"/>
              <a:t>What is Unit Testing?</a:t>
            </a:r>
          </a:p>
          <a:p>
            <a:pPr>
              <a:lnSpc>
                <a:spcPct val="110000"/>
              </a:lnSpc>
            </a:pPr>
            <a:r>
              <a:rPr lang="en-GB" dirty="0"/>
              <a:t>Unit Testing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Basics</a:t>
            </a:r>
          </a:p>
          <a:p>
            <a:pPr marL="761946" lvl="1" indent="-457200">
              <a:lnSpc>
                <a:spcPct val="110000"/>
              </a:lnSpc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3A</a:t>
            </a:r>
            <a:r>
              <a:rPr lang="en-GB" dirty="0"/>
              <a:t> Pattern</a:t>
            </a:r>
          </a:p>
          <a:p>
            <a:pPr marL="761946" lvl="1" indent="-457200">
              <a:lnSpc>
                <a:spcPct val="110000"/>
              </a:lnSpc>
            </a:pPr>
            <a:r>
              <a:rPr lang="en-GB" dirty="0"/>
              <a:t>Good Practices</a:t>
            </a:r>
          </a:p>
          <a:p>
            <a:pPr>
              <a:lnSpc>
                <a:spcPct val="110000"/>
              </a:lnSpc>
            </a:pPr>
            <a:r>
              <a:rPr lang="en-GB" dirty="0"/>
              <a:t>Unit Testing Frameworks -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JUnit</a:t>
            </a:r>
          </a:p>
          <a:p>
            <a:pPr>
              <a:lnSpc>
                <a:spcPct val="110000"/>
              </a:lnSpc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Dependency Injection</a:t>
            </a:r>
          </a:p>
          <a:p>
            <a:pPr>
              <a:lnSpc>
                <a:spcPct val="110000"/>
              </a:lnSpc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Mocking</a:t>
            </a:r>
            <a:r>
              <a:rPr lang="en-GB" dirty="0"/>
              <a:t> and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Mock</a:t>
            </a:r>
            <a:r>
              <a:rPr lang="en-GB" dirty="0"/>
              <a:t> Objects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42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>
                <a:latin typeface="+mj-lt"/>
              </a:rPr>
              <a:t>Create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Maven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project</a:t>
            </a:r>
          </a:p>
          <a:p>
            <a:pPr lvl="1"/>
            <a:r>
              <a:rPr lang="en-US" dirty="0">
                <a:latin typeface="+mj-lt"/>
              </a:rPr>
              <a:t>Add provided classes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Axe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Dummy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Hero</a:t>
            </a:r>
            <a:r>
              <a:rPr lang="en-US" dirty="0">
                <a:latin typeface="+mj-lt"/>
              </a:rPr>
              <a:t>) to project</a:t>
            </a:r>
          </a:p>
          <a:p>
            <a:pPr lvl="1"/>
            <a:r>
              <a:rPr lang="en-US" dirty="0">
                <a:latin typeface="+mj-lt"/>
              </a:rPr>
              <a:t>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test/java</a:t>
            </a:r>
            <a:r>
              <a:rPr lang="en-US" dirty="0">
                <a:latin typeface="+mj-lt"/>
              </a:rPr>
              <a:t> folder, create a package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rpg_tests</a:t>
            </a:r>
          </a:p>
          <a:p>
            <a:pPr lvl="1"/>
            <a:r>
              <a:rPr lang="en-US" dirty="0">
                <a:latin typeface="+mj-lt"/>
              </a:rPr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AxeTests</a:t>
            </a:r>
          </a:p>
          <a:p>
            <a:pPr lvl="1"/>
            <a:r>
              <a:rPr lang="en-US" dirty="0">
                <a:latin typeface="+mj-lt"/>
              </a:rPr>
              <a:t>Create the following tests:</a:t>
            </a:r>
          </a:p>
          <a:p>
            <a:pPr lvl="2"/>
            <a:r>
              <a:rPr lang="en-US" dirty="0">
                <a:latin typeface="+mj-lt"/>
              </a:rPr>
              <a:t>Test if weapon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loses durability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after attack</a:t>
            </a:r>
          </a:p>
          <a:p>
            <a:pPr lvl="2"/>
            <a:r>
              <a:rPr lang="en-US" dirty="0">
                <a:latin typeface="+mj-lt"/>
              </a:rPr>
              <a:t>Test attacking with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broken weapon</a:t>
            </a:r>
          </a:p>
          <a:p>
            <a:pPr lvl="2"/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Test Axe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026" name="Picture 2" descr="Image result for ax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12" y="4267201"/>
            <a:ext cx="1600199" cy="160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0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Axe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550464" y="1295400"/>
            <a:ext cx="90878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weaponLosesDurabilityAfterAttack()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Axe axe = new Axe(10, 10);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Dummy dummy = new Dummy(10, 10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Act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axe.attack(dummy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Assert.assertTrue(axe.getDurabilityPoints() == 9);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800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Axe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207564" y="1776948"/>
            <a:ext cx="9773696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@Test(expected = IllegalStateException.class)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brokenWeaponCantAttack()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Arrange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Axe axe = new Axe(10, 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1);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Dummy dummy = new Dummy(10, 10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Act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75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>
                <a:latin typeface="+mj-lt"/>
              </a:rPr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DummyTests</a:t>
            </a:r>
          </a:p>
          <a:p>
            <a:pPr lvl="1"/>
            <a:r>
              <a:rPr lang="en-US" dirty="0">
                <a:latin typeface="+mj-lt"/>
              </a:rPr>
              <a:t>Create the following tests</a:t>
            </a:r>
          </a:p>
          <a:p>
            <a:pPr lvl="2"/>
            <a:r>
              <a:rPr lang="en-US" dirty="0">
                <a:latin typeface="+mj-lt"/>
              </a:rPr>
              <a:t>Dummy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loses health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if attacked</a:t>
            </a:r>
          </a:p>
          <a:p>
            <a:pPr lvl="2"/>
            <a:r>
              <a:rPr lang="en-US" dirty="0">
                <a:latin typeface="+mj-lt"/>
              </a:rPr>
              <a:t>Dead Dummy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throws exception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if attacked</a:t>
            </a:r>
          </a:p>
          <a:p>
            <a:pPr lvl="2"/>
            <a:r>
              <a:rPr lang="en-US" sz="2800" dirty="0"/>
              <a:t>Dead Dummy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can give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XP</a:t>
            </a:r>
          </a:p>
          <a:p>
            <a:pPr lvl="2"/>
            <a:r>
              <a:rPr lang="en-US" dirty="0">
                <a:latin typeface="+mj-lt"/>
              </a:rPr>
              <a:t>Alive Dummy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can't give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XP</a:t>
            </a:r>
          </a:p>
          <a:p>
            <a:pPr lvl="2"/>
            <a:endParaRPr lang="en-US" dirty="0">
              <a:latin typeface="+mj-lt"/>
            </a:endParaRPr>
          </a:p>
          <a:p>
            <a:pPr lvl="2"/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Test Dummy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2" y="3805237"/>
            <a:ext cx="1836560" cy="198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92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Dummy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855264" y="1295400"/>
            <a:ext cx="84782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attackedTargetLoosesHealth()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Dummy dummy = new Dummy(10, 10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Act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dummy.takeAttack(5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Assert.assertTrue(dummy.getHealth() == 5);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Write the rest of the tests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170612" y="3649436"/>
            <a:ext cx="2286000" cy="804704"/>
          </a:xfrm>
          <a:prstGeom prst="wedgeRoundRectCallout">
            <a:avLst>
              <a:gd name="adj1" fmla="val -61084"/>
              <a:gd name="adj2" fmla="val 4624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+mj-lt"/>
              </a:rPr>
              <a:t>There is a better solution…</a:t>
            </a:r>
            <a:endParaRPr lang="bg-BG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548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Unit Testing Best Practices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14949" y="6036124"/>
            <a:ext cx="10958928" cy="499819"/>
          </a:xfrm>
        </p:spPr>
        <p:txBody>
          <a:bodyPr/>
          <a:lstStyle/>
          <a:p>
            <a:r>
              <a:rPr lang="en-US" dirty="0"/>
              <a:t>How to Write Good Tests</a:t>
            </a:r>
          </a:p>
          <a:p>
            <a:endParaRPr lang="bg-B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73" y="1120913"/>
            <a:ext cx="2157079" cy="302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assertTrue()</a:t>
            </a:r>
            <a:r>
              <a:rPr lang="en-GB" noProof="1">
                <a:solidFill>
                  <a:schemeClr val="bg1"/>
                </a:solidFill>
                <a:latin typeface="+mj-lt"/>
              </a:rPr>
              <a:t> </a:t>
            </a:r>
            <a:r>
              <a:rPr lang="en-GB" noProof="1">
                <a:latin typeface="+mj-lt"/>
              </a:rPr>
              <a:t>vs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assertEquals()</a:t>
            </a:r>
            <a:endParaRPr lang="en-GB" noProof="1">
              <a:solidFill>
                <a:schemeClr val="bg1"/>
              </a:solidFill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assertTrue()</a:t>
            </a:r>
            <a:endParaRPr lang="en-GB" b="1" noProof="1">
              <a:solidFill>
                <a:schemeClr val="bg1"/>
              </a:solidFill>
              <a:latin typeface="+mj-lt"/>
            </a:endParaRPr>
          </a:p>
          <a:p>
            <a:pPr lvl="1"/>
            <a:endParaRPr lang="en-GB" noProof="1"/>
          </a:p>
          <a:p>
            <a:pPr lvl="1"/>
            <a:endParaRPr lang="en-GB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assertEquals(expected, actual)</a:t>
            </a:r>
            <a:endParaRPr lang="en-GB" noProof="1">
              <a:solidFill>
                <a:schemeClr val="bg1"/>
              </a:solidFill>
            </a:endParaRPr>
          </a:p>
          <a:p>
            <a:endParaRPr lang="en-GB" noProof="1"/>
          </a:p>
          <a:p>
            <a:endParaRPr lang="en-GB" noProof="1"/>
          </a:p>
          <a:p>
            <a:endParaRPr lang="en-GB" noProof="1"/>
          </a:p>
          <a:p>
            <a:pPr lvl="1"/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Assertions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5394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Assert.assertTrue(account.getBalance() == 50);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64116" y="449580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Assert.assertEquals(50, account.getBalance());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612" y="5379038"/>
            <a:ext cx="3124200" cy="1097962"/>
          </a:xfrm>
          <a:prstGeom prst="roundRect">
            <a:avLst>
              <a:gd name="adj" fmla="val 7149"/>
            </a:avLst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612" y="3352800"/>
            <a:ext cx="4752975" cy="295275"/>
          </a:xfrm>
          <a:prstGeom prst="roundRect">
            <a:avLst>
              <a:gd name="adj" fmla="val 13717"/>
            </a:avLst>
          </a:prstGeom>
          <a:ln>
            <a:solidFill>
              <a:schemeClr val="tx1">
                <a:lumMod val="85000"/>
              </a:schemeClr>
            </a:solidFill>
          </a:ln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427412" y="5543842"/>
            <a:ext cx="4114800" cy="880904"/>
          </a:xfrm>
          <a:prstGeom prst="wedgeRoundRectCallout">
            <a:avLst>
              <a:gd name="adj1" fmla="val 55145"/>
              <a:gd name="adj2" fmla="val -225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+mj-lt"/>
              </a:rPr>
              <a:t>Better description when expecting value</a:t>
            </a:r>
            <a:endParaRPr lang="bg-BG" sz="28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766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Assertions can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show messages</a:t>
            </a:r>
          </a:p>
          <a:p>
            <a:pPr lvl="1"/>
            <a:r>
              <a:rPr lang="en-US" dirty="0">
                <a:latin typeface="+mj-lt"/>
              </a:rPr>
              <a:t>Helps with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diagnostics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Hamcrest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is useful tool for test diagnostics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Assertion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4212" y="3276600"/>
            <a:ext cx="10840496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Assert.assertEquals(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"Wrong balance"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50, account.getBalance());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012" y="4772209"/>
            <a:ext cx="5441043" cy="1357258"/>
          </a:xfrm>
          <a:prstGeom prst="roundRect">
            <a:avLst>
              <a:gd name="adj" fmla="val 7821"/>
            </a:avLst>
          </a:prstGeom>
          <a:ln>
            <a:solidFill>
              <a:schemeClr val="tx1">
                <a:lumMod val="85000"/>
              </a:schemeClr>
            </a:solidFill>
          </a:ln>
        </p:spPr>
      </p:pic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275012" y="4750433"/>
            <a:ext cx="2209800" cy="872658"/>
          </a:xfrm>
          <a:prstGeom prst="wedgeRoundRectCallout">
            <a:avLst>
              <a:gd name="adj1" fmla="val 58298"/>
              <a:gd name="adj2" fmla="val -225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+mj-lt"/>
              </a:rPr>
              <a:t>Helps finding the problem</a:t>
            </a:r>
            <a:endParaRPr lang="bg-BG" sz="28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648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1"/>
            <a:r>
              <a:rPr lang="en-US" dirty="0"/>
              <a:t>Avoid using magic </a:t>
            </a:r>
            <a:r>
              <a:rPr lang="en-US" dirty="0" smtClean="0"/>
              <a:t>numbers (use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constants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instead)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Magic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4212" y="1905000"/>
            <a:ext cx="96012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static final int AMOUNT = 50</a:t>
            </a:r>
            <a:r>
              <a:rPr lang="en-GB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GB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depositShouldAddMoney()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BankAccount account = new BankAccount();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account.deposit(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AMOUNT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Assert.assertEquals("Wrong balance",   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AMOUNT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account.getBalance());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307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1"/>
            <a:r>
              <a:rPr lang="en-US" dirty="0"/>
              <a:t>Use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@Before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/>
              <a:t>annotation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@Before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4212" y="1876485"/>
            <a:ext cx="9601200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BankAccount account</a:t>
            </a:r>
            <a:r>
              <a:rPr lang="en-GB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GB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@Before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createAccount() 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this.account = new BankAccount();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GB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depositShouldAddMoney() </a:t>
            </a:r>
            <a:r>
              <a:rPr lang="en-GB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 … }</a:t>
            </a:r>
            <a:endParaRPr lang="en-GB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161212" y="2362200"/>
            <a:ext cx="2819400" cy="880904"/>
          </a:xfrm>
          <a:prstGeom prst="wedgeRoundRectCallout">
            <a:avLst>
              <a:gd name="adj1" fmla="val -59866"/>
              <a:gd name="adj2" fmla="val 4647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+mj-lt"/>
              </a:rPr>
              <a:t>Executes before each test</a:t>
            </a:r>
            <a:endParaRPr lang="bg-BG" sz="28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357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 smtClean="0"/>
              <a:t># java-fund</a:t>
            </a:r>
            <a:endParaRPr lang="en-US" sz="54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9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661875"/>
          </a:xfrm>
        </p:spPr>
        <p:txBody>
          <a:bodyPr>
            <a:noAutofit/>
          </a:bodyPr>
          <a:lstStyle/>
          <a:p>
            <a:r>
              <a:rPr lang="en-US" dirty="0"/>
              <a:t>Test names</a:t>
            </a:r>
          </a:p>
          <a:p>
            <a:pPr lvl="1"/>
            <a:r>
              <a:rPr lang="en-US" dirty="0"/>
              <a:t>Should use </a:t>
            </a:r>
            <a:r>
              <a:rPr lang="en-US" b="1" dirty="0">
                <a:solidFill>
                  <a:schemeClr val="bg1"/>
                </a:solidFill>
              </a:rPr>
              <a:t>business domain terminology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descriptive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Test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4212" y="5012829"/>
            <a:ext cx="10840496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depositAddsMoneyToBalance() {}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depositNegativeShouldNotAddMoney() {}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transferSubtractsFromSourceAddsToDestAccount() {}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3184029"/>
            <a:ext cx="10840496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incrementNumber() {}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test1() {}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testTransfer() {}</a:t>
            </a:r>
          </a:p>
        </p:txBody>
      </p:sp>
      <p:pic>
        <p:nvPicPr>
          <p:cNvPr id="4098" name="Picture 2" descr="Image result for ti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886" y="5419636"/>
            <a:ext cx="879156" cy="87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x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16895" y="3697834"/>
            <a:ext cx="665160" cy="66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54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Refactor the tests for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Axe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and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Dummy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classes</a:t>
            </a:r>
          </a:p>
          <a:p>
            <a:r>
              <a:rPr lang="en-US" dirty="0">
                <a:latin typeface="+mj-lt"/>
              </a:rPr>
              <a:t>Make sure that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Names</a:t>
            </a:r>
            <a:r>
              <a:rPr lang="en-US" dirty="0">
                <a:latin typeface="+mj-lt"/>
              </a:rPr>
              <a:t> of test methods are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descriptive</a:t>
            </a:r>
          </a:p>
          <a:p>
            <a:pPr lvl="1"/>
            <a:r>
              <a:rPr lang="en-US" dirty="0">
                <a:latin typeface="+mj-lt"/>
              </a:rPr>
              <a:t>You 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appropriate assertions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(assert equals vs assert true)</a:t>
            </a:r>
          </a:p>
          <a:p>
            <a:pPr lvl="1"/>
            <a:r>
              <a:rPr lang="en-US" dirty="0">
                <a:latin typeface="+mj-lt"/>
              </a:rPr>
              <a:t>You 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assertion messages</a:t>
            </a:r>
          </a:p>
          <a:p>
            <a:pPr lvl="1"/>
            <a:r>
              <a:rPr lang="en-US" dirty="0">
                <a:latin typeface="+mj-lt"/>
              </a:rPr>
              <a:t>There are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no magic numbers</a:t>
            </a:r>
          </a:p>
          <a:p>
            <a:pPr lvl="1"/>
            <a:r>
              <a:rPr lang="en-US" dirty="0">
                <a:latin typeface="+mj-lt"/>
              </a:rPr>
              <a:t>There is no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code duplication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(Don’t Repeat Yourself)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Refactor Tests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2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Refactor Tests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21864" y="1295400"/>
            <a:ext cx="95450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static final int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AXE_ATTACK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10;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static final int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AXE_DURABILITY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1;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static final int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DUMMY_HEALTH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static final int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DUMMY_XP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10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Axe axe;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Dummy dummy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Befor</a:t>
            </a:r>
            <a:r>
              <a:rPr lang="bg-BG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е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initializeTestObjects()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this.axe = new Axe(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AXE_ATTACK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AXE_DURABILITY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this.dummy = new Dummy(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DUMMY_HEALTH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DUMMY_XP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09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Refactor Tests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2412" y="1295400"/>
            <a:ext cx="88592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weaponLosesDurabilityAfterAttack()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.axe.attack(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.dummy);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Assert.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assertEquals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Wrong durability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AXE_DURABILITY - 1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axe.getDurabilityPoints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());</a:t>
            </a:r>
            <a:r>
              <a:rPr lang="bg-BG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@Test(expected = IllegalStateException.class)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brokenWeaponCantAttack()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.axe.attack(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.dummy);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.axe.attack(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.dummy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bg-BG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8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Dependencies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4949" y="5932891"/>
            <a:ext cx="10958928" cy="499819"/>
          </a:xfrm>
        </p:spPr>
        <p:txBody>
          <a:bodyPr/>
          <a:lstStyle/>
          <a:p>
            <a:r>
              <a:rPr lang="en-US" dirty="0"/>
              <a:t>Isolating Behaviors</a:t>
            </a:r>
          </a:p>
          <a:p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314" y="1378547"/>
            <a:ext cx="3220077" cy="254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064031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/>
              <a:t>Consider testing the following code:</a:t>
            </a:r>
          </a:p>
          <a:p>
            <a:pPr lvl="1"/>
            <a:r>
              <a:rPr lang="en-US" dirty="0"/>
              <a:t>We want to test a </a:t>
            </a:r>
            <a:r>
              <a:rPr lang="en-US" b="1" dirty="0">
                <a:solidFill>
                  <a:schemeClr val="bg1"/>
                </a:solidFill>
              </a:rPr>
              <a:t>single behavior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and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2515391"/>
            <a:ext cx="9982200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Bank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</a:t>
            </a:r>
            <a:r>
              <a:rPr lang="en-GB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GB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Bank()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this.accountManager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AccountManager()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AccountInfo getInfo(String id) { …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685212" y="4791892"/>
            <a:ext cx="2590800" cy="694508"/>
          </a:xfrm>
          <a:prstGeom prst="wedgeRoundRectCallout">
            <a:avLst>
              <a:gd name="adj1" fmla="val -57357"/>
              <a:gd name="adj2" fmla="val -4250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+mj-lt"/>
              </a:rPr>
              <a:t>Bank </a:t>
            </a:r>
            <a:r>
              <a:rPr lang="en-US" b="1" dirty="0">
                <a:solidFill>
                  <a:schemeClr val="bg2"/>
                </a:solidFill>
                <a:latin typeface="+mj-lt"/>
              </a:rPr>
              <a:t>depends</a:t>
            </a:r>
            <a:r>
              <a:rPr lang="en-US" dirty="0">
                <a:solidFill>
                  <a:schemeClr val="bg2"/>
                </a:solidFill>
                <a:latin typeface="+mj-lt"/>
              </a:rPr>
              <a:t> on AccoutManager</a:t>
            </a:r>
            <a:endParaRPr lang="bg-BG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694612" y="2286000"/>
            <a:ext cx="2362200" cy="756810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+mj-lt"/>
              </a:rPr>
              <a:t>Concrete Implementation</a:t>
            </a:r>
            <a:endParaRPr lang="bg-BG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899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Need to find solution to </a:t>
            </a:r>
            <a:r>
              <a:rPr lang="en-US" b="1" dirty="0">
                <a:solidFill>
                  <a:schemeClr val="bg1"/>
                </a:solidFill>
              </a:rPr>
              <a:t>decouple classes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and Testing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93812" y="3200400"/>
            <a:ext cx="3962400" cy="1905000"/>
            <a:chOff x="1522412" y="3200400"/>
            <a:chExt cx="3962400" cy="1905000"/>
          </a:xfrm>
          <a:solidFill>
            <a:schemeClr val="tx1">
              <a:alpha val="80000"/>
            </a:schemeClr>
          </a:solidFill>
        </p:grpSpPr>
        <p:sp>
          <p:nvSpPr>
            <p:cNvPr id="5" name="Rectangle: Rounded Corners 4"/>
            <p:cNvSpPr/>
            <p:nvPr/>
          </p:nvSpPr>
          <p:spPr>
            <a:xfrm>
              <a:off x="1522412" y="3200400"/>
              <a:ext cx="3962400" cy="1905000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800" dirty="0">
                  <a:solidFill>
                    <a:schemeClr val="bg2"/>
                  </a:solidFill>
                </a:rPr>
                <a:t>Bank</a:t>
              </a:r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2513012" y="3664166"/>
              <a:ext cx="2743200" cy="977468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2800" noProof="1">
                  <a:solidFill>
                    <a:schemeClr val="bg2"/>
                  </a:solidFill>
                </a:rPr>
                <a:t>AccountManager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82577" y="2217512"/>
            <a:ext cx="4760035" cy="3838927"/>
            <a:chOff x="5982577" y="2209800"/>
            <a:chExt cx="4760035" cy="3838927"/>
          </a:xfrm>
          <a:solidFill>
            <a:schemeClr val="tx1">
              <a:alpha val="80000"/>
            </a:schemeClr>
          </a:solidFill>
        </p:grpSpPr>
        <p:sp>
          <p:nvSpPr>
            <p:cNvPr id="12" name="Rectangle: Rounded Corners 11"/>
            <p:cNvSpPr/>
            <p:nvPr/>
          </p:nvSpPr>
          <p:spPr>
            <a:xfrm>
              <a:off x="7008812" y="4498625"/>
              <a:ext cx="3733800" cy="1550102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bg2"/>
                  </a:solidFill>
                </a:rPr>
                <a:t>Bank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7008812" y="2209800"/>
              <a:ext cx="3733800" cy="1550102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bg2"/>
                  </a:solidFill>
                </a:rPr>
                <a:t>AccountManager</a:t>
              </a:r>
            </a:p>
            <a:p>
              <a:pPr algn="ctr"/>
              <a:endParaRPr lang="en-GB" sz="2800" dirty="0">
                <a:solidFill>
                  <a:schemeClr val="bg2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bg2"/>
                  </a:solidFill>
                </a:rPr>
                <a:t>+Account getAccount()</a:t>
              </a:r>
            </a:p>
          </p:txBody>
        </p:sp>
        <p:cxnSp>
          <p:nvCxnSpPr>
            <p:cNvPr id="8" name="Straight Arrow Connector 7"/>
            <p:cNvCxnSpPr>
              <a:cxnSpLocks/>
              <a:stCxn id="12" idx="0"/>
              <a:endCxn id="14" idx="2"/>
            </p:cNvCxnSpPr>
            <p:nvPr/>
          </p:nvCxnSpPr>
          <p:spPr>
            <a:xfrm flipV="1">
              <a:off x="8875712" y="3759902"/>
              <a:ext cx="0" cy="738723"/>
            </a:xfrm>
            <a:prstGeom prst="straightConnector1">
              <a:avLst/>
            </a:prstGeom>
            <a:grpFill/>
            <a:ln w="50800">
              <a:solidFill>
                <a:schemeClr val="tx1"/>
              </a:solidFill>
              <a:tailEnd type="triangle"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913812" y="3846951"/>
              <a:ext cx="833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uses</a:t>
              </a:r>
            </a:p>
          </p:txBody>
        </p:sp>
        <p:sp>
          <p:nvSpPr>
            <p:cNvPr id="19" name="Arrow: Right 18"/>
            <p:cNvSpPr/>
            <p:nvPr/>
          </p:nvSpPr>
          <p:spPr>
            <a:xfrm>
              <a:off x="5982577" y="3899251"/>
              <a:ext cx="457200" cy="507298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10116683" y="1553936"/>
            <a:ext cx="1572148" cy="492556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+mj-lt"/>
              </a:rPr>
              <a:t>Interface</a:t>
            </a:r>
            <a:endParaRPr lang="bg-BG" sz="28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1975303" y="2286000"/>
            <a:ext cx="1943100" cy="756810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+mj-lt"/>
              </a:rPr>
              <a:t>Bank inherits bugs</a:t>
            </a:r>
            <a:endParaRPr lang="bg-BG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85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Decouples classes and </a:t>
            </a:r>
            <a:r>
              <a:rPr lang="en-US" b="1" dirty="0">
                <a:solidFill>
                  <a:schemeClr val="bg1"/>
                </a:solidFill>
              </a:rPr>
              <a:t>makes code testable</a:t>
            </a:r>
          </a:p>
          <a:p>
            <a:pPr lvl="1"/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Injection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2012" y="1867287"/>
            <a:ext cx="8534400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 {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 getAccount();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GB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Bank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</a:t>
            </a:r>
            <a:r>
              <a:rPr lang="en-GB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GB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Bank(</a:t>
            </a:r>
            <a:r>
              <a:rPr lang="en-GB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this.accountManager </a:t>
            </a: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GB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008812" y="1867287"/>
            <a:ext cx="2690700" cy="457200"/>
          </a:xfrm>
          <a:prstGeom prst="wedgeRoundRectCallout">
            <a:avLst>
              <a:gd name="adj1" fmla="val -62212"/>
              <a:gd name="adj2" fmla="val 113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+mj-lt"/>
              </a:rPr>
              <a:t>Using Interface</a:t>
            </a:r>
            <a:endParaRPr lang="bg-BG" sz="28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9225598" y="5181600"/>
            <a:ext cx="2881628" cy="829002"/>
          </a:xfrm>
          <a:prstGeom prst="wedgeRoundRectCallout">
            <a:avLst>
              <a:gd name="adj1" fmla="val -43877"/>
              <a:gd name="adj2" fmla="val -8226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+mj-lt"/>
              </a:rPr>
              <a:t>Injecting dependencies</a:t>
            </a:r>
            <a:endParaRPr lang="bg-BG" sz="28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5637212" y="3048000"/>
            <a:ext cx="3366772" cy="793035"/>
          </a:xfrm>
          <a:prstGeom prst="wedgeRoundRectCallout">
            <a:avLst>
              <a:gd name="adj1" fmla="val -36162"/>
              <a:gd name="adj2" fmla="val 7102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+mj-lt"/>
              </a:rPr>
              <a:t>Independent from Implementation</a:t>
            </a:r>
            <a:endParaRPr lang="bg-BG" sz="28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107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In other words, to </a:t>
            </a:r>
            <a:r>
              <a:rPr lang="en-US" b="1" dirty="0">
                <a:solidFill>
                  <a:schemeClr val="bg1"/>
                </a:solidFill>
              </a:rPr>
              <a:t>fixate</a:t>
            </a:r>
            <a:r>
              <a:rPr lang="en-US" dirty="0"/>
              <a:t> all </a:t>
            </a:r>
            <a:r>
              <a:rPr lang="en-US" b="1" dirty="0">
                <a:solidFill>
                  <a:schemeClr val="bg1"/>
                </a:solidFill>
              </a:rPr>
              <a:t>moving parts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Isolating Test Behavior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1876485"/>
            <a:ext cx="9372600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testGetInfoById()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Arrange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AccountManager manager = </a:t>
            </a:r>
            <a:r>
              <a:rPr lang="en-GB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AccountManager() </a:t>
            </a: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Account getAccount(String id) { … }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GB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Bank bank = new Bank(manager);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AccountInfo info = bank.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getInfo(</a:t>
            </a: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GB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GB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Assert…</a:t>
            </a:r>
            <a:r>
              <a:rPr lang="bg-BG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GB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130114" y="4800600"/>
            <a:ext cx="3048000" cy="1101660"/>
          </a:xfrm>
          <a:prstGeom prst="wedgeRoundRectCallout">
            <a:avLst>
              <a:gd name="adj1" fmla="val -42168"/>
              <a:gd name="adj2" fmla="val -7522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+mj-lt"/>
              </a:rPr>
              <a:t>Fake interface implementation with fixed behavior</a:t>
            </a:r>
            <a:endParaRPr lang="bg-BG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459634" y="2895600"/>
            <a:ext cx="2388960" cy="517678"/>
          </a:xfrm>
          <a:prstGeom prst="wedgeRoundRectCallout">
            <a:avLst>
              <a:gd name="adj1" fmla="val -57114"/>
              <a:gd name="adj2" fmla="val 452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+mj-lt"/>
              </a:rPr>
              <a:t>Anonymous class</a:t>
            </a:r>
            <a:endParaRPr lang="bg-BG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167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Test if hero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gains XP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when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target dies</a:t>
            </a:r>
          </a:p>
          <a:p>
            <a:r>
              <a:rPr lang="en-US" dirty="0">
                <a:latin typeface="+mj-lt"/>
              </a:rPr>
              <a:t>To do this, first: </a:t>
            </a:r>
          </a:p>
          <a:p>
            <a:pPr lvl="1"/>
            <a:r>
              <a:rPr lang="en-US" dirty="0">
                <a:latin typeface="+mj-lt"/>
              </a:rPr>
              <a:t>Make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Hero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class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testable</a:t>
            </a:r>
            <a:r>
              <a:rPr lang="en-US" dirty="0">
                <a:latin typeface="+mj-lt"/>
              </a:rPr>
              <a:t> (use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Dependency Injection</a:t>
            </a:r>
            <a:r>
              <a:rPr lang="en-US" dirty="0">
                <a:latin typeface="+mj-lt"/>
              </a:rPr>
              <a:t>)</a:t>
            </a:r>
          </a:p>
          <a:p>
            <a:pPr lvl="1"/>
            <a:r>
              <a:rPr lang="en-US" dirty="0">
                <a:latin typeface="+mj-lt"/>
              </a:rPr>
              <a:t>Introduce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Interfaces</a:t>
            </a:r>
            <a:r>
              <a:rPr lang="en-US" dirty="0">
                <a:latin typeface="+mj-lt"/>
              </a:rPr>
              <a:t> for Axe and Dummy</a:t>
            </a:r>
          </a:p>
          <a:p>
            <a:pPr lvl="2"/>
            <a:r>
              <a:rPr lang="en-US" dirty="0">
                <a:latin typeface="+mj-lt"/>
              </a:rPr>
              <a:t>Interface Weapon </a:t>
            </a:r>
          </a:p>
          <a:p>
            <a:pPr lvl="2"/>
            <a:r>
              <a:rPr lang="en-US" dirty="0">
                <a:latin typeface="+mj-lt"/>
              </a:rPr>
              <a:t>Interface Target </a:t>
            </a:r>
          </a:p>
          <a:p>
            <a:pPr lvl="1"/>
            <a:r>
              <a:rPr lang="en-US" dirty="0">
                <a:latin typeface="+mj-lt"/>
              </a:rPr>
              <a:t>Create test using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fake Weapon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and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fake Dummy</a:t>
            </a:r>
            <a:endParaRPr lang="en-US" dirty="0">
              <a:solidFill>
                <a:schemeClr val="bg1"/>
              </a:solidFill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Fake Axe and Dummy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9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Seven Testing Principles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312" y="6524625"/>
            <a:ext cx="428513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226" y="857793"/>
            <a:ext cx="3725573" cy="370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8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922064" y="1371600"/>
            <a:ext cx="6344696" cy="30777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GB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Target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takeAttack(int attackPoints);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getHealth();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giveExperience();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boolean isDead();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22064" y="4626429"/>
            <a:ext cx="6344696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GB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Weapon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attack(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target);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getAttackPoints();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getDurabilityPoints</a:t>
            </a:r>
            <a:r>
              <a:rPr lang="en-GB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bg-BG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84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1219200"/>
            <a:ext cx="103070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Hero: Dependency Injection through constructor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Hero(String name, </a:t>
            </a:r>
            <a:r>
              <a:rPr lang="en-GB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Weapon weapon</a:t>
            </a: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this.name = name</a:t>
            </a:r>
            <a:r>
              <a:rPr lang="en-GB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bg-BG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bg-BG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</a:t>
            </a:r>
            <a:r>
              <a:rPr lang="en-GB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Hero: Dependency </a:t>
            </a:r>
            <a:r>
              <a:rPr lang="en-GB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Injection</a:t>
            </a:r>
            <a:r>
              <a:rPr lang="bg-BG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bg-BG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</a:t>
            </a:r>
            <a:endParaRPr lang="en-GB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this.experience = 0</a:t>
            </a:r>
            <a:r>
              <a:rPr lang="en-GB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bg-BG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</a:t>
            </a:r>
            <a:r>
              <a:rPr lang="en-GB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through constructor</a:t>
            </a:r>
            <a:r>
              <a:rPr lang="bg-BG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*/</a:t>
            </a:r>
            <a:endParaRPr lang="en-GB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this.weapon = </a:t>
            </a:r>
            <a:r>
              <a:rPr lang="en-GB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weapon</a:t>
            </a:r>
            <a:r>
              <a:rPr lang="en-GB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bg-BG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4116" y="3962400"/>
            <a:ext cx="10307096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Axe </a:t>
            </a:r>
            <a:r>
              <a:rPr lang="en-GB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 Weapon </a:t>
            </a:r>
            <a:r>
              <a:rPr lang="en-GB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GB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void attack(</a:t>
            </a:r>
            <a:r>
              <a:rPr lang="en-GB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target) { …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4116" y="5659160"/>
            <a:ext cx="10307096" cy="9848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Dummy: implement Target interface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Dummy </a:t>
            </a:r>
            <a:r>
              <a:rPr lang="en-GB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 Target </a:t>
            </a: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 }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10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73414" y="1828800"/>
            <a:ext cx="10840496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heroGainsExperienceAfterAttackIfTargetDies()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Target 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fakeTarget</a:t>
            </a: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new Target()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void takeAttack(int attackPoints) {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int getHealth() { 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0</a:t>
            </a: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int giveExperience() { 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TARGET_XP</a:t>
            </a:r>
            <a:r>
              <a:rPr lang="en-GB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boolean isDead() { 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true</a:t>
            </a:r>
            <a:r>
              <a:rPr lang="en-GB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 </a:t>
            </a:r>
            <a:r>
              <a:rPr lang="en-GB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	</a:t>
            </a:r>
            <a:r>
              <a:rPr lang="bg-BG" sz="20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Continues on next slide…</a:t>
            </a:r>
            <a:endParaRPr lang="en-GB" sz="20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98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93213" y="1295400"/>
            <a:ext cx="9002398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//…</a:t>
            </a:r>
            <a:endParaRPr lang="en-GB" sz="20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Weapon 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fakeWeapon</a:t>
            </a: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new Weapon()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void attack(Target target) {}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int getAttackPoints() { 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WEAPON_ATTACK</a:t>
            </a:r>
            <a:r>
              <a:rPr lang="en-GB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int getDurabilityPoints() { 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0</a:t>
            </a: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} };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Hero hero = new Hero(HERO_NAME, 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fakeWeapon</a:t>
            </a: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hero.attack(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fakeTarget</a:t>
            </a: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93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, cumbersome and boilerplate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Fake Implementations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84212" y="1876485"/>
            <a:ext cx="10840496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testRequiresFakeImplementationOfBigInterface()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Database db = new BankDatabase()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Too many methods…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GB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AccountManager manager = new AccountManager(db</a:t>
            </a:r>
            <a:r>
              <a:rPr lang="en-GB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GB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</a:t>
            </a:r>
            <a:r>
              <a:rPr lang="en-GB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ct</a:t>
            </a:r>
            <a:r>
              <a:rPr lang="bg-BG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&amp; </a:t>
            </a:r>
            <a:r>
              <a:rPr lang="en-GB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Assert…</a:t>
            </a:r>
            <a:endParaRPr lang="en-GB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GB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7237412" y="2971800"/>
            <a:ext cx="2362200" cy="762000"/>
          </a:xfrm>
          <a:prstGeom prst="wedgeRoundRectCallout">
            <a:avLst>
              <a:gd name="adj1" fmla="val -65669"/>
              <a:gd name="adj2" fmla="val -1674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+mj-lt"/>
              </a:rPr>
              <a:t>Not suitable for big interfaces</a:t>
            </a:r>
            <a:endParaRPr lang="bg-BG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081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058091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/>
              <a:t>Mock objects </a:t>
            </a:r>
            <a:r>
              <a:rPr lang="en-US" b="1" dirty="0">
                <a:solidFill>
                  <a:schemeClr val="bg1"/>
                </a:solidFill>
              </a:rPr>
              <a:t>simulate behavior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real objects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supplies data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exclusively for the test - e.g. 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  <a:r>
              <a:rPr lang="en-US" dirty="0"/>
              <a:t> data, </a:t>
            </a:r>
            <a:r>
              <a:rPr lang="bg-BG" dirty="0" smtClean="0"/>
              <a:t>            </a:t>
            </a:r>
            <a:r>
              <a:rPr lang="en-US" b="1" dirty="0" smtClean="0">
                <a:solidFill>
                  <a:schemeClr val="bg1"/>
                </a:solidFill>
              </a:rPr>
              <a:t>random</a:t>
            </a:r>
            <a:r>
              <a:rPr lang="en-US" dirty="0" smtClean="0"/>
              <a:t> </a:t>
            </a:r>
            <a:r>
              <a:rPr lang="en-US" dirty="0"/>
              <a:t>data, </a:t>
            </a:r>
            <a:r>
              <a:rPr lang="en-US" b="1" dirty="0">
                <a:solidFill>
                  <a:schemeClr val="bg1"/>
                </a:solidFill>
              </a:rPr>
              <a:t>big</a:t>
            </a:r>
            <a:r>
              <a:rPr lang="en-US" dirty="0"/>
              <a:t> data (database), etc.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4212" y="3048000"/>
            <a:ext cx="10840496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testAlarmClockShouldRingInTheMorning()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Time time = new Time();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AlarmClock clock = new AlarmClock(time</a:t>
            </a:r>
            <a:r>
              <a:rPr lang="en-GB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GB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if(time.</a:t>
            </a:r>
            <a:r>
              <a:rPr lang="en-GB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isMorning()</a:t>
            </a: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Assert.assertTrue(clock.isRinging</a:t>
            </a: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}</a:t>
            </a:r>
            <a:endParaRPr lang="en-GB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Image result for alarm clo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612" y="5257800"/>
            <a:ext cx="1347653" cy="134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180012" y="5105400"/>
            <a:ext cx="4419600" cy="457705"/>
          </a:xfrm>
          <a:prstGeom prst="wedgeRoundRectCallout">
            <a:avLst>
              <a:gd name="adj1" fmla="val -56154"/>
              <a:gd name="adj2" fmla="val -28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+mj-lt"/>
              </a:rPr>
              <a:t>Test will pass only in the morning!</a:t>
            </a:r>
            <a:endParaRPr lang="bg-BG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410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Framework for mocking objects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4212" y="2017216"/>
            <a:ext cx="10840496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testAlarmClockShouldRingInTheMourning()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Time mockedTime = Mockito.</a:t>
            </a:r>
            <a:r>
              <a:rPr lang="en-GB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Time.class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Mockito.</a:t>
            </a:r>
            <a:r>
              <a:rPr lang="en-GB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when</a:t>
            </a:r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mockedTime.isMorning</a:t>
            </a: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GB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thenReturn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GB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GB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AlarmClock clock = new AlarmClock(mockedTime</a:t>
            </a:r>
            <a:r>
              <a:rPr lang="en-GB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GB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if(mockedTime.</a:t>
            </a:r>
            <a:r>
              <a:rPr lang="en-GB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isMorning</a:t>
            </a:r>
            <a:r>
              <a:rPr lang="en-GB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Assert.AssertTrue(clock.isRinging());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256031" y="4595430"/>
            <a:ext cx="1831818" cy="457705"/>
          </a:xfrm>
          <a:prstGeom prst="wedgeRoundRectCallout">
            <a:avLst>
              <a:gd name="adj1" fmla="val -67050"/>
              <a:gd name="adj2" fmla="val -815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+mj-lt"/>
              </a:rPr>
              <a:t>Always 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true</a:t>
            </a:r>
            <a:endParaRPr lang="bg-BG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2" descr="Image result for alarm clo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612" y="5257800"/>
            <a:ext cx="1347653" cy="134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26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Include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Mockito</a:t>
            </a:r>
            <a:r>
              <a:rPr lang="en-US" dirty="0">
                <a:latin typeface="+mj-lt"/>
              </a:rPr>
              <a:t> in the project dependencies</a:t>
            </a:r>
          </a:p>
          <a:p>
            <a:r>
              <a:rPr lang="en-US" dirty="0">
                <a:latin typeface="+mj-lt"/>
              </a:rPr>
              <a:t>Mock fakes from previous problem</a:t>
            </a:r>
          </a:p>
          <a:p>
            <a:r>
              <a:rPr lang="en-US" dirty="0">
                <a:latin typeface="+mj-lt"/>
              </a:rPr>
              <a:t>Implement Hero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Inventory</a:t>
            </a:r>
            <a:r>
              <a:rPr lang="en-US" dirty="0">
                <a:latin typeface="+mj-lt"/>
              </a:rPr>
              <a:t>, holding unequipped weapons</a:t>
            </a:r>
          </a:p>
          <a:p>
            <a:pPr lvl="1"/>
            <a:r>
              <a:rPr lang="en-US" dirty="0">
                <a:latin typeface="+mj-lt"/>
              </a:rPr>
              <a:t>method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Iterable&lt;Weapon&gt;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getInventory()</a:t>
            </a:r>
          </a:p>
          <a:p>
            <a:r>
              <a:rPr lang="en-US" dirty="0">
                <a:latin typeface="+mj-lt"/>
              </a:rPr>
              <a:t>Implement Target giving random weapon upon death</a:t>
            </a:r>
          </a:p>
          <a:p>
            <a:pPr lvl="1"/>
            <a:r>
              <a:rPr lang="en-US" dirty="0">
                <a:latin typeface="+mj-lt"/>
              </a:rPr>
              <a:t>field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 List&lt;Weapon&gt; possibleLoot</a:t>
            </a:r>
          </a:p>
          <a:p>
            <a:r>
              <a:rPr lang="en-US" dirty="0">
                <a:latin typeface="+mj-lt"/>
              </a:rPr>
              <a:t>Test Hero killing a target getting loot in his inventory</a:t>
            </a:r>
          </a:p>
          <a:p>
            <a:r>
              <a:rPr lang="en-US" dirty="0">
                <a:latin typeface="+mj-lt"/>
              </a:rPr>
              <a:t>Test Target drops random loot</a:t>
            </a:r>
          </a:p>
          <a:p>
            <a:pPr lvl="1"/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Mocking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90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Mocking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447800"/>
            <a:ext cx="10840496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attackGainsExperienceIfTargetIsDead()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Weapon weaponMock = Mockito.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Weapon.class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Target targetMock = Mockito.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Target.class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Mockito.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when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targetMock.isDead()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thenReturn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Mockito.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when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targetMock.giveExperience()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thenReturn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TARGET_XP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Hero hero = new Hero(HERO_NAME,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weaponMock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hero.attack(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targetMock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Assert.assertEquals("Wrong experience", TARGET_XP, hero.getExperience());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609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Create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RandomProvider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Interface</a:t>
            </a:r>
          </a:p>
          <a:p>
            <a:r>
              <a:rPr lang="en-US" dirty="0">
                <a:latin typeface="+mj-lt"/>
              </a:rPr>
              <a:t>Hero </a:t>
            </a:r>
            <a:r>
              <a:rPr lang="en-US" dirty="0"/>
              <a:t>method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attack(Target target, RandomProvider rnd)</a:t>
            </a:r>
          </a:p>
          <a:p>
            <a:r>
              <a:rPr lang="en-US" dirty="0">
                <a:latin typeface="+mj-lt"/>
              </a:rPr>
              <a:t>Target</a:t>
            </a:r>
            <a:r>
              <a:rPr lang="en-US" dirty="0"/>
              <a:t> method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dropLoot(RandomProvider rnd)</a:t>
            </a:r>
          </a:p>
          <a:p>
            <a:r>
              <a:rPr lang="en-US" dirty="0">
                <a:latin typeface="+mj-lt"/>
              </a:rPr>
              <a:t>Mock weapon, target and random provider for test</a:t>
            </a:r>
          </a:p>
          <a:p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Mocking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Testing is context dependent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is done differently in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contexts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Safety-critical software is tested </a:t>
            </a:r>
            <a:r>
              <a:rPr lang="en-US" b="1" dirty="0">
                <a:solidFill>
                  <a:schemeClr val="bg1"/>
                </a:solidFill>
              </a:rPr>
              <a:t>differently</a:t>
            </a:r>
            <a:r>
              <a:rPr lang="en-US" dirty="0"/>
              <a:t> from an e-commerce site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0500" y="3912938"/>
            <a:ext cx="3116082" cy="28443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74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227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19750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42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497" y="1664770"/>
            <a:ext cx="11811941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1345" y="1748997"/>
            <a:ext cx="7304078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What is Reflection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Reflection API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Reflecting Classes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Reflecting Constructors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Reflecting Fields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Reflecting Methods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Access Modifiers</a:t>
            </a:r>
          </a:p>
          <a:p>
            <a:pPr marL="342900" indent="-3429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Annotations </a:t>
            </a:r>
            <a:r>
              <a:rPr lang="en-US" dirty="0">
                <a:solidFill>
                  <a:schemeClr val="bg2"/>
                </a:solidFill>
              </a:rPr>
              <a:t>are used to describe our code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Annotations provide the possibility to work with non-existing </a:t>
            </a:r>
            <a:r>
              <a:rPr lang="en-US" dirty="0" smtClean="0">
                <a:solidFill>
                  <a:schemeClr val="bg2"/>
                </a:solidFill>
              </a:rPr>
              <a:t>classes</a:t>
            </a:r>
            <a:endParaRPr lang="en-US" dirty="0">
              <a:solidFill>
                <a:schemeClr val="bg2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Some annotations can be accessed through reflection</a:t>
            </a:r>
          </a:p>
          <a:p>
            <a:pPr marL="304746" lvl="1"/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Rounded Rectangle 10">
            <a:extLst>
              <a:ext uri="{FF2B5EF4-FFF2-40B4-BE49-F238E27FC236}">
                <a16:creationId xmlns:a16="http://schemas.microsoft.com/office/drawing/2014/main" id="{18F78F23-3D09-4B63-8DF9-D49CFBB145EE}"/>
              </a:ext>
            </a:extLst>
          </p:cNvPr>
          <p:cNvSpPr/>
          <p:nvPr/>
        </p:nvSpPr>
        <p:spPr>
          <a:xfrm>
            <a:off x="168533" y="1419749"/>
            <a:ext cx="8630747" cy="5300339"/>
          </a:xfrm>
          <a:prstGeom prst="roundRect">
            <a:avLst>
              <a:gd name="adj" fmla="val 396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Unit Testing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helps us build </a:t>
            </a:r>
            <a:r>
              <a:rPr lang="en-US" sz="3200" b="1" dirty="0">
                <a:solidFill>
                  <a:schemeClr val="bg1"/>
                </a:solidFill>
              </a:rPr>
              <a:t>solid code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Structure</a:t>
            </a:r>
            <a:r>
              <a:rPr lang="en-US" sz="3200" dirty="0">
                <a:solidFill>
                  <a:schemeClr val="bg2"/>
                </a:solidFill>
              </a:rPr>
              <a:t> your unit tests – </a:t>
            </a:r>
            <a:r>
              <a:rPr lang="en-US" sz="3200" b="1" dirty="0">
                <a:solidFill>
                  <a:schemeClr val="bg1"/>
                </a:solidFill>
              </a:rPr>
              <a:t>3A Pattern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Use </a:t>
            </a:r>
            <a:r>
              <a:rPr lang="en-US" sz="3200" b="1" dirty="0">
                <a:solidFill>
                  <a:schemeClr val="bg1"/>
                </a:solidFill>
              </a:rPr>
              <a:t>descriptive names</a:t>
            </a:r>
            <a:r>
              <a:rPr lang="en-US" sz="3200" dirty="0">
                <a:solidFill>
                  <a:schemeClr val="bg2"/>
                </a:solidFill>
              </a:rPr>
              <a:t> for your tests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Use different </a:t>
            </a:r>
            <a:r>
              <a:rPr lang="en-US" sz="3200" b="1" dirty="0">
                <a:solidFill>
                  <a:schemeClr val="bg1"/>
                </a:solidFill>
              </a:rPr>
              <a:t>assertions</a:t>
            </a:r>
            <a:r>
              <a:rPr lang="en-US" sz="3200" dirty="0">
                <a:solidFill>
                  <a:schemeClr val="bg2"/>
                </a:solidFill>
              </a:rPr>
              <a:t> depending on the situation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Dependency Injection</a:t>
            </a:r>
          </a:p>
          <a:p>
            <a:pPr marL="1066693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makes your classes </a:t>
            </a:r>
            <a:r>
              <a:rPr lang="en-US" sz="3000" b="1" dirty="0">
                <a:solidFill>
                  <a:schemeClr val="bg1"/>
                </a:solidFill>
              </a:rPr>
              <a:t>testable</a:t>
            </a:r>
          </a:p>
          <a:p>
            <a:pPr marL="1066693" lvl="1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Looses coupling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and </a:t>
            </a:r>
            <a:r>
              <a:rPr lang="en-US" sz="3000" b="1" dirty="0">
                <a:solidFill>
                  <a:schemeClr val="bg1"/>
                </a:solidFill>
              </a:rPr>
              <a:t>improves design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Mock</a:t>
            </a:r>
            <a:r>
              <a:rPr lang="en-US" sz="3200" dirty="0">
                <a:solidFill>
                  <a:schemeClr val="bg2"/>
                </a:solidFill>
              </a:rPr>
              <a:t> objects to </a:t>
            </a:r>
            <a:r>
              <a:rPr lang="en-US" sz="3200" b="1" dirty="0">
                <a:solidFill>
                  <a:schemeClr val="bg1"/>
                </a:solidFill>
              </a:rPr>
              <a:t>isolate tested behavior</a:t>
            </a:r>
          </a:p>
        </p:txBody>
      </p:sp>
    </p:spTree>
    <p:extLst>
      <p:ext uri="{BB962C8B-B14F-4D97-AF65-F5344CB8AC3E}">
        <p14:creationId xmlns:p14="http://schemas.microsoft.com/office/powerpoint/2010/main" val="337384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1057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https://softuni.bg/java-oop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2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Diamond Partners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58839" y="6396854"/>
            <a:ext cx="428401" cy="307895"/>
          </a:xfrm>
        </p:spPr>
        <p:txBody>
          <a:bodyPr/>
          <a:lstStyle/>
          <a:p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/>
              <a:t>52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6631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Organizational Partners</a:t>
            </a:r>
          </a:p>
        </p:txBody>
      </p:sp>
    </p:spTree>
    <p:extLst>
      <p:ext uri="{BB962C8B-B14F-4D97-AF65-F5344CB8AC3E}">
        <p14:creationId xmlns:p14="http://schemas.microsoft.com/office/powerpoint/2010/main" val="124761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6" y="2538114"/>
            <a:ext cx="2122030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3" y="2057402"/>
            <a:ext cx="3365989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6" y="3654373"/>
            <a:ext cx="1118158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668"/>
            <a:ext cx="1041691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6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solidFill>
                  <a:schemeClr val="bg1"/>
                </a:solidFill>
                <a:hlinkClick r:id="rId3"/>
              </a:rPr>
              <a:t>Creative Commons </a:t>
            </a:r>
            <a:r>
              <a:rPr lang="en-US" noProof="1">
                <a:solidFill>
                  <a:schemeClr val="bg1"/>
                </a:solidFill>
                <a:hlinkClick r:id="rId3"/>
              </a:rPr>
              <a:t>Attribution-NonCommercial-ShareAlike</a:t>
            </a:r>
            <a:r>
              <a:rPr lang="en-US" dirty="0">
                <a:solidFill>
                  <a:schemeClr val="bg1"/>
                </a:solidFill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/>
              <a:t>55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6" y="3810000"/>
            <a:ext cx="4641124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77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Exhaustive testing is </a:t>
            </a:r>
            <a:r>
              <a:rPr lang="en-US" b="1" dirty="0">
                <a:solidFill>
                  <a:schemeClr val="bg1"/>
                </a:solidFill>
              </a:rPr>
              <a:t>impossible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combinations of inputs and preconditions are usually almost </a:t>
            </a:r>
            <a:r>
              <a:rPr lang="en-US" b="1" dirty="0">
                <a:solidFill>
                  <a:schemeClr val="bg1"/>
                </a:solidFill>
              </a:rPr>
              <a:t>infinite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everything is not feasible</a:t>
            </a:r>
          </a:p>
          <a:p>
            <a:pPr lvl="2"/>
            <a:r>
              <a:rPr lang="en-US" dirty="0"/>
              <a:t>Except for trivial cases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Risk analysis and priorities should be used to focus testing </a:t>
            </a:r>
            <a:br>
              <a:rPr lang="en-US" dirty="0"/>
            </a:br>
            <a:r>
              <a:rPr lang="en-US" dirty="0"/>
              <a:t>efforts</a:t>
            </a:r>
          </a:p>
          <a:p>
            <a:pPr>
              <a:lnSpc>
                <a:spcPct val="100000"/>
              </a:lnSpc>
              <a:buSzPct val="90000"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0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Early testing is </a:t>
            </a:r>
            <a:r>
              <a:rPr lang="en-US" b="1" dirty="0">
                <a:solidFill>
                  <a:schemeClr val="bg1"/>
                </a:solidFill>
              </a:rPr>
              <a:t>always preferred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activities shall be started as early as possible </a:t>
            </a:r>
          </a:p>
          <a:p>
            <a:pPr lvl="2"/>
            <a:r>
              <a:rPr lang="en-US" dirty="0"/>
              <a:t>And shall be focused on defined objectives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later a bug is found – the more it costs!</a:t>
            </a:r>
          </a:p>
          <a:p>
            <a:pPr>
              <a:lnSpc>
                <a:spcPct val="100000"/>
              </a:lnSpc>
              <a:buSzPct val="90000"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 descr="Software Testi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57054" y="3993119"/>
            <a:ext cx="4074718" cy="2404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076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Defect clustering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effort shall be focused </a:t>
            </a:r>
            <a:r>
              <a:rPr lang="en-US" b="1" dirty="0">
                <a:solidFill>
                  <a:schemeClr val="bg1"/>
                </a:solidFill>
              </a:rPr>
              <a:t>proportionally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To the expected and later observed defect density of modules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small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of modules usually contains </a:t>
            </a:r>
            <a:r>
              <a:rPr lang="en-US" b="1" dirty="0">
                <a:solidFill>
                  <a:schemeClr val="bg1"/>
                </a:solidFill>
              </a:rPr>
              <a:t>most of the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defects </a:t>
            </a:r>
            <a:r>
              <a:rPr lang="en-US" dirty="0"/>
              <a:t>discovered</a:t>
            </a:r>
          </a:p>
          <a:p>
            <a:pPr lvl="2"/>
            <a:r>
              <a:rPr lang="en-US" dirty="0"/>
              <a:t>Responsible for most of the operational failures</a:t>
            </a:r>
          </a:p>
          <a:p>
            <a:pPr>
              <a:lnSpc>
                <a:spcPct val="100000"/>
              </a:lnSpc>
              <a:buSzPct val="90000"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7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Pesticide paradox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Same tests repeated </a:t>
            </a:r>
            <a:r>
              <a:rPr lang="en-US" sz="3400" b="1" dirty="0">
                <a:solidFill>
                  <a:schemeClr val="bg1"/>
                </a:solidFill>
              </a:rPr>
              <a:t>over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and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over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again</a:t>
            </a:r>
            <a:r>
              <a:rPr lang="en-US" sz="3400" dirty="0"/>
              <a:t> tend to </a:t>
            </a:r>
            <a:r>
              <a:rPr lang="en-US" sz="3400" b="1" dirty="0">
                <a:solidFill>
                  <a:schemeClr val="bg1"/>
                </a:solidFill>
              </a:rPr>
              <a:t>lose their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3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effectiveness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Previously </a:t>
            </a:r>
            <a:r>
              <a:rPr lang="en-US" sz="3400" b="1" dirty="0">
                <a:solidFill>
                  <a:schemeClr val="bg1"/>
                </a:solidFill>
              </a:rPr>
              <a:t>undetected</a:t>
            </a:r>
            <a:r>
              <a:rPr lang="en-US" sz="3400" dirty="0"/>
              <a:t> defects remain </a:t>
            </a:r>
            <a:r>
              <a:rPr lang="en-US" sz="3400" b="1" dirty="0">
                <a:solidFill>
                  <a:schemeClr val="bg1"/>
                </a:solidFill>
              </a:rPr>
              <a:t>undiscovered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New and modified test cases should be developed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9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04._Java-OOP-Polymorphism</Template>
  <TotalTime>0</TotalTime>
  <Words>2551</Words>
  <Application>Microsoft Office PowerPoint</Application>
  <PresentationFormat>Custom</PresentationFormat>
  <Paragraphs>609</Paragraphs>
  <Slides>55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Unit Testing</vt:lpstr>
      <vt:lpstr>Table of Contents</vt:lpstr>
      <vt:lpstr>Questions</vt:lpstr>
      <vt:lpstr>PowerPoint Presentation</vt:lpstr>
      <vt:lpstr>Seven Testing Principles</vt:lpstr>
      <vt:lpstr>Seven Testing Principles (2)</vt:lpstr>
      <vt:lpstr>Seven Testing Principles (3)</vt:lpstr>
      <vt:lpstr>Seven Testing Principles (4)</vt:lpstr>
      <vt:lpstr>Seven Testing Principles (5)</vt:lpstr>
      <vt:lpstr>Seven Testing Principles (6)</vt:lpstr>
      <vt:lpstr>Seven Testing Principles (7)</vt:lpstr>
      <vt:lpstr>PowerPoint Presentation</vt:lpstr>
      <vt:lpstr>Manual Testing</vt:lpstr>
      <vt:lpstr>Manual Testing (2)</vt:lpstr>
      <vt:lpstr>Automated Testing</vt:lpstr>
      <vt:lpstr>JUnit</vt:lpstr>
      <vt:lpstr>Junit – Writing Tests</vt:lpstr>
      <vt:lpstr>3A Pattern</vt:lpstr>
      <vt:lpstr>Exceptions</vt:lpstr>
      <vt:lpstr>Problem: Test Axe</vt:lpstr>
      <vt:lpstr>Solution: Test Axe</vt:lpstr>
      <vt:lpstr>Solution: Test Axe (2)</vt:lpstr>
      <vt:lpstr>Problem: Test Dummy</vt:lpstr>
      <vt:lpstr>Solution: Test Dummy</vt:lpstr>
      <vt:lpstr>PowerPoint Presentation</vt:lpstr>
      <vt:lpstr>Assertions</vt:lpstr>
      <vt:lpstr>Assertion Messages</vt:lpstr>
      <vt:lpstr>Magic Numbers</vt:lpstr>
      <vt:lpstr>@Before</vt:lpstr>
      <vt:lpstr>Naming Test Methods</vt:lpstr>
      <vt:lpstr>Problem: Refactor Tests</vt:lpstr>
      <vt:lpstr>Solution: Refactor Tests</vt:lpstr>
      <vt:lpstr>Solution: Refactor Tests (2)</vt:lpstr>
      <vt:lpstr>PowerPoint Presentation</vt:lpstr>
      <vt:lpstr>Coupling and Testing</vt:lpstr>
      <vt:lpstr>Coupling and Testing (2)</vt:lpstr>
      <vt:lpstr>Dependency Injection</vt:lpstr>
      <vt:lpstr>Goal: Isolating Test Behavior</vt:lpstr>
      <vt:lpstr>Problem: Fake Axe and Dummy</vt:lpstr>
      <vt:lpstr>Solution: Fake Axe and Dummy</vt:lpstr>
      <vt:lpstr>Solution: Fake Axe and Dummy (2)</vt:lpstr>
      <vt:lpstr>Solution: Fake Axe and Dummy (3)</vt:lpstr>
      <vt:lpstr>Solution: Fake Axe and Dummy (4)</vt:lpstr>
      <vt:lpstr>Fake Implementations</vt:lpstr>
      <vt:lpstr>Mocking</vt:lpstr>
      <vt:lpstr>Mockito</vt:lpstr>
      <vt:lpstr>Problem: Mocking</vt:lpstr>
      <vt:lpstr>Solution: Mocking</vt:lpstr>
      <vt:lpstr>Solution: Mocking 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Unit Testing</dc:title>
  <dc:subject/>
  <dc:creator/>
  <cp:keywords>Java, Unit Testing, Dependency Injection, Mocking</cp:keywords>
  <dc:description>https://softuni.bg/trainings/2245/java-oop-february-2019</dc:description>
  <cp:lastModifiedBy/>
  <cp:revision>1</cp:revision>
  <dcterms:created xsi:type="dcterms:W3CDTF">2014-01-02T17:00:34Z</dcterms:created>
  <dcterms:modified xsi:type="dcterms:W3CDTF">2019-03-26T09:02:28Z</dcterms:modified>
  <cp:category>programming, software engineering, java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