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9"/>
  </p:notesMasterIdLst>
  <p:handoutMasterIdLst>
    <p:handoutMasterId r:id="rId20"/>
  </p:handoutMasterIdLst>
  <p:sldIdLst>
    <p:sldId id="274" r:id="rId2"/>
    <p:sldId id="276" r:id="rId3"/>
    <p:sldId id="544" r:id="rId4"/>
    <p:sldId id="353" r:id="rId5"/>
    <p:sldId id="532" r:id="rId6"/>
    <p:sldId id="533" r:id="rId7"/>
    <p:sldId id="534" r:id="rId8"/>
    <p:sldId id="535" r:id="rId9"/>
    <p:sldId id="536" r:id="rId10"/>
    <p:sldId id="542" r:id="rId11"/>
    <p:sldId id="349" r:id="rId12"/>
    <p:sldId id="550" r:id="rId13"/>
    <p:sldId id="545" r:id="rId14"/>
    <p:sldId id="546" r:id="rId15"/>
    <p:sldId id="547" r:id="rId16"/>
    <p:sldId id="548" r:id="rId17"/>
    <p:sldId id="54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44"/>
          </p14:sldIdLst>
        </p14:section>
        <p14:section name="Test Driven Development" id="{BC4A3995-4CED-4320-A673-95328C9C809D}">
          <p14:sldIdLst>
            <p14:sldId id="353"/>
            <p14:sldId id="532"/>
            <p14:sldId id="533"/>
            <p14:sldId id="534"/>
            <p14:sldId id="535"/>
            <p14:sldId id="536"/>
            <p14:sldId id="542"/>
          </p14:sldIdLst>
        </p14:section>
        <p14:section name="Conclusion" id="{10E03AB1-9AA8-4E86-9A64-D741901E50A2}">
          <p14:sldIdLst>
            <p14:sldId id="349"/>
            <p14:sldId id="550"/>
            <p14:sldId id="545"/>
            <p14:sldId id="546"/>
            <p14:sldId id="547"/>
            <p14:sldId id="548"/>
            <p14:sldId id="5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20" autoAdjust="0"/>
  </p:normalViewPr>
  <p:slideViewPr>
    <p:cSldViewPr snapToGrid="0" showGuides="1">
      <p:cViewPr varScale="1">
        <p:scale>
          <a:sx n="70" d="100"/>
          <a:sy n="70" d="100"/>
        </p:scale>
        <p:origin x="696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42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5.4.2019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05-Apr-19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338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3933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5935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1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4.gif"/><Relationship Id="rId4" Type="http://schemas.openxmlformats.org/officeDocument/2006/relationships/image" Target="../media/image41.jpeg"/><Relationship Id="rId9" Type="http://schemas.openxmlformats.org/officeDocument/2006/relationships/hyperlink" Target="https://www.lukanet.com/" TargetMode="Externa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05-Apr-19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05-Apr-19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05-Apr-19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  <a:extLst/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3" name="Codexio">
            <a:hlinkClick r:id="rId8"/>
            <a:extLst/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  <a:extLst/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  <a:extLst/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Telenor">
            <a:hlinkClick r:id="rId18"/>
            <a:extLst/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  <a:extLst/>
          </p:cNvPr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3" name="SmartIT">
            <a:hlinkClick r:id="rId28"/>
            <a:extLst/>
          </p:cNvPr>
          <p:cNvPicPr>
            <a:picLocks noChangeAspect="1"/>
          </p:cNvPicPr>
          <p:nvPr userDrawn="1"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05-Apr-19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Soft</a:t>
            </a:r>
            <a:r>
              <a:rPr lang="en-GB" dirty="0"/>
              <a:t>U</a:t>
            </a:r>
            <a:r>
              <a:rPr lang="en-US" dirty="0" err="1"/>
              <a:t>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 userDrawn="1"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05-Apr-19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ve 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0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4800" dirty="0"/>
              <a:t>Live Exercises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C72231-4494-467D-B0D7-F1E1DA83D2FE}"/>
              </a:ext>
            </a:extLst>
          </p:cNvPr>
          <p:cNvGrpSpPr/>
          <p:nvPr userDrawn="1"/>
        </p:nvGrpSpPr>
        <p:grpSpPr>
          <a:xfrm>
            <a:off x="4267200" y="349301"/>
            <a:ext cx="3657600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D08E1D-5E83-4850-B006-A642A52DBB4E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2B4870-9B78-4FB5-B658-366BE3060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21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05-Apr-19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05-Apr-19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05-Apr-19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05-Apr-19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05-Apr-19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90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9" r:id="rId13"/>
    <p:sldLayoutId id="2147483688" r:id="rId14"/>
    <p:sldLayoutId id="214748368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245/java-oop-february-2019#lesson-1049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 the "Test First" Approach to Coding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Test-Driven Development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026" name="Picture 2" descr="Image result for te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732" y="3038758"/>
            <a:ext cx="3843940" cy="255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F8F26-9EAB-401B-8F94-4F40E73F9F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Test-Driven Development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7124C4-71A4-4DFE-9095-87DDC4691D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A0FDB-38E2-44E6-9AE5-9E46F50A96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4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Text Placeholder 1"/>
          <p:cNvSpPr txBox="1">
            <a:spLocks/>
          </p:cNvSpPr>
          <p:nvPr/>
        </p:nvSpPr>
        <p:spPr>
          <a:xfrm>
            <a:off x="697879" y="1769443"/>
            <a:ext cx="7829895" cy="49295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Code and Test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Write code, then test it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Test-Driven Development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Write tests first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Reasons to use TDD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Prevent some application design flaws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Manage complexity more easily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9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https://softuni.bg/java-oop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7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51" y="1151122"/>
            <a:ext cx="11807897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 smtClean="0"/>
              <a:t>#java-fund</a:t>
            </a:r>
            <a:endParaRPr lang="en-US" sz="54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1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Diamond Partners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902" y="6396855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/>
              <a:t>14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0508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Organizational Partners</a:t>
            </a:r>
          </a:p>
        </p:txBody>
      </p:sp>
    </p:spTree>
    <p:extLst>
      <p:ext uri="{BB962C8B-B14F-4D97-AF65-F5344CB8AC3E}">
        <p14:creationId xmlns:p14="http://schemas.microsoft.com/office/powerpoint/2010/main" val="112060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2" y="2538115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9" y="2057403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2" y="3654374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8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solidFill>
                  <a:schemeClr val="bg1"/>
                </a:solidFill>
                <a:hlinkClick r:id="rId3"/>
              </a:rPr>
              <a:t>Creative Commons </a:t>
            </a:r>
            <a:r>
              <a:rPr lang="en-US" noProof="1">
                <a:solidFill>
                  <a:schemeClr val="bg1"/>
                </a:solidFill>
                <a:hlinkClick r:id="rId3"/>
              </a:rPr>
              <a:t>Attribution-NonCommercial-ShareAlike</a:t>
            </a:r>
            <a:r>
              <a:rPr lang="en-US" dirty="0">
                <a:solidFill>
                  <a:schemeClr val="bg1"/>
                </a:solidFill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/>
              <a:t>17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7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71500" indent="-5715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3600" dirty="0"/>
              <a:t>Code and Test</a:t>
            </a:r>
          </a:p>
          <a:p>
            <a:pPr marL="571500" indent="-5715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3600" dirty="0"/>
              <a:t>Test-Driven Development</a:t>
            </a:r>
          </a:p>
          <a:p>
            <a:pPr marL="571500" indent="-5715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3600" dirty="0"/>
              <a:t>Reasons to use Test-Driven </a:t>
            </a:r>
            <a:r>
              <a:rPr lang="en-US" sz="3600" dirty="0" smtClean="0"/>
              <a:t>                     Development</a:t>
            </a:r>
            <a:endParaRPr lang="en-US" sz="3600" dirty="0"/>
          </a:p>
          <a:p>
            <a:pPr marL="571500" indent="-5715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3600" dirty="0"/>
              <a:t>Myths and Misconceptions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51" y="1151122"/>
            <a:ext cx="11807897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 smtClean="0"/>
              <a:t>#java-fund</a:t>
            </a:r>
            <a:endParaRPr lang="en-US" sz="54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8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4866" y="4522304"/>
            <a:ext cx="10961783" cy="2083666"/>
          </a:xfrm>
        </p:spPr>
        <p:txBody>
          <a:bodyPr/>
          <a:lstStyle/>
          <a:p>
            <a:r>
              <a:rPr lang="en-US" dirty="0"/>
              <a:t>Code and Test </a:t>
            </a:r>
            <a:br>
              <a:rPr lang="en-US" dirty="0"/>
            </a:br>
            <a:r>
              <a:rPr lang="en-US" dirty="0"/>
              <a:t>vs. Test-Driven Development</a:t>
            </a:r>
          </a:p>
        </p:txBody>
      </p:sp>
      <p:pic>
        <p:nvPicPr>
          <p:cNvPr id="2050" name="Picture 2" descr="Image result for t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894" y="1143000"/>
            <a:ext cx="2391726" cy="300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"</a:t>
            </a:r>
            <a:r>
              <a:rPr lang="en-US" dirty="0"/>
              <a:t>Code First</a:t>
            </a:r>
            <a:r>
              <a:rPr lang="bg-BG" dirty="0"/>
              <a:t>"</a:t>
            </a:r>
            <a:r>
              <a:rPr lang="en-US" dirty="0"/>
              <a:t> (code and test) approach</a:t>
            </a:r>
          </a:p>
          <a:p>
            <a:pPr lvl="1"/>
            <a:r>
              <a:rPr lang="en-US" dirty="0"/>
              <a:t>Classical approach</a:t>
            </a:r>
          </a:p>
          <a:p>
            <a:r>
              <a:rPr lang="en-US" dirty="0"/>
              <a:t>"Test First" approach</a:t>
            </a:r>
          </a:p>
          <a:p>
            <a:pPr lvl="1"/>
            <a:r>
              <a:rPr lang="en-US" dirty="0"/>
              <a:t>Test-driven development (TDD)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 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10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and Test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974234" y="2160864"/>
            <a:ext cx="7199025" cy="3600450"/>
            <a:chOff x="2268538" y="1773238"/>
            <a:chExt cx="5400675" cy="3600450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268538" y="2133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code</a:t>
              </a:r>
              <a:endParaRPr lang="bg-BG" dirty="0"/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268538" y="32131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unit test</a:t>
              </a:r>
              <a:endParaRPr lang="bg-BG" dirty="0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268538" y="4292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and succeed</a:t>
              </a:r>
              <a:endParaRPr lang="bg-BG" dirty="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6373813" y="1773238"/>
              <a:ext cx="0" cy="360045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477000" y="4652963"/>
              <a:ext cx="119221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/>
                <a:t>Time flow</a:t>
              </a:r>
              <a:endParaRPr kumimoji="0" lang="bg-BG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948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Test-Driven Development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3D6418-C47E-4768-976E-8A277275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480" y="1450157"/>
            <a:ext cx="4981039" cy="49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6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Test-Driven Development (TDD)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46230" y="1366837"/>
            <a:ext cx="8372206" cy="4952345"/>
            <a:chOff x="1835150" y="1412875"/>
            <a:chExt cx="6280790" cy="4952345"/>
          </a:xfrm>
        </p:grpSpPr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1835150" y="21336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Pick </a:t>
              </a:r>
              <a:r>
                <a:rPr lang="bg-BG"/>
                <a:t>а </a:t>
              </a:r>
              <a:r>
                <a:rPr lang="en-US"/>
                <a:t>test</a:t>
              </a:r>
              <a:endParaRPr lang="bg-BG"/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1835150" y="3346585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Compile </a:t>
              </a:r>
              <a:r>
                <a:rPr lang="en-US"/>
                <a:t>and fail</a:t>
              </a:r>
              <a:endParaRPr lang="bg-BG" dirty="0"/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1835150" y="51943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code to pass test </a:t>
              </a:r>
              <a:endParaRPr lang="bg-BG"/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835150" y="3947886"/>
              <a:ext cx="454342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enough code </a:t>
              </a:r>
              <a:r>
                <a:rPr lang="en-US"/>
                <a:t>to compile</a:t>
              </a:r>
              <a:endParaRPr lang="bg-BG" dirty="0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1835150" y="4570413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test </a:t>
              </a:r>
              <a:r>
                <a:rPr lang="en-US"/>
                <a:t>and fail</a:t>
              </a:r>
              <a:endParaRPr lang="bg-BG" dirty="0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1835150" y="1412875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Create </a:t>
              </a:r>
              <a:r>
                <a:rPr lang="en-US"/>
                <a:t>a test</a:t>
              </a:r>
              <a:r>
                <a:rPr lang="bg-BG"/>
                <a:t> </a:t>
              </a:r>
              <a:r>
                <a:rPr lang="en-US"/>
                <a:t>list</a:t>
              </a:r>
              <a:endParaRPr lang="bg-BG" dirty="0"/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6923727" y="5103365"/>
              <a:ext cx="1192213" cy="94615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Time flow</a:t>
              </a:r>
              <a:endParaRPr lang="bg-BG" dirty="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835150" y="27432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test</a:t>
              </a:r>
              <a:endParaRPr lang="bg-BG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1835150" y="58420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Remove duplication</a:t>
              </a:r>
              <a:endParaRPr lang="bg-BG" dirty="0"/>
            </a:p>
          </p:txBody>
        </p:sp>
      </p:grpSp>
      <p:sp>
        <p:nvSpPr>
          <p:cNvPr id="21" name="Line 9"/>
          <p:cNvSpPr>
            <a:spLocks noChangeShapeType="1"/>
          </p:cNvSpPr>
          <p:nvPr/>
        </p:nvSpPr>
        <p:spPr bwMode="auto">
          <a:xfrm flipV="1">
            <a:off x="1696273" y="2377626"/>
            <a:ext cx="0" cy="37337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1679344" y="23903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1679344" y="60987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8974447" y="1295400"/>
            <a:ext cx="0" cy="5040312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TDD helps find design issues early</a:t>
            </a:r>
          </a:p>
          <a:p>
            <a:pPr lvl="1"/>
            <a:r>
              <a:rPr lang="en-US" dirty="0"/>
              <a:t>Avoids reworking</a:t>
            </a:r>
          </a:p>
          <a:p>
            <a:r>
              <a:rPr lang="en-US" dirty="0"/>
              <a:t>Writing code to satisfy a test is</a:t>
            </a:r>
            <a:br>
              <a:rPr lang="en-US" dirty="0"/>
            </a:br>
            <a:r>
              <a:rPr lang="en-US" dirty="0"/>
              <a:t>a focused activity</a:t>
            </a:r>
          </a:p>
          <a:p>
            <a:pPr lvl="1"/>
            <a:r>
              <a:rPr lang="en-US" dirty="0"/>
              <a:t>Less chance of error</a:t>
            </a:r>
          </a:p>
          <a:p>
            <a:r>
              <a:rPr lang="en-US" dirty="0"/>
              <a:t>Tests will be more comprehensive</a:t>
            </a:r>
            <a:br>
              <a:rPr lang="en-US" dirty="0"/>
            </a:br>
            <a:r>
              <a:rPr lang="en-US" dirty="0"/>
              <a:t>than if they are written after the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TDD?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B9C059-1AF0-403D-B82F-FA9D5E26B13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029" y="1699577"/>
            <a:ext cx="3458845" cy="345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5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4135</TotalTime>
  <Words>364</Words>
  <Application>Microsoft Office PowerPoint</Application>
  <PresentationFormat>Widescreen</PresentationFormat>
  <Paragraphs>104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Test-Driven Development</vt:lpstr>
      <vt:lpstr>Table of Contents</vt:lpstr>
      <vt:lpstr>Questions</vt:lpstr>
      <vt:lpstr>PowerPoint Presentation</vt:lpstr>
      <vt:lpstr>Unit Testing Approaches</vt:lpstr>
      <vt:lpstr>The Code and Test Approach</vt:lpstr>
      <vt:lpstr>The Test-Driven Development Approach</vt:lpstr>
      <vt:lpstr>Test-Driven Development (TDD)</vt:lpstr>
      <vt:lpstr>Why TDD?</vt:lpstr>
      <vt:lpstr>PowerPoint Presentation</vt:lpstr>
      <vt:lpstr>Summary</vt:lpstr>
      <vt:lpstr>PowerPoint Presentation</vt:lpstr>
      <vt:lpstr>Questions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</dc:title>
  <dc:subject>Java OOP Course</dc:subject>
  <dc:creator>Alen Paunov</dc:creator>
  <cp:keywords>OOP, programming, course, SoftUni, Software University; Java</cp:keywords>
  <cp:lastModifiedBy>Dimitar Tanasi</cp:lastModifiedBy>
  <cp:revision>94</cp:revision>
  <dcterms:created xsi:type="dcterms:W3CDTF">2018-05-23T13:08:44Z</dcterms:created>
  <dcterms:modified xsi:type="dcterms:W3CDTF">2019-04-05T09:29:21Z</dcterms:modified>
  <cp:category>programming, software engineering, java</cp:category>
</cp:coreProperties>
</file>