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4" r:id="rId2"/>
  </p:sldMasterIdLst>
  <p:notesMasterIdLst>
    <p:notesMasterId r:id="rId34"/>
  </p:notesMasterIdLst>
  <p:handoutMasterIdLst>
    <p:handoutMasterId r:id="rId35"/>
  </p:handoutMasterIdLst>
  <p:sldIdLst>
    <p:sldId id="725" r:id="rId3"/>
    <p:sldId id="452" r:id="rId4"/>
    <p:sldId id="723" r:id="rId5"/>
    <p:sldId id="632" r:id="rId6"/>
    <p:sldId id="719" r:id="rId7"/>
    <p:sldId id="699" r:id="rId8"/>
    <p:sldId id="665" r:id="rId9"/>
    <p:sldId id="593" r:id="rId10"/>
    <p:sldId id="684" r:id="rId11"/>
    <p:sldId id="700" r:id="rId12"/>
    <p:sldId id="701" r:id="rId13"/>
    <p:sldId id="702" r:id="rId14"/>
    <p:sldId id="703" r:id="rId15"/>
    <p:sldId id="704" r:id="rId16"/>
    <p:sldId id="643" r:id="rId17"/>
    <p:sldId id="705" r:id="rId18"/>
    <p:sldId id="706" r:id="rId19"/>
    <p:sldId id="726" r:id="rId20"/>
    <p:sldId id="713" r:id="rId21"/>
    <p:sldId id="714" r:id="rId22"/>
    <p:sldId id="715" r:id="rId23"/>
    <p:sldId id="716" r:id="rId24"/>
    <p:sldId id="718" r:id="rId25"/>
    <p:sldId id="717" r:id="rId26"/>
    <p:sldId id="722" r:id="rId27"/>
    <p:sldId id="727" r:id="rId28"/>
    <p:sldId id="728" r:id="rId29"/>
    <p:sldId id="729" r:id="rId30"/>
    <p:sldId id="730" r:id="rId31"/>
    <p:sldId id="731" r:id="rId32"/>
    <p:sldId id="732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8670" autoAdjust="0"/>
  </p:normalViewPr>
  <p:slideViewPr>
    <p:cSldViewPr>
      <p:cViewPr varScale="1">
        <p:scale>
          <a:sx n="69" d="100"/>
          <a:sy n="69" d="100"/>
        </p:scale>
        <p:origin x="9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5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4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9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9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20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7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6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1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SoftUni</a:t>
            </a:r>
            <a:r>
              <a:rPr lang="en-US" dirty="0" smtClean="0"/>
              <a:t> </a:t>
            </a:r>
            <a:r>
              <a:rPr lang="en-US" dirty="0"/>
              <a:t>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66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Organizational </a:t>
            </a:r>
            <a:r>
              <a:rPr lang="en-US" dirty="0"/>
              <a:t>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14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747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B8B8C-437D-4307-8E18-1B92DCB2FE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62" r:id="rId17"/>
    <p:sldLayoutId id="2147483669" r:id="rId18"/>
    <p:sldLayoutId id="214748367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5/java-oop-february-2019#lesson-1049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Object Communication and Events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34" y="1707823"/>
            <a:ext cx="3908355" cy="27931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  <a:r>
              <a:rPr lang="en-US" dirty="0"/>
              <a:t> are now </a:t>
            </a:r>
            <a:r>
              <a:rPr lang="en-US" b="1" dirty="0">
                <a:solidFill>
                  <a:schemeClr val="bg1"/>
                </a:solidFill>
              </a:rPr>
              <a:t>Object Oriented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behavior is more </a:t>
            </a:r>
            <a:r>
              <a:rPr lang="en-GB" b="1" dirty="0">
                <a:solidFill>
                  <a:schemeClr val="bg1"/>
                </a:solidFill>
              </a:rPr>
              <a:t>flexible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Decouples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Invoker</a:t>
            </a:r>
            <a:r>
              <a:rPr lang="en-GB" dirty="0"/>
              <a:t> from the </a:t>
            </a:r>
            <a:r>
              <a:rPr lang="en-GB" b="1" dirty="0">
                <a:solidFill>
                  <a:schemeClr val="bg1"/>
                </a:solidFill>
              </a:rPr>
              <a:t>Receiver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Design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2800"/>
            <a:ext cx="102308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Executor executor = new CommandExecutor();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Receiver receiver = new CommandReceiver</a:t>
            </a: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Request request = new Request(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receiver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executor.</a:t>
            </a:r>
            <a:r>
              <a:rPr lang="en-GB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execute(request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84100" y="1351786"/>
            <a:ext cx="4343400" cy="496470"/>
          </a:xfrm>
          <a:prstGeom prst="wedgeRoundRectCallout">
            <a:avLst>
              <a:gd name="adj1" fmla="val -55422"/>
              <a:gd name="adj2" fmla="val -209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Callbacks == Functions/Methods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7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Invoker, Receiver</a:t>
            </a:r>
          </a:p>
          <a:p>
            <a:r>
              <a:rPr lang="en-US" dirty="0"/>
              <a:t>Command, ConcreteCommand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– UML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Arrow Connector 9"/>
          <p:cNvCxnSpPr>
            <a:cxnSpLocks/>
            <a:stCxn id="15" idx="3"/>
            <a:endCxn id="22" idx="1"/>
          </p:cNvCxnSpPr>
          <p:nvPr/>
        </p:nvCxnSpPr>
        <p:spPr>
          <a:xfrm>
            <a:off x="7353298" y="3448666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21" idx="0"/>
            <a:endCxn id="22" idx="2"/>
          </p:cNvCxnSpPr>
          <p:nvPr/>
        </p:nvCxnSpPr>
        <p:spPr>
          <a:xfrm flipV="1">
            <a:off x="9448798" y="3905866"/>
            <a:ext cx="0" cy="906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302414" y="2991466"/>
            <a:ext cx="9601200" cy="3047999"/>
            <a:chOff x="2024728" y="2514600"/>
            <a:chExt cx="9601200" cy="3047999"/>
          </a:xfrm>
        </p:grpSpPr>
        <p:grpSp>
          <p:nvGrpSpPr>
            <p:cNvPr id="27" name="Group 26"/>
            <p:cNvGrpSpPr/>
            <p:nvPr/>
          </p:nvGrpSpPr>
          <p:grpSpPr>
            <a:xfrm>
              <a:off x="2024728" y="2514600"/>
              <a:ext cx="9601200" cy="3047999"/>
              <a:chOff x="2024728" y="2514600"/>
              <a:chExt cx="9601200" cy="304799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024728" y="2514600"/>
                <a:ext cx="9601200" cy="3047999"/>
                <a:chOff x="2024728" y="2514600"/>
                <a:chExt cx="9601200" cy="3047999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024728" y="2514600"/>
                  <a:ext cx="9601200" cy="3047999"/>
                  <a:chOff x="1243678" y="3048000"/>
                  <a:chExt cx="9601200" cy="3047999"/>
                </a:xfrm>
              </p:grpSpPr>
              <p:sp>
                <p:nvSpPr>
                  <p:cNvPr id="15" name="Rectangle: Rounded Corners 14"/>
                  <p:cNvSpPr/>
                  <p:nvPr/>
                </p:nvSpPr>
                <p:spPr>
                  <a:xfrm>
                    <a:off x="47799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5">
                      <a:lumMod val="40000"/>
                      <a:lumOff val="60000"/>
                      <a:alpha val="15000"/>
                    </a:schemeClr>
                  </a:solidFill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Invoker</a:t>
                    </a:r>
                  </a:p>
                </p:txBody>
              </p:sp>
              <p:sp>
                <p:nvSpPr>
                  <p:cNvPr id="21" name="Rectangle: Rounded Corners 20"/>
                  <p:cNvSpPr/>
                  <p:nvPr/>
                </p:nvSpPr>
                <p:spPr>
                  <a:xfrm>
                    <a:off x="7935246" y="4868678"/>
                    <a:ext cx="2909632" cy="1227321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5">
                      <a:lumMod val="40000"/>
                      <a:lumOff val="60000"/>
                      <a:alpha val="15000"/>
                    </a:schemeClr>
                  </a:solidFill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ConcreteCommand</a:t>
                    </a:r>
                  </a:p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-state</a:t>
                    </a:r>
                  </a:p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+execute()</a:t>
                    </a:r>
                  </a:p>
                </p:txBody>
              </p:sp>
              <p:sp>
                <p:nvSpPr>
                  <p:cNvPr id="36" name="Rectangle: Rounded Corners 35"/>
                  <p:cNvSpPr/>
                  <p:nvPr/>
                </p:nvSpPr>
                <p:spPr>
                  <a:xfrm>
                    <a:off x="1243678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5">
                      <a:lumMod val="40000"/>
                      <a:lumOff val="60000"/>
                      <a:alpha val="15000"/>
                    </a:schemeClr>
                  </a:solidFill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Client</a:t>
                    </a:r>
                  </a:p>
                </p:txBody>
              </p:sp>
              <p:sp>
                <p:nvSpPr>
                  <p:cNvPr id="22" name="Rectangle: Rounded Corners 21"/>
                  <p:cNvSpPr/>
                  <p:nvPr/>
                </p:nvSpPr>
                <p:spPr>
                  <a:xfrm>
                    <a:off x="81327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5">
                      <a:lumMod val="40000"/>
                      <a:lumOff val="60000"/>
                      <a:alpha val="15000"/>
                    </a:schemeClr>
                  </a:solidFill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Command</a:t>
                    </a:r>
                  </a:p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+execute()</a:t>
                    </a:r>
                  </a:p>
                </p:txBody>
              </p:sp>
              <p:cxnSp>
                <p:nvCxnSpPr>
                  <p:cNvPr id="25" name="Straight Connector 24"/>
                  <p:cNvCxnSpPr>
                    <a:cxnSpLocks/>
                    <a:stCxn id="22" idx="1"/>
                    <a:endCxn id="22" idx="3"/>
                  </p:cNvCxnSpPr>
                  <p:nvPr/>
                </p:nvCxnSpPr>
                <p:spPr>
                  <a:xfrm>
                    <a:off x="8132762" y="3505200"/>
                    <a:ext cx="25146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: Rounded Corners 40"/>
                  <p:cNvSpPr/>
                  <p:nvPr/>
                </p:nvSpPr>
                <p:spPr>
                  <a:xfrm>
                    <a:off x="3548636" y="5025138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5">
                      <a:lumMod val="40000"/>
                      <a:lumOff val="60000"/>
                      <a:alpha val="15000"/>
                    </a:schemeClr>
                  </a:solidFill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Receiver</a:t>
                    </a:r>
                  </a:p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+action()</a:t>
                    </a:r>
                  </a:p>
                </p:txBody>
              </p:sp>
            </p:grpSp>
            <p:sp>
              <p:nvSpPr>
                <p:cNvPr id="40" name="Flowchart: Decision 39"/>
                <p:cNvSpPr/>
                <p:nvPr/>
              </p:nvSpPr>
              <p:spPr>
                <a:xfrm>
                  <a:off x="8056156" y="2898840"/>
                  <a:ext cx="230188" cy="152400"/>
                </a:xfrm>
                <a:prstGeom prst="flowChartDecisio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>
                <a:off x="8716296" y="4781144"/>
                <a:ext cx="29096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>
                <a:off x="8716296" y="5152416"/>
                <a:ext cx="29096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>
              <a:cxnSpLocks/>
              <a:stCxn id="41" idx="1"/>
              <a:endCxn id="41" idx="3"/>
            </p:cNvCxnSpPr>
            <p:nvPr/>
          </p:nvCxnSpPr>
          <p:spPr>
            <a:xfrm>
              <a:off x="4329686" y="4948938"/>
              <a:ext cx="2514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stCxn id="21" idx="1"/>
            <a:endCxn id="41" idx="3"/>
          </p:cNvCxnSpPr>
          <p:nvPr/>
        </p:nvCxnSpPr>
        <p:spPr>
          <a:xfrm flipH="1" flipV="1">
            <a:off x="6121972" y="5425804"/>
            <a:ext cx="18720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36" idx="2"/>
            <a:endCxn id="41" idx="1"/>
          </p:cNvCxnSpPr>
          <p:nvPr/>
        </p:nvCxnSpPr>
        <p:spPr>
          <a:xfrm rot="16200000" flipH="1">
            <a:off x="2323574" y="4142006"/>
            <a:ext cx="1519938" cy="104765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Command Pattern</a:t>
            </a:r>
            <a:r>
              <a:rPr lang="en-US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>
                <a:latin typeface="+mj-lt"/>
              </a:rPr>
              <a:t>Executor and provide:</a:t>
            </a:r>
          </a:p>
          <a:p>
            <a:pPr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interface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Command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void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execute()</a:t>
            </a:r>
          </a:p>
          <a:p>
            <a:pPr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interface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Executor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void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executeCommand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Command command</a:t>
            </a:r>
            <a:r>
              <a:rPr lang="en-US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latin typeface="+mj-lt"/>
              </a:rPr>
              <a:t>Concrete Executor named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CommandExecutor</a:t>
            </a:r>
          </a:p>
          <a:p>
            <a:r>
              <a:rPr lang="en-US" noProof="1">
                <a:latin typeface="+mj-lt"/>
              </a:rPr>
              <a:t>Concrete Commands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TargetCommand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Attacker, Target</a:t>
            </a:r>
            <a:r>
              <a:rPr lang="en-US" b="1" noProof="1">
                <a:latin typeface="Consolas" panose="020B0609020204030204" pitchFamily="49" charset="0"/>
              </a:rPr>
              <a:t>)</a:t>
            </a:r>
            <a:endParaRPr lang="en-US" noProof="1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AttackCommand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Attacker</a:t>
            </a:r>
            <a:r>
              <a:rPr lang="en-US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19200"/>
            <a:ext cx="99541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void 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04689" y="2743200"/>
            <a:ext cx="997944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Executor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void executeCommand(Command 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5483" y="4267200"/>
            <a:ext cx="997785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CommandExecutor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Executor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public void executeCommand(Command command)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command.execute();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7612" y="1137821"/>
            <a:ext cx="9753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AttackCommand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public AttackCommand(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attacker)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this.attacker =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this.attacker.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attack()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  			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implement TargetCommand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3812" y="5791200"/>
            <a:ext cx="9601201" cy="768084"/>
          </a:xfrm>
        </p:spPr>
        <p:txBody>
          <a:bodyPr/>
          <a:lstStyle/>
          <a:p>
            <a:r>
              <a:rPr lang="en-US" dirty="0"/>
              <a:t>Handling Groups of Colleagues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857750"/>
            <a:ext cx="10363200" cy="820738"/>
          </a:xfrm>
        </p:spPr>
        <p:txBody>
          <a:bodyPr/>
          <a:lstStyle/>
          <a:p>
            <a:r>
              <a:rPr lang="en-GB" dirty="0" smtClean="0"/>
              <a:t>			   Mediator</a:t>
            </a:r>
            <a:endParaRPr lang="en-US" dirty="0"/>
          </a:p>
        </p:txBody>
      </p:sp>
      <p:pic>
        <p:nvPicPr>
          <p:cNvPr id="20482" name="Picture 2" descr="Image result for mediator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17034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how a set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/>
              <a:t>Loose coupling </a:t>
            </a:r>
            <a:r>
              <a:rPr lang="en-US"/>
              <a:t>of </a:t>
            </a:r>
            <a:r>
              <a:rPr lang="en-US" smtClean="0"/>
              <a:t>objects</a:t>
            </a:r>
            <a:endParaRPr lang="en-GB" b="1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GB" b="1" smtClean="0">
                <a:solidFill>
                  <a:schemeClr val="bg1"/>
                </a:solidFill>
              </a:rPr>
              <a:t>Colleagues</a:t>
            </a:r>
            <a:r>
              <a:rPr lang="en-GB" smtClean="0"/>
              <a:t> </a:t>
            </a:r>
            <a:r>
              <a:rPr lang="en-GB" dirty="0"/>
              <a:t>are </a:t>
            </a:r>
            <a:r>
              <a:rPr lang="en-GB" b="1" dirty="0">
                <a:solidFill>
                  <a:schemeClr val="bg1"/>
                </a:solidFill>
              </a:rPr>
              <a:t>decoupled</a:t>
            </a:r>
            <a:r>
              <a:rPr lang="en-GB" dirty="0"/>
              <a:t> to </a:t>
            </a:r>
            <a:r>
              <a:rPr lang="en-GB"/>
              <a:t>one </a:t>
            </a:r>
            <a:r>
              <a:rPr lang="en-GB" smtClean="0"/>
              <a:t>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mtClean="0"/>
              <a:t>Many-to-many </a:t>
            </a:r>
            <a:r>
              <a:rPr lang="en-US"/>
              <a:t>relationships between </a:t>
            </a:r>
            <a:r>
              <a:rPr lang="en-US"/>
              <a:t>interacting </a:t>
            </a:r>
            <a:r>
              <a:rPr lang="en-US" smtClean="0"/>
              <a:t>peers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Mediator, Colleague</a:t>
            </a:r>
          </a:p>
          <a:p>
            <a:r>
              <a:rPr lang="en-US" dirty="0"/>
              <a:t>ConcreteMediator, ConcreteColleague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– UML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8" name="Straight Arrow Connector 17"/>
          <p:cNvCxnSpPr>
            <a:cxnSpLocks/>
            <a:stCxn id="22" idx="1"/>
            <a:endCxn id="26" idx="3"/>
          </p:cNvCxnSpPr>
          <p:nvPr/>
        </p:nvCxnSpPr>
        <p:spPr>
          <a:xfrm flipH="1">
            <a:off x="3820981" y="327660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05043" y="2819400"/>
            <a:ext cx="9778738" cy="2891538"/>
            <a:chOff x="913740" y="3048000"/>
            <a:chExt cx="9778738" cy="2891538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6349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Colleague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606287" y="50251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ConcreteColleague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15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Mediator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13740" y="5025138"/>
              <a:ext cx="2721900" cy="914400"/>
            </a:xfrm>
            <a:prstGeom prst="roundRect">
              <a:avLst>
                <a:gd name="adj" fmla="val 8156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ConcreteMediator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7932668" y="50251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ConcreteColleague</a:t>
              </a:r>
            </a:p>
          </p:txBody>
        </p:sp>
      </p:grpSp>
      <p:cxnSp>
        <p:nvCxnSpPr>
          <p:cNvPr id="38" name="Connector: Elbow 37"/>
          <p:cNvCxnSpPr>
            <a:cxnSpLocks/>
            <a:stCxn id="41" idx="0"/>
            <a:endCxn id="22" idx="2"/>
          </p:cNvCxnSpPr>
          <p:nvPr/>
        </p:nvCxnSpPr>
        <p:spPr>
          <a:xfrm rot="5400000" flipH="1" flipV="1">
            <a:off x="6594741" y="3493598"/>
            <a:ext cx="1062738" cy="154314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5" idx="0"/>
            <a:endCxn id="22" idx="2"/>
          </p:cNvCxnSpPr>
          <p:nvPr/>
        </p:nvCxnSpPr>
        <p:spPr>
          <a:xfrm rot="16200000" flipV="1">
            <a:off x="8219410" y="3412071"/>
            <a:ext cx="1062738" cy="17061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2563681" y="3733800"/>
            <a:ext cx="2312" cy="1062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cxnSpLocks/>
            <a:stCxn id="31" idx="2"/>
            <a:endCxn id="41" idx="2"/>
          </p:cNvCxnSpPr>
          <p:nvPr/>
        </p:nvCxnSpPr>
        <p:spPr>
          <a:xfrm rot="16200000" flipH="1">
            <a:off x="4460266" y="3816665"/>
            <a:ext cx="12700" cy="378854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  <a:stCxn id="31" idx="2"/>
            <a:endCxn id="35" idx="2"/>
          </p:cNvCxnSpPr>
          <p:nvPr/>
        </p:nvCxnSpPr>
        <p:spPr>
          <a:xfrm rot="16200000" flipH="1">
            <a:off x="6084934" y="2191996"/>
            <a:ext cx="12700" cy="7037883"/>
          </a:xfrm>
          <a:prstGeom prst="bentConnector3">
            <a:avLst>
              <a:gd name="adj1" fmla="val 386807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GB" dirty="0"/>
              <a:t>Observer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B0764-A203-44AD-B5A9-2A49E35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Handle Events</a:t>
            </a:r>
          </a:p>
        </p:txBody>
      </p:sp>
      <p:pic>
        <p:nvPicPr>
          <p:cNvPr id="21506" name="Picture 2" descr="Image result for observ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99" y="1404756"/>
            <a:ext cx="2336427" cy="233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7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>
                <a:solidFill>
                  <a:schemeClr val="bg1"/>
                </a:solidFill>
              </a:rPr>
              <a:t>one-to-many</a:t>
            </a:r>
            <a:r>
              <a:rPr lang="en-GB" dirty="0"/>
              <a:t> relationship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 observers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once an event in the subject occurs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subject = new Subject();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addObserver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addObserver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observers are notified after a state change</a:t>
            </a:r>
          </a:p>
        </p:txBody>
      </p:sp>
    </p:spTree>
    <p:extLst>
      <p:ext uri="{BB962C8B-B14F-4D97-AF65-F5344CB8AC3E}">
        <p14:creationId xmlns:p14="http://schemas.microsoft.com/office/powerpoint/2010/main" val="41644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Design Patterns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Creational, Structural,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Behavioural</a:t>
            </a:r>
          </a:p>
          <a:p>
            <a:pPr>
              <a:lnSpc>
                <a:spcPct val="110000"/>
              </a:lnSpc>
            </a:pPr>
            <a:r>
              <a:rPr lang="en-GB" dirty="0"/>
              <a:t>Chain of Responsibility</a:t>
            </a:r>
          </a:p>
          <a:p>
            <a:pPr>
              <a:lnSpc>
                <a:spcPct val="110000"/>
              </a:lnSpc>
            </a:pPr>
            <a:r>
              <a:rPr lang="en-GB" dirty="0"/>
              <a:t>Command</a:t>
            </a:r>
          </a:p>
          <a:p>
            <a:pPr>
              <a:lnSpc>
                <a:spcPct val="110000"/>
              </a:lnSpc>
            </a:pPr>
            <a:r>
              <a:rPr lang="en-GB" dirty="0"/>
              <a:t>Mediator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GB" dirty="0"/>
              <a:t>Observer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Subject, Observer</a:t>
            </a:r>
          </a:p>
          <a:p>
            <a:r>
              <a:rPr lang="en-US" dirty="0"/>
              <a:t>ConcreteObserver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– UML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38" name="Connector: Elbow 37"/>
          <p:cNvCxnSpPr>
            <a:cxnSpLocks/>
            <a:stCxn id="41" idx="0"/>
            <a:endCxn id="32" idx="2"/>
          </p:cNvCxnSpPr>
          <p:nvPr/>
        </p:nvCxnSpPr>
        <p:spPr>
          <a:xfrm rot="5400000" flipH="1" flipV="1">
            <a:off x="6755161" y="3823624"/>
            <a:ext cx="881154" cy="16823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5" idx="0"/>
            <a:endCxn id="32" idx="2"/>
          </p:cNvCxnSpPr>
          <p:nvPr/>
        </p:nvCxnSpPr>
        <p:spPr>
          <a:xfrm rot="16200000" flipV="1">
            <a:off x="8379830" y="3881354"/>
            <a:ext cx="881154" cy="15669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26" idx="3"/>
            <a:endCxn id="32" idx="1"/>
          </p:cNvCxnSpPr>
          <p:nvPr/>
        </p:nvCxnSpPr>
        <p:spPr>
          <a:xfrm>
            <a:off x="5332412" y="3737862"/>
            <a:ext cx="1447800" cy="29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897590" y="5105400"/>
            <a:ext cx="2913898" cy="914400"/>
          </a:xfrm>
          <a:prstGeom prst="roundRect">
            <a:avLst>
              <a:gd name="adj" fmla="val 815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ConcreteObserver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8223971" y="5105400"/>
            <a:ext cx="2759810" cy="914400"/>
          </a:xfrm>
          <a:prstGeom prst="roundRect">
            <a:avLst>
              <a:gd name="adj" fmla="val 815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ConcreteObserver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51140" y="2899662"/>
            <a:ext cx="4403952" cy="1676400"/>
            <a:chOff x="1151140" y="2819400"/>
            <a:chExt cx="4403952" cy="1676400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1163088" y="2819400"/>
              <a:ext cx="4169324" cy="1676400"/>
            </a:xfrm>
            <a:prstGeom prst="roundRect">
              <a:avLst>
                <a:gd name="adj" fmla="val 8156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Subject</a:t>
              </a:r>
            </a:p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-ObserverCollection</a:t>
              </a:r>
            </a:p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+registerObserver(Observer)</a:t>
              </a:r>
            </a:p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+notifyObservers()</a:t>
              </a:r>
            </a:p>
          </p:txBody>
        </p:sp>
        <p:sp>
          <p:nvSpPr>
            <p:cNvPr id="24" name="Flowchart: Decision 23"/>
            <p:cNvSpPr/>
            <p:nvPr/>
          </p:nvSpPr>
          <p:spPr>
            <a:xfrm>
              <a:off x="5324904" y="3591128"/>
              <a:ext cx="230188" cy="1524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1163088" y="3276600"/>
              <a:ext cx="41693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1151140" y="3686784"/>
              <a:ext cx="41693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21"/>
          <p:cNvSpPr/>
          <p:nvPr/>
        </p:nvSpPr>
        <p:spPr>
          <a:xfrm>
            <a:off x="6780212" y="3309846"/>
            <a:ext cx="2513451" cy="914400"/>
          </a:xfrm>
          <a:prstGeom prst="roundRect">
            <a:avLst>
              <a:gd name="adj" fmla="val 815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Observer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+notify()</a:t>
            </a:r>
          </a:p>
        </p:txBody>
      </p:sp>
      <p:cxnSp>
        <p:nvCxnSpPr>
          <p:cNvPr id="27" name="Straight Connector 26"/>
          <p:cNvCxnSpPr>
            <a:stCxn id="32" idx="1"/>
            <a:endCxn id="32" idx="3"/>
          </p:cNvCxnSpPr>
          <p:nvPr/>
        </p:nvCxnSpPr>
        <p:spPr>
          <a:xfrm>
            <a:off x="6780212" y="3767046"/>
            <a:ext cx="2513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1">
                <a:latin typeface="+mj-lt"/>
              </a:rPr>
              <a:t>Implement the following: </a:t>
            </a:r>
            <a:r>
              <a:rPr lang="en-US" noProof="1" smtClean="0">
                <a:latin typeface="+mj-lt"/>
              </a:rPr>
              <a:t>I</a:t>
            </a:r>
          </a:p>
          <a:p>
            <a:r>
              <a:rPr lang="en-US" noProof="1" smtClean="0">
                <a:latin typeface="+mj-lt"/>
              </a:rPr>
              <a:t>interface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noProof="1" smtClean="0">
                <a:latin typeface="Consolas" panose="020B0609020204030204" pitchFamily="49" charset="0"/>
              </a:rPr>
              <a:t>)</a:t>
            </a:r>
            <a:endParaRPr lang="en-US" noProof="1">
              <a:latin typeface="+mj-lt"/>
            </a:endParaRPr>
          </a:p>
          <a:p>
            <a:r>
              <a:rPr lang="en-US" noProof="1"/>
              <a:t>interface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Subject</a:t>
            </a:r>
            <a:endParaRPr lang="en-US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void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register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Observer</a:t>
            </a:r>
            <a:r>
              <a:rPr lang="en-US" b="1" noProof="1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unregister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Observer</a:t>
            </a:r>
            <a:r>
              <a:rPr lang="en-US" b="1" noProof="1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void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notifyObservers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r>
              <a:rPr lang="en-US" noProof="1" smtClean="0">
                <a:latin typeface="+mj-lt"/>
              </a:rPr>
              <a:t>If </a:t>
            </a:r>
            <a:r>
              <a:rPr lang="en-US" noProof="1">
                <a:latin typeface="+mj-lt"/>
              </a:rPr>
              <a:t>a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Target</a:t>
            </a:r>
            <a:r>
              <a:rPr lang="en-US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>
                <a:latin typeface="+mj-lt"/>
              </a:rPr>
              <a:t>dies, it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send reward</a:t>
            </a:r>
            <a:r>
              <a:rPr lang="en-US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>
                <a:latin typeface="+mj-lt"/>
              </a:rPr>
              <a:t>to all of its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Observers</a:t>
            </a:r>
            <a:r>
              <a:rPr lang="en-US" noProof="1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218" name="Picture 2" descr="Image result for chest go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505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36164" y="1447800"/>
            <a:ext cx="9316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void register(Observer 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void unregister(Observer 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void notifyObservers();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6164" y="4495800"/>
            <a:ext cx="9316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extends 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08412" y="5257800"/>
            <a:ext cx="3343231" cy="865853"/>
          </a:xfrm>
          <a:prstGeom prst="wedgeRoundRectCallout">
            <a:avLst>
              <a:gd name="adj1" fmla="val 31899"/>
              <a:gd name="adj2" fmla="val -746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* This is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violation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of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ISP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find a better solution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50553" y="1917917"/>
            <a:ext cx="92402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void update(int val);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4264" y="3746718"/>
            <a:ext cx="9240296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class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Warrior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Attacker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implementation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93488" y="1413064"/>
            <a:ext cx="10601848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this.observers.add(observer);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unregister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this.observers.remove(observer);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GB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//Continues on next slide</a:t>
            </a:r>
            <a:endParaRPr lang="en-GB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770812" y="2057400"/>
            <a:ext cx="3276600" cy="825918"/>
          </a:xfrm>
          <a:prstGeom prst="wedgeRoundRectCallout">
            <a:avLst>
              <a:gd name="adj1" fmla="val -56865"/>
              <a:gd name="adj2" fmla="val -423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</a:rPr>
              <a:t>Add methods to Dragon implementation</a:t>
            </a:r>
            <a:endParaRPr lang="bg-BG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6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Observer(2)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817164" y="1705451"/>
            <a:ext cx="8554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notifyObservers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for (Observer observer : observers)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  observer.update(this.reward);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0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9012" y="1800936"/>
            <a:ext cx="770849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700" dirty="0">
                <a:solidFill>
                  <a:schemeClr val="bg2"/>
                </a:solidFill>
              </a:rPr>
              <a:t>Design Patterns, are </a:t>
            </a:r>
            <a:r>
              <a:rPr lang="en-GB" sz="2700" b="1" dirty="0">
                <a:solidFill>
                  <a:schemeClr val="bg1"/>
                </a:solidFill>
              </a:rPr>
              <a:t>common solutions</a:t>
            </a:r>
            <a:r>
              <a:rPr lang="en-GB" sz="2700" dirty="0">
                <a:solidFill>
                  <a:schemeClr val="bg1"/>
                </a:solidFill>
              </a:rPr>
              <a:t> </a:t>
            </a:r>
            <a:r>
              <a:rPr lang="en-GB" sz="2700" dirty="0">
                <a:solidFill>
                  <a:schemeClr val="bg2"/>
                </a:solidFill>
              </a:rPr>
              <a:t>to </a:t>
            </a:r>
            <a:r>
              <a:rPr lang="en-GB" sz="2700" b="1" dirty="0">
                <a:solidFill>
                  <a:schemeClr val="bg1"/>
                </a:solidFill>
              </a:rPr>
              <a:t>common problems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700" dirty="0">
                <a:solidFill>
                  <a:schemeClr val="bg2"/>
                </a:solidFill>
              </a:rPr>
              <a:t>To learn more about </a:t>
            </a:r>
            <a:r>
              <a:rPr lang="en-GB" sz="2700" b="1" dirty="0">
                <a:solidFill>
                  <a:schemeClr val="bg1"/>
                </a:solidFill>
              </a:rPr>
              <a:t>object communication</a:t>
            </a:r>
            <a:r>
              <a:rPr lang="en-GB" sz="2700" dirty="0">
                <a:solidFill>
                  <a:schemeClr val="bg1"/>
                </a:solidFill>
              </a:rPr>
              <a:t>:</a:t>
            </a:r>
          </a:p>
          <a:p>
            <a:pPr marL="1066693" lvl="1" indent="-457200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700" dirty="0">
                <a:solidFill>
                  <a:schemeClr val="bg2"/>
                </a:solidFill>
              </a:rPr>
              <a:t>Practice </a:t>
            </a:r>
            <a:r>
              <a:rPr lang="en-GB" sz="2700" b="1" dirty="0">
                <a:solidFill>
                  <a:schemeClr val="bg1"/>
                </a:solidFill>
              </a:rPr>
              <a:t>behavioural design patterns</a:t>
            </a:r>
          </a:p>
          <a:p>
            <a:pPr marL="1066693" lvl="1" indent="-457200">
              <a:lnSpc>
                <a:spcPct val="10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GB" sz="2700" b="1" dirty="0">
                <a:solidFill>
                  <a:schemeClr val="bg1"/>
                </a:solidFill>
              </a:rPr>
              <a:t>Pick a pattern</a:t>
            </a:r>
            <a:r>
              <a:rPr lang="en-GB" sz="2700" dirty="0">
                <a:solidFill>
                  <a:schemeClr val="bg1"/>
                </a:solidFill>
              </a:rPr>
              <a:t> </a:t>
            </a:r>
            <a:r>
              <a:rPr lang="en-GB" sz="2700" dirty="0">
                <a:solidFill>
                  <a:schemeClr val="bg2"/>
                </a:solidFill>
              </a:rPr>
              <a:t>and think of a </a:t>
            </a:r>
            <a:r>
              <a:rPr lang="en-GB" sz="2700" b="1" dirty="0">
                <a:solidFill>
                  <a:schemeClr val="bg1"/>
                </a:solidFill>
              </a:rPr>
              <a:t>specific problem</a:t>
            </a:r>
            <a:r>
              <a:rPr lang="en-GB" sz="2700" dirty="0">
                <a:solidFill>
                  <a:schemeClr val="bg1"/>
                </a:solidFill>
              </a:rPr>
              <a:t> </a:t>
            </a:r>
            <a:r>
              <a:rPr lang="en-GB" sz="2700" dirty="0">
                <a:solidFill>
                  <a:schemeClr val="bg2"/>
                </a:solidFill>
              </a:rPr>
              <a:t>where you can use it</a:t>
            </a:r>
          </a:p>
          <a:p>
            <a:pPr marL="1066693" lvl="1" indent="-457200">
              <a:lnSpc>
                <a:spcPct val="10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GB" sz="2700" b="1" dirty="0">
                <a:solidFill>
                  <a:schemeClr val="bg1"/>
                </a:solidFill>
              </a:rPr>
              <a:t>Code</a:t>
            </a:r>
            <a:r>
              <a:rPr lang="en-GB" sz="2700" dirty="0">
                <a:solidFill>
                  <a:schemeClr val="bg2"/>
                </a:solidFill>
              </a:rPr>
              <a:t> the solution that you've come up with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700" dirty="0">
                <a:solidFill>
                  <a:schemeClr val="bg2"/>
                </a:solidFill>
              </a:rPr>
              <a:t>The same applies for object creation (</a:t>
            </a:r>
            <a:r>
              <a:rPr lang="en-GB" sz="2700" b="1" dirty="0">
                <a:solidFill>
                  <a:schemeClr val="bg1"/>
                </a:solidFill>
              </a:rPr>
              <a:t>Creational patterns</a:t>
            </a:r>
            <a:r>
              <a:rPr lang="en-GB" sz="2700" dirty="0">
                <a:solidFill>
                  <a:schemeClr val="bg2"/>
                </a:solidFill>
              </a:rPr>
              <a:t>) and class structure (</a:t>
            </a:r>
            <a:r>
              <a:rPr lang="en-GB" sz="2700" b="1" dirty="0">
                <a:solidFill>
                  <a:schemeClr val="bg1"/>
                </a:solidFill>
              </a:rPr>
              <a:t>Structural patterns</a:t>
            </a:r>
            <a:r>
              <a:rPr lang="en-GB" sz="2700" dirty="0" smtClean="0">
                <a:solidFill>
                  <a:schemeClr val="bg2"/>
                </a:solidFill>
              </a:rPr>
              <a:t>)</a:t>
            </a:r>
            <a:endParaRPr lang="en-US" sz="2700" b="1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§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https://softuni.bg/java-oop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839" y="6396854"/>
            <a:ext cx="428401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28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11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13490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4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6" y="2538114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3" y="2057402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6" y="3654373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31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6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8" y="5410200"/>
            <a:ext cx="10958928" cy="768084"/>
          </a:xfrm>
        </p:spPr>
        <p:txBody>
          <a:bodyPr/>
          <a:lstStyle/>
          <a:p>
            <a:r>
              <a:rPr lang="en-US" sz="4800" dirty="0"/>
              <a:t>Common Solutions to Common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572000"/>
            <a:ext cx="10363200" cy="820738"/>
          </a:xfrm>
        </p:spPr>
        <p:txBody>
          <a:bodyPr/>
          <a:lstStyle/>
          <a:p>
            <a:r>
              <a:rPr lang="en-US" dirty="0" smtClean="0"/>
              <a:t>		          Design </a:t>
            </a:r>
            <a:r>
              <a:rPr lang="en-US" dirty="0"/>
              <a:t>Pattern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36" y="762000"/>
            <a:ext cx="392195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12989" y="990600"/>
            <a:ext cx="856782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Class and Object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Creational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mechanisms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Behavioral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31790" y="1715134"/>
            <a:ext cx="1738200" cy="1226088"/>
            <a:chOff x="8471012" y="2106849"/>
            <a:chExt cx="2590800" cy="1668284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471012" y="2106849"/>
              <a:ext cx="2590800" cy="166828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8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312" y="2174933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031790" y="3020423"/>
            <a:ext cx="1738200" cy="1226086"/>
            <a:chOff x="8821112" y="3124200"/>
            <a:chExt cx="1890600" cy="1336731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8821112" y="3124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90" name="Picture 6" descr="Image result for factory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081" y="3276600"/>
              <a:ext cx="1026662" cy="1026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031790" y="4335279"/>
            <a:ext cx="1738200" cy="1226086"/>
            <a:chOff x="8304212" y="5029200"/>
            <a:chExt cx="1890600" cy="1336731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8304212" y="5029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" name="Picture 2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70252">
              <a:off x="8559076" y="5134469"/>
              <a:ext cx="1126192" cy="112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79924">
              <a:off x="9455408" y="5213524"/>
              <a:ext cx="535715" cy="53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82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8" y="5486400"/>
            <a:ext cx="10958928" cy="768084"/>
          </a:xfrm>
        </p:spPr>
        <p:txBody>
          <a:bodyPr/>
          <a:lstStyle/>
          <a:p>
            <a:r>
              <a:rPr lang="en-US" dirty="0"/>
              <a:t>Decoupling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572000"/>
            <a:ext cx="10363200" cy="820738"/>
          </a:xfrm>
        </p:spPr>
        <p:txBody>
          <a:bodyPr/>
          <a:lstStyle/>
          <a:p>
            <a:r>
              <a:rPr lang="en-US" dirty="0" smtClean="0"/>
              <a:t>		  Chain </a:t>
            </a:r>
            <a:r>
              <a:rPr lang="en-US" dirty="0"/>
              <a:t>of Responsibility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0412" y="1676399"/>
            <a:ext cx="3048000" cy="1905001"/>
            <a:chOff x="3960813" y="1524000"/>
            <a:chExt cx="4267200" cy="253459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960813" y="1524000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pic>
          <p:nvPicPr>
            <p:cNvPr id="17410" name="Picture 2" descr="Image result for chain icon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18" y="1742602"/>
              <a:ext cx="2097390" cy="209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13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Decouples</a:t>
            </a:r>
            <a:r>
              <a:rPr lang="en-US" dirty="0"/>
              <a:t> sender and 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Chains multiple receivers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handle a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undoable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3812"/>
            <a:ext cx="10535696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logger.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("Entering function ProcessOrder().", LogLevel.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DEBUG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logger.</a:t>
            </a:r>
            <a:r>
              <a:rPr lang="en-GB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("Order record retrieved.", LogLevel.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"Entering function ProcessOrder()."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LogLevel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DEBUG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"Order record retrieved."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LogLevel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Handler, ConcreteHandler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 – UML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024728" y="2514600"/>
            <a:ext cx="8396840" cy="3124200"/>
            <a:chOff x="2024728" y="2514600"/>
            <a:chExt cx="8396840" cy="3124200"/>
          </a:xfrm>
        </p:grpSpPr>
        <p:grpSp>
          <p:nvGrpSpPr>
            <p:cNvPr id="39" name="Group 38"/>
            <p:cNvGrpSpPr/>
            <p:nvPr/>
          </p:nvGrpSpPr>
          <p:grpSpPr>
            <a:xfrm>
              <a:off x="2024728" y="2514600"/>
              <a:ext cx="8139368" cy="3124200"/>
              <a:chOff x="1243678" y="3048000"/>
              <a:chExt cx="8139368" cy="3124200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5408612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Handler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+handleRequest()</a:t>
                </a:r>
              </a:p>
            </p:txBody>
          </p:sp>
          <p:cxnSp>
            <p:nvCxnSpPr>
              <p:cNvPr id="17" name="Straight Connector 16"/>
              <p:cNvCxnSpPr>
                <a:cxnSpLocks/>
                <a:stCxn id="15" idx="1"/>
                <a:endCxn id="15" idx="3"/>
              </p:cNvCxnSpPr>
              <p:nvPr/>
            </p:nvCxnSpPr>
            <p:spPr>
              <a:xfrm>
                <a:off x="5408612" y="3505200"/>
                <a:ext cx="2514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/>
              <p:cNvSpPr/>
              <p:nvPr/>
            </p:nvSpPr>
            <p:spPr>
              <a:xfrm>
                <a:off x="3960812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ConcreteHandler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+handleRequest()</a:t>
                </a: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6868446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ConcreteHandler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+handleRequest()</a:t>
                </a:r>
              </a:p>
            </p:txBody>
          </p:sp>
          <p:cxnSp>
            <p:nvCxnSpPr>
              <p:cNvPr id="23" name="Connector: Elbow 22"/>
              <p:cNvCxnSpPr>
                <a:stCxn id="20" idx="0"/>
                <a:endCxn id="15" idx="2"/>
              </p:cNvCxnSpPr>
              <p:nvPr/>
            </p:nvCxnSpPr>
            <p:spPr>
              <a:xfrm rot="5400000" flipH="1" flipV="1">
                <a:off x="5294312" y="3886200"/>
                <a:ext cx="1295400" cy="1447800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/>
              <p:cNvCxnSpPr>
                <a:cxnSpLocks/>
                <a:stCxn id="21" idx="0"/>
                <a:endCxn id="15" idx="2"/>
              </p:cNvCxnSpPr>
              <p:nvPr/>
            </p:nvCxnSpPr>
            <p:spPr>
              <a:xfrm rot="16200000" flipV="1">
                <a:off x="6748129" y="3880183"/>
                <a:ext cx="1295400" cy="145983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/>
              <p:cNvCxnSpPr>
                <a:cxnSpLocks/>
                <a:stCxn id="21" idx="3"/>
                <a:endCxn id="15" idx="3"/>
              </p:cNvCxnSpPr>
              <p:nvPr/>
            </p:nvCxnSpPr>
            <p:spPr>
              <a:xfrm flipH="1" flipV="1">
                <a:off x="7923212" y="3505200"/>
                <a:ext cx="1459834" cy="2209800"/>
              </a:xfrm>
              <a:prstGeom prst="bentConnector3">
                <a:avLst>
                  <a:gd name="adj1" fmla="val -29653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/>
              <p:cNvSpPr/>
              <p:nvPr/>
            </p:nvSpPr>
            <p:spPr>
              <a:xfrm>
                <a:off x="1243678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Client</a:t>
                </a:r>
              </a:p>
            </p:txBody>
          </p:sp>
          <p:cxnSp>
            <p:nvCxnSpPr>
              <p:cNvPr id="38" name="Straight Arrow Connector 37"/>
              <p:cNvCxnSpPr>
                <a:stCxn id="36" idx="3"/>
                <a:endCxn id="15" idx="1"/>
              </p:cNvCxnSpPr>
              <p:nvPr/>
            </p:nvCxnSpPr>
            <p:spPr>
              <a:xfrm>
                <a:off x="3758278" y="3505200"/>
                <a:ext cx="16503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Decision 39"/>
            <p:cNvSpPr/>
            <p:nvPr/>
          </p:nvSpPr>
          <p:spPr>
            <a:xfrm>
              <a:off x="10191380" y="5111886"/>
              <a:ext cx="230188" cy="1524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8" y="5638800"/>
            <a:ext cx="10958928" cy="768084"/>
          </a:xfrm>
        </p:spPr>
        <p:txBody>
          <a:bodyPr/>
          <a:lstStyle/>
          <a:p>
            <a:r>
              <a:rPr lang="en-US" dirty="0"/>
              <a:t>Encapsulate Requests as an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2" y="4857750"/>
            <a:ext cx="10591800" cy="820738"/>
          </a:xfrm>
        </p:spPr>
        <p:txBody>
          <a:bodyPr/>
          <a:lstStyle/>
          <a:p>
            <a:r>
              <a:rPr lang="en-US" dirty="0" smtClean="0"/>
              <a:t>		        Command </a:t>
            </a:r>
            <a:r>
              <a:rPr lang="en-US" dirty="0"/>
              <a:t>Pattern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60912" y="1600199"/>
            <a:ext cx="2667000" cy="2153595"/>
            <a:chOff x="3960813" y="2161702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2161702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pic>
          <p:nvPicPr>
            <p:cNvPr id="19458" name="Picture 2" descr="Image result for command icon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51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1014</Words>
  <Application>Microsoft Office PowerPoint</Application>
  <PresentationFormat>Custom</PresentationFormat>
  <Paragraphs>272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Malgun Gothic</vt:lpstr>
      <vt:lpstr>Arial</vt:lpstr>
      <vt:lpstr>Arial Unicode MS</vt:lpstr>
      <vt:lpstr>Calibri</vt:lpstr>
      <vt:lpstr>Consolas</vt:lpstr>
      <vt:lpstr>Wingdings</vt:lpstr>
      <vt:lpstr>Wingdings 2</vt:lpstr>
      <vt:lpstr>1_SoftUni3_1</vt:lpstr>
      <vt:lpstr>Object Communication and Events</vt:lpstr>
      <vt:lpstr>Table of Contents</vt:lpstr>
      <vt:lpstr>Questions</vt:lpstr>
      <vt:lpstr>            Design Pattern</vt:lpstr>
      <vt:lpstr>Design Patterns</vt:lpstr>
      <vt:lpstr>    Chain of Responsibility</vt:lpstr>
      <vt:lpstr>Chain of Responsibility</vt:lpstr>
      <vt:lpstr>Chain of Responsibility – UML</vt:lpstr>
      <vt:lpstr>          Command Pattern</vt:lpstr>
      <vt:lpstr>Command Design Pattern</vt:lpstr>
      <vt:lpstr>Command – UML</vt:lpstr>
      <vt:lpstr>Problem: Command</vt:lpstr>
      <vt:lpstr>Solution: Command Executor</vt:lpstr>
      <vt:lpstr>Solution: Command Executor (2)</vt:lpstr>
      <vt:lpstr>      Mediator</vt:lpstr>
      <vt:lpstr>Mediator Design Pattern</vt:lpstr>
      <vt:lpstr>Mediator – UML</vt:lpstr>
      <vt:lpstr>PowerPoint Presentation</vt:lpstr>
      <vt:lpstr>Observer Design Pattern</vt:lpstr>
      <vt:lpstr>Observer – UML</vt:lpstr>
      <vt:lpstr>Problem: Observer</vt:lpstr>
      <vt:lpstr>Solution: Observer</vt:lpstr>
      <vt:lpstr>Solution: Observer</vt:lpstr>
      <vt:lpstr>Solution: Observer</vt:lpstr>
      <vt:lpstr>Solution: Observer(2)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Java-OOP-Object-Communication-and-Events</dc:title>
  <dc:subject>Java OOP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2019-04-05T15:01:39Z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