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74" r:id="rId2"/>
    <p:sldId id="276" r:id="rId3"/>
    <p:sldId id="520" r:id="rId4"/>
    <p:sldId id="492" r:id="rId5"/>
    <p:sldId id="493" r:id="rId6"/>
    <p:sldId id="502" r:id="rId7"/>
    <p:sldId id="517" r:id="rId8"/>
    <p:sldId id="504" r:id="rId9"/>
    <p:sldId id="503" r:id="rId10"/>
    <p:sldId id="527" r:id="rId11"/>
    <p:sldId id="532" r:id="rId12"/>
    <p:sldId id="533" r:id="rId13"/>
    <p:sldId id="505" r:id="rId14"/>
    <p:sldId id="522" r:id="rId15"/>
    <p:sldId id="528" r:id="rId16"/>
    <p:sldId id="507" r:id="rId17"/>
    <p:sldId id="508" r:id="rId18"/>
    <p:sldId id="510" r:id="rId19"/>
    <p:sldId id="509" r:id="rId20"/>
    <p:sldId id="511" r:id="rId21"/>
    <p:sldId id="512" r:id="rId22"/>
    <p:sldId id="513" r:id="rId23"/>
    <p:sldId id="514" r:id="rId24"/>
    <p:sldId id="495" r:id="rId25"/>
    <p:sldId id="278" r:id="rId26"/>
    <p:sldId id="496" r:id="rId27"/>
    <p:sldId id="523" r:id="rId28"/>
    <p:sldId id="529" r:id="rId29"/>
    <p:sldId id="499" r:id="rId30"/>
    <p:sldId id="500" r:id="rId31"/>
    <p:sldId id="525" r:id="rId32"/>
    <p:sldId id="531" r:id="rId33"/>
    <p:sldId id="530" r:id="rId34"/>
    <p:sldId id="526" r:id="rId35"/>
    <p:sldId id="534" r:id="rId36"/>
    <p:sldId id="535" r:id="rId37"/>
    <p:sldId id="536" r:id="rId38"/>
    <p:sldId id="537" r:id="rId39"/>
    <p:sldId id="53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20"/>
          </p14:sldIdLst>
        </p14:section>
        <p14:section name="Bit" id="{BC4A3995-4CED-4320-A673-95328C9C809D}">
          <p14:sldIdLst>
            <p14:sldId id="492"/>
            <p14:sldId id="493"/>
          </p14:sldIdLst>
        </p14:section>
        <p14:section name="Numerals Systems" id="{87A7CF24-294D-454E-BA8A-20D45EF557B5}">
          <p14:sldIdLst>
            <p14:sldId id="502"/>
            <p14:sldId id="517"/>
            <p14:sldId id="504"/>
            <p14:sldId id="503"/>
            <p14:sldId id="527"/>
            <p14:sldId id="532"/>
            <p14:sldId id="533"/>
            <p14:sldId id="505"/>
            <p14:sldId id="522"/>
            <p14:sldId id="528"/>
          </p14:sldIdLst>
        </p14:section>
        <p14:section name="Storing Information" id="{5EDAA38F-F326-49DD-9E11-496EA8C59CB0}">
          <p14:sldIdLst>
            <p14:sldId id="507"/>
            <p14:sldId id="508"/>
            <p14:sldId id="510"/>
            <p14:sldId id="509"/>
            <p14:sldId id="511"/>
            <p14:sldId id="512"/>
            <p14:sldId id="513"/>
            <p14:sldId id="514"/>
          </p14:sldIdLst>
        </p14:section>
        <p14:section name="Bitwise Operations" id="{6B4E5BEA-7DE5-484A-B580-E6023AFE7DE9}">
          <p14:sldIdLst>
            <p14:sldId id="495"/>
            <p14:sldId id="278"/>
            <p14:sldId id="496"/>
            <p14:sldId id="523"/>
            <p14:sldId id="529"/>
            <p14:sldId id="499"/>
            <p14:sldId id="500"/>
            <p14:sldId id="525"/>
            <p14:sldId id="531"/>
            <p14:sldId id="530"/>
          </p14:sldIdLst>
        </p14:section>
        <p14:section name="Conclusion" id="{10E03AB1-9AA8-4E86-9A64-D741901E50A2}">
          <p14:sldIdLst>
            <p14:sldId id="526"/>
            <p14:sldId id="534"/>
            <p14:sldId id="535"/>
            <p14:sldId id="536"/>
            <p14:sldId id="537"/>
            <p14:sldId id="5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20" autoAdjust="0"/>
  </p:normalViewPr>
  <p:slideViewPr>
    <p:cSldViewPr snapToGrid="0" showGuides="1">
      <p:cViewPr varScale="1">
        <p:scale>
          <a:sx n="66" d="100"/>
          <a:sy n="66" d="100"/>
        </p:scale>
        <p:origin x="628" y="3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26.10.2018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254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693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33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00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751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2096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5404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635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8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3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://codexio.bg/" TargetMode="External"/><Relationship Id="rId12" Type="http://schemas.openxmlformats.org/officeDocument/2006/relationships/image" Target="../media/image51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2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6.png"/><Relationship Id="rId10" Type="http://schemas.openxmlformats.org/officeDocument/2006/relationships/image" Target="../media/image50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8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57.jpe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1.gif"/><Relationship Id="rId5" Type="http://schemas.openxmlformats.org/officeDocument/2006/relationships/image" Target="../media/image58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60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Bit, Numerals Systems and Bitwise Operations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and Bitwise Operations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6E3DBC2-94D6-4B5B-A197-3A9FB8FED9AF}"/>
              </a:ext>
            </a:extLst>
          </p:cNvPr>
          <p:cNvGrpSpPr/>
          <p:nvPr/>
        </p:nvGrpSpPr>
        <p:grpSpPr>
          <a:xfrm>
            <a:off x="3932411" y="1468201"/>
            <a:ext cx="3399726" cy="4619764"/>
            <a:chOff x="3456755" y="1793381"/>
            <a:chExt cx="3399726" cy="46197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3292FC21-9907-4E6D-B36A-F23A1FF4F853}"/>
                </a:ext>
              </a:extLst>
            </p:cNvPr>
            <p:cNvSpPr/>
            <p:nvPr/>
          </p:nvSpPr>
          <p:spPr>
            <a:xfrm rot="21306530">
              <a:off x="3456755" y="1793381"/>
              <a:ext cx="1810111" cy="393954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5000" b="0" cap="none" spc="0" dirty="0">
                  <a:ln w="0"/>
                </a:rPr>
                <a:t>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ADB5A98A-8350-460E-AED5-CD6CE8B371FE}"/>
                </a:ext>
              </a:extLst>
            </p:cNvPr>
            <p:cNvSpPr/>
            <p:nvPr/>
          </p:nvSpPr>
          <p:spPr>
            <a:xfrm>
              <a:off x="5046370" y="2473605"/>
              <a:ext cx="1810111" cy="393954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5000" dirty="0">
                  <a:ln w="0"/>
                </a:rPr>
                <a:t>1</a:t>
              </a:r>
              <a:endParaRPr lang="en-US" sz="25000" b="0" cap="none" spc="0" dirty="0">
                <a:ln w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CB17D6-58FA-4CAB-B550-44B21B51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and Decimal Conversion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903C6BE-7F62-4F4A-B99B-7E28F3BEF9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Binary to Decimal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3A6B552-0ED5-40DA-B660-03BB970038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Decimal to Binary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ABA69EF-23E8-46F7-A3B9-FDD57D67DA9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xmlns="" id="{5AF7CA16-BE52-4230-B1E4-E0151C083A1A}"/>
              </a:ext>
            </a:extLst>
          </p:cNvPr>
          <p:cNvSpPr txBox="1">
            <a:spLocks/>
          </p:cNvSpPr>
          <p:nvPr/>
        </p:nvSpPr>
        <p:spPr>
          <a:xfrm>
            <a:off x="190402" y="2009072"/>
            <a:ext cx="5509062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1011</a:t>
            </a:r>
            <a:r>
              <a:rPr lang="en-GB" sz="2200" baseline="-25000" dirty="0">
                <a:solidFill>
                  <a:schemeClr val="tx1"/>
                </a:solidFill>
              </a:rPr>
              <a:t>b  </a:t>
            </a:r>
            <a:r>
              <a:rPr lang="en-GB" sz="2200" dirty="0">
                <a:solidFill>
                  <a:schemeClr val="tx1"/>
                </a:solidFill>
              </a:rPr>
              <a:t>= 1*2</a:t>
            </a:r>
            <a:r>
              <a:rPr lang="en-GB" sz="2200" baseline="30000" dirty="0">
                <a:solidFill>
                  <a:schemeClr val="tx1"/>
                </a:solidFill>
              </a:rPr>
              <a:t>3</a:t>
            </a:r>
            <a:r>
              <a:rPr lang="en-GB" sz="2200" dirty="0">
                <a:solidFill>
                  <a:schemeClr val="tx1"/>
                </a:solidFill>
              </a:rPr>
              <a:t> + 0*2</a:t>
            </a:r>
            <a:r>
              <a:rPr lang="en-GB" sz="2200" baseline="30000" dirty="0">
                <a:solidFill>
                  <a:schemeClr val="tx1"/>
                </a:solidFill>
              </a:rPr>
              <a:t>2</a:t>
            </a:r>
            <a:r>
              <a:rPr lang="en-GB" sz="2200" dirty="0">
                <a:solidFill>
                  <a:schemeClr val="tx1"/>
                </a:solidFill>
              </a:rPr>
              <a:t> + 1*2</a:t>
            </a:r>
            <a:r>
              <a:rPr lang="en-GB" sz="2200" baseline="30000" dirty="0">
                <a:solidFill>
                  <a:schemeClr val="tx1"/>
                </a:solidFill>
              </a:rPr>
              <a:t>1</a:t>
            </a:r>
            <a:r>
              <a:rPr lang="en-GB" sz="2200" dirty="0">
                <a:solidFill>
                  <a:schemeClr val="tx1"/>
                </a:solidFill>
              </a:rPr>
              <a:t> + 1*2</a:t>
            </a:r>
            <a:r>
              <a:rPr lang="en-GB" sz="2200" baseline="30000" dirty="0">
                <a:solidFill>
                  <a:schemeClr val="tx1"/>
                </a:solidFill>
              </a:rPr>
              <a:t>0</a:t>
            </a:r>
            <a:r>
              <a:rPr lang="en-GB" sz="2200" dirty="0">
                <a:solidFill>
                  <a:schemeClr val="tx1"/>
                </a:solidFill>
              </a:rPr>
              <a:t> =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  = 1*8 + 0*4 + 1*2 + 1*1 = 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  = 8 + 0 + 2 + 1 =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  = 11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xmlns="" id="{91BC2F3D-7B6C-484D-AD93-8F965CCFE96C}"/>
              </a:ext>
            </a:extLst>
          </p:cNvPr>
          <p:cNvSpPr txBox="1">
            <a:spLocks/>
          </p:cNvSpPr>
          <p:nvPr/>
        </p:nvSpPr>
        <p:spPr>
          <a:xfrm>
            <a:off x="6924609" y="2009071"/>
            <a:ext cx="2583375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11 / 2 = 5 (1)</a:t>
            </a:r>
          </a:p>
          <a:p>
            <a:r>
              <a:rPr lang="en-GB" sz="2200" dirty="0">
                <a:solidFill>
                  <a:schemeClr val="tx1"/>
                </a:solidFill>
              </a:rPr>
              <a:t>5 / 2 = 2 (1)</a:t>
            </a:r>
          </a:p>
          <a:p>
            <a:r>
              <a:rPr lang="en-GB" sz="2200" dirty="0">
                <a:solidFill>
                  <a:schemeClr val="tx1"/>
                </a:solidFill>
              </a:rPr>
              <a:t>2 / 2 = 1 (0)</a:t>
            </a:r>
          </a:p>
          <a:p>
            <a:r>
              <a:rPr lang="en-GB" sz="2200" dirty="0">
                <a:solidFill>
                  <a:schemeClr val="tx1"/>
                </a:solidFill>
              </a:rPr>
              <a:t>1 / 2 = 0 (1)</a:t>
            </a:r>
          </a:p>
        </p:txBody>
      </p:sp>
    </p:spTree>
    <p:extLst>
      <p:ext uri="{BB962C8B-B14F-4D97-AF65-F5344CB8AC3E}">
        <p14:creationId xmlns:p14="http://schemas.microsoft.com/office/powerpoint/2010/main" val="263438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F94F20F0-7822-4CAE-8135-A1F2652022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are given a positive integer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and </a:t>
            </a:r>
            <a:br>
              <a:rPr lang="en-US" dirty="0"/>
            </a:br>
            <a:r>
              <a:rPr lang="en-US" dirty="0"/>
              <a:t>one binary digit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 (0 or 1)</a:t>
            </a:r>
          </a:p>
          <a:p>
            <a:r>
              <a:rPr lang="en-US" dirty="0"/>
              <a:t>Write a program that finds the number of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GB" dirty="0"/>
              <a:t>digits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endParaRPr lang="en-GB" b="1" dirty="0">
              <a:solidFill>
                <a:schemeClr val="bg1"/>
              </a:solidFill>
            </a:endParaRP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7AD983E-68E9-458E-B0DA-0446EE65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Binary Digits Count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CC593BC-2142-4D50-BB8E-FADF9B639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D9EFBB6F-EBDE-4766-9E5D-2E5ED1BBDDE3}"/>
              </a:ext>
            </a:extLst>
          </p:cNvPr>
          <p:cNvSpPr txBox="1">
            <a:spLocks/>
          </p:cNvSpPr>
          <p:nvPr/>
        </p:nvSpPr>
        <p:spPr>
          <a:xfrm>
            <a:off x="828473" y="3166786"/>
            <a:ext cx="725119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20</a:t>
            </a:r>
          </a:p>
          <a:p>
            <a:r>
              <a:rPr lang="en-GB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89B84341-1E52-4C14-AED0-3490DEA6CA52}"/>
              </a:ext>
            </a:extLst>
          </p:cNvPr>
          <p:cNvSpPr/>
          <p:nvPr/>
        </p:nvSpPr>
        <p:spPr bwMode="auto">
          <a:xfrm>
            <a:off x="1730024" y="3542191"/>
            <a:ext cx="461639" cy="3018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xmlns="" id="{AC6A23C1-9B3D-478A-99F9-8972B41AAD47}"/>
              </a:ext>
            </a:extLst>
          </p:cNvPr>
          <p:cNvSpPr txBox="1">
            <a:spLocks/>
          </p:cNvSpPr>
          <p:nvPr/>
        </p:nvSpPr>
        <p:spPr>
          <a:xfrm>
            <a:off x="2368095" y="3413007"/>
            <a:ext cx="46163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A8161C42-63A4-477E-9D8E-C272551D27A2}"/>
              </a:ext>
            </a:extLst>
          </p:cNvPr>
          <p:cNvSpPr txBox="1">
            <a:spLocks/>
          </p:cNvSpPr>
          <p:nvPr/>
        </p:nvSpPr>
        <p:spPr>
          <a:xfrm>
            <a:off x="3644237" y="3166786"/>
            <a:ext cx="725119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15</a:t>
            </a:r>
          </a:p>
          <a:p>
            <a:r>
              <a:rPr lang="en-GB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D32B9D3D-A60D-44EC-BC89-B2294054BF17}"/>
              </a:ext>
            </a:extLst>
          </p:cNvPr>
          <p:cNvSpPr/>
          <p:nvPr/>
        </p:nvSpPr>
        <p:spPr bwMode="auto">
          <a:xfrm>
            <a:off x="4545788" y="3542191"/>
            <a:ext cx="461639" cy="3018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30A5581D-D827-47A2-B4C7-241CABD709B0}"/>
              </a:ext>
            </a:extLst>
          </p:cNvPr>
          <p:cNvSpPr txBox="1">
            <a:spLocks/>
          </p:cNvSpPr>
          <p:nvPr/>
        </p:nvSpPr>
        <p:spPr>
          <a:xfrm>
            <a:off x="5183859" y="3413007"/>
            <a:ext cx="46163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00E5FD2E-88EC-4592-8DFC-8CB814B06058}"/>
              </a:ext>
            </a:extLst>
          </p:cNvPr>
          <p:cNvSpPr txBox="1">
            <a:spLocks/>
          </p:cNvSpPr>
          <p:nvPr/>
        </p:nvSpPr>
        <p:spPr>
          <a:xfrm>
            <a:off x="828473" y="4781988"/>
            <a:ext cx="725119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10</a:t>
            </a:r>
          </a:p>
          <a:p>
            <a:r>
              <a:rPr lang="en-GB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xmlns="" id="{58A6E715-E40C-4BA0-B4D2-C9A8EBB477C1}"/>
              </a:ext>
            </a:extLst>
          </p:cNvPr>
          <p:cNvSpPr/>
          <p:nvPr/>
        </p:nvSpPr>
        <p:spPr bwMode="auto">
          <a:xfrm>
            <a:off x="1730024" y="5157393"/>
            <a:ext cx="461639" cy="3018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140D5DB5-8AD9-46D7-846D-78E7C9DD9841}"/>
              </a:ext>
            </a:extLst>
          </p:cNvPr>
          <p:cNvSpPr txBox="1">
            <a:spLocks/>
          </p:cNvSpPr>
          <p:nvPr/>
        </p:nvSpPr>
        <p:spPr>
          <a:xfrm>
            <a:off x="2368095" y="5028209"/>
            <a:ext cx="46163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E30BB295-E9ED-4A0E-9325-B928336ABD71}"/>
              </a:ext>
            </a:extLst>
          </p:cNvPr>
          <p:cNvSpPr txBox="1">
            <a:spLocks/>
          </p:cNvSpPr>
          <p:nvPr/>
        </p:nvSpPr>
        <p:spPr>
          <a:xfrm>
            <a:off x="3644237" y="4781988"/>
            <a:ext cx="725119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>
                <a:solidFill>
                  <a:schemeClr val="tx1"/>
                </a:solidFill>
              </a:rPr>
              <a:t>23</a:t>
            </a:r>
          </a:p>
          <a:p>
            <a:r>
              <a:rPr lang="bg-BG" sz="2800" dirty="0">
                <a:solidFill>
                  <a:schemeClr val="tx1"/>
                </a:solidFill>
              </a:rPr>
              <a:t>1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xmlns="" id="{1D2FCD8A-4C8C-4248-819E-F18A5FDDA220}"/>
              </a:ext>
            </a:extLst>
          </p:cNvPr>
          <p:cNvSpPr/>
          <p:nvPr/>
        </p:nvSpPr>
        <p:spPr bwMode="auto">
          <a:xfrm>
            <a:off x="4545788" y="5157393"/>
            <a:ext cx="461639" cy="3018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xmlns="" id="{EBD907BF-B5B8-4BFC-92F3-5397CAB0F075}"/>
              </a:ext>
            </a:extLst>
          </p:cNvPr>
          <p:cNvSpPr txBox="1">
            <a:spLocks/>
          </p:cNvSpPr>
          <p:nvPr/>
        </p:nvSpPr>
        <p:spPr>
          <a:xfrm>
            <a:off x="5183859" y="5028209"/>
            <a:ext cx="46163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E2A096A0-9876-4C69-8CC2-AE386407DA48}"/>
              </a:ext>
            </a:extLst>
          </p:cNvPr>
          <p:cNvSpPr/>
          <p:nvPr/>
        </p:nvSpPr>
        <p:spPr>
          <a:xfrm rot="21047074">
            <a:off x="7822646" y="3166786"/>
            <a:ext cx="1263487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cap="none" spc="0" dirty="0">
                <a:ln w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651C44B6-1C92-4A80-9181-ABDBCAF36FEB}"/>
              </a:ext>
            </a:extLst>
          </p:cNvPr>
          <p:cNvSpPr/>
          <p:nvPr/>
        </p:nvSpPr>
        <p:spPr>
          <a:xfrm rot="21047074">
            <a:off x="9192162" y="3704770"/>
            <a:ext cx="1263486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cap="none" spc="0" dirty="0">
                <a:ln w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5997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37EA5D8-0D49-46AC-ABB6-D5E5CCBB3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Read the input from the user – </a:t>
            </a:r>
            <a:r>
              <a:rPr lang="en-GB" b="1" dirty="0">
                <a:solidFill>
                  <a:schemeClr val="bg1"/>
                </a:solidFill>
              </a:rPr>
              <a:t>n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b</a:t>
            </a:r>
          </a:p>
          <a:p>
            <a:r>
              <a:rPr lang="en-GB" dirty="0"/>
              <a:t>Convert the number in binary numeral system</a:t>
            </a:r>
          </a:p>
          <a:p>
            <a:r>
              <a:rPr lang="en-GB" dirty="0"/>
              <a:t>Count the </a:t>
            </a:r>
            <a:r>
              <a:rPr lang="en-GB" b="1" dirty="0">
                <a:solidFill>
                  <a:schemeClr val="bg1"/>
                </a:solidFill>
              </a:rPr>
              <a:t>b</a:t>
            </a:r>
            <a:r>
              <a:rPr lang="en-GB" dirty="0"/>
              <a:t> digits in </a:t>
            </a:r>
            <a:r>
              <a:rPr lang="en-GB" b="1" dirty="0">
                <a:solidFill>
                  <a:schemeClr val="bg1"/>
                </a:solidFill>
              </a:rPr>
              <a:t>n</a:t>
            </a:r>
          </a:p>
          <a:p>
            <a:r>
              <a:rPr lang="en-GB" dirty="0"/>
              <a:t>Print the count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33EA058-9384-45D6-A9FB-64E0F533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Binary Digits Count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F43ED79-3B08-49D2-90A5-22D4D2563FA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0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0F261BD3-1185-4DEA-8602-07A81E48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Hexadecimal Numbers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F2F17A40-A9C6-46D4-B4AD-FE67A961B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Hexadecimal Numbers (</a:t>
            </a:r>
            <a:r>
              <a:rPr lang="en-GB" b="1" dirty="0">
                <a:solidFill>
                  <a:schemeClr val="bg1"/>
                </a:solidFill>
              </a:rPr>
              <a:t>base 16</a:t>
            </a:r>
            <a:r>
              <a:rPr lang="en-GB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Represented using </a:t>
            </a:r>
            <a:r>
              <a:rPr lang="en-GB" b="1" dirty="0">
                <a:solidFill>
                  <a:schemeClr val="bg1"/>
                </a:solidFill>
              </a:rPr>
              <a:t>16 literals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0, 1, 2, …9, A, B, C, D, E and F</a:t>
            </a:r>
          </a:p>
          <a:p>
            <a:pPr>
              <a:buClr>
                <a:schemeClr val="tx1"/>
              </a:buClr>
            </a:pPr>
            <a:r>
              <a:rPr lang="en-GB" dirty="0"/>
              <a:t>Usually </a:t>
            </a:r>
            <a:r>
              <a:rPr lang="en-GB" b="1" dirty="0">
                <a:solidFill>
                  <a:schemeClr val="bg1"/>
                </a:solidFill>
              </a:rPr>
              <a:t>prefixed with 0x</a:t>
            </a:r>
            <a:r>
              <a:rPr lang="en-GB" dirty="0"/>
              <a:t> (0x8) </a:t>
            </a:r>
            <a:br>
              <a:rPr lang="en-GB" dirty="0"/>
            </a:br>
            <a:r>
              <a:rPr lang="en-GB" dirty="0"/>
              <a:t>in computer science</a:t>
            </a:r>
          </a:p>
          <a:p>
            <a:pPr>
              <a:buClr>
                <a:schemeClr val="tx1"/>
              </a:buClr>
            </a:pPr>
            <a:r>
              <a:rPr lang="en-GB" dirty="0"/>
              <a:t>Each position represents a </a:t>
            </a:r>
            <a:r>
              <a:rPr lang="en-GB" b="1" dirty="0">
                <a:solidFill>
                  <a:schemeClr val="bg1"/>
                </a:solidFill>
              </a:rPr>
              <a:t>power of 16</a:t>
            </a:r>
          </a:p>
          <a:p>
            <a:pPr>
              <a:buClr>
                <a:schemeClr val="tx1"/>
              </a:buClr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4777384-B219-4349-AA1C-C4F7F3268FE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xmlns="" id="{58CE9218-119E-472E-A856-47FF644E873E}"/>
              </a:ext>
            </a:extLst>
          </p:cNvPr>
          <p:cNvSpPr txBox="1">
            <a:spLocks/>
          </p:cNvSpPr>
          <p:nvPr/>
        </p:nvSpPr>
        <p:spPr>
          <a:xfrm>
            <a:off x="2611558" y="4985630"/>
            <a:ext cx="7158785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tx1"/>
                </a:solidFill>
              </a:rPr>
              <a:t>9786</a:t>
            </a:r>
            <a:r>
              <a:rPr lang="en-GB" baseline="-25000" dirty="0">
                <a:solidFill>
                  <a:schemeClr val="tx1"/>
                </a:solidFill>
              </a:rPr>
              <a:t>hex</a:t>
            </a:r>
            <a:r>
              <a:rPr lang="en-GB" dirty="0">
                <a:solidFill>
                  <a:schemeClr val="tx1"/>
                </a:solidFill>
              </a:rPr>
              <a:t> = 9*16</a:t>
            </a:r>
            <a:r>
              <a:rPr lang="en-GB" baseline="30000" dirty="0">
                <a:solidFill>
                  <a:schemeClr val="tx1"/>
                </a:solidFill>
              </a:rPr>
              <a:t>3</a:t>
            </a:r>
            <a:r>
              <a:rPr lang="en-GB" dirty="0">
                <a:solidFill>
                  <a:schemeClr val="tx1"/>
                </a:solidFill>
              </a:rPr>
              <a:t> + 7*16</a:t>
            </a:r>
            <a:r>
              <a:rPr lang="en-GB" baseline="30000" dirty="0">
                <a:solidFill>
                  <a:schemeClr val="tx1"/>
                </a:solidFill>
              </a:rPr>
              <a:t>2</a:t>
            </a:r>
            <a:r>
              <a:rPr lang="en-GB" dirty="0">
                <a:solidFill>
                  <a:schemeClr val="tx1"/>
                </a:solidFill>
              </a:rPr>
              <a:t> + 8*16</a:t>
            </a:r>
            <a:r>
              <a:rPr lang="en-GB" baseline="30000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 + 6*16</a:t>
            </a:r>
            <a:r>
              <a:rPr lang="en-GB" baseline="30000" dirty="0">
                <a:solidFill>
                  <a:schemeClr val="tx1"/>
                </a:solidFill>
              </a:rPr>
              <a:t>0  </a:t>
            </a:r>
            <a:r>
              <a:rPr lang="en-GB" dirty="0">
                <a:solidFill>
                  <a:schemeClr val="tx1"/>
                </a:solidFill>
              </a:rPr>
              <a:t>=</a:t>
            </a:r>
          </a:p>
          <a:p>
            <a:r>
              <a:rPr lang="en-GB" i="1" dirty="0">
                <a:solidFill>
                  <a:schemeClr val="tx1"/>
                </a:solidFill>
              </a:rPr>
              <a:t>        </a:t>
            </a:r>
            <a:r>
              <a:rPr lang="en-GB" dirty="0">
                <a:solidFill>
                  <a:schemeClr val="tx1"/>
                </a:solidFill>
              </a:rPr>
              <a:t>= 9*4096 + 7*256 + 8*16 + 6*1 =</a:t>
            </a:r>
          </a:p>
          <a:p>
            <a:r>
              <a:rPr lang="en-GB" dirty="0">
                <a:solidFill>
                  <a:schemeClr val="tx1"/>
                </a:solidFill>
              </a:rPr>
              <a:t>        = 36864 + 1792 + 128 + 6 = 38790</a:t>
            </a:r>
          </a:p>
        </p:txBody>
      </p:sp>
    </p:spTree>
    <p:extLst>
      <p:ext uri="{BB962C8B-B14F-4D97-AF65-F5344CB8AC3E}">
        <p14:creationId xmlns:p14="http://schemas.microsoft.com/office/powerpoint/2010/main" val="186984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C6ED29D-6E05-4333-8E9D-F0DFF633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Hexadecimal Conversions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4DE3D3E-1A76-454C-AA89-3A60569049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Hexadecimal to Decimal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D2B45399-B6D8-46D3-9AC4-DF82E15415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Decimal to Hexadecimal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1F3D3BF-FBA4-4F5B-96D0-2830E9A102F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xmlns="" id="{56DB0FE2-B991-421F-A167-B25E0B64F400}"/>
              </a:ext>
            </a:extLst>
          </p:cNvPr>
          <p:cNvSpPr txBox="1">
            <a:spLocks/>
          </p:cNvSpPr>
          <p:nvPr/>
        </p:nvSpPr>
        <p:spPr>
          <a:xfrm>
            <a:off x="349023" y="1897105"/>
            <a:ext cx="5267527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1F4</a:t>
            </a:r>
            <a:r>
              <a:rPr lang="en-GB" sz="2200" baseline="-25000" dirty="0">
                <a:solidFill>
                  <a:schemeClr val="tx1"/>
                </a:solidFill>
              </a:rPr>
              <a:t>hex</a:t>
            </a:r>
            <a:r>
              <a:rPr lang="en-GB" sz="2200" dirty="0">
                <a:solidFill>
                  <a:schemeClr val="tx1"/>
                </a:solidFill>
              </a:rPr>
              <a:t>  = 1*16</a:t>
            </a:r>
            <a:r>
              <a:rPr lang="en-GB" sz="2200" baseline="30000" dirty="0">
                <a:solidFill>
                  <a:schemeClr val="tx1"/>
                </a:solidFill>
              </a:rPr>
              <a:t>2</a:t>
            </a:r>
            <a:r>
              <a:rPr lang="en-GB" sz="2200" dirty="0">
                <a:solidFill>
                  <a:schemeClr val="tx1"/>
                </a:solidFill>
              </a:rPr>
              <a:t> + 15*16</a:t>
            </a:r>
            <a:r>
              <a:rPr lang="en-GB" sz="2200" baseline="30000" dirty="0">
                <a:solidFill>
                  <a:schemeClr val="tx1"/>
                </a:solidFill>
              </a:rPr>
              <a:t>1</a:t>
            </a:r>
            <a:r>
              <a:rPr lang="en-GB" sz="2200" dirty="0">
                <a:solidFill>
                  <a:schemeClr val="tx1"/>
                </a:solidFill>
              </a:rPr>
              <a:t> + 4*16</a:t>
            </a:r>
            <a:r>
              <a:rPr lang="en-GB" sz="2200" baseline="30000" dirty="0">
                <a:solidFill>
                  <a:schemeClr val="tx1"/>
                </a:solidFill>
              </a:rPr>
              <a:t>0</a:t>
            </a:r>
            <a:r>
              <a:rPr lang="en-GB" sz="2200" dirty="0">
                <a:solidFill>
                  <a:schemeClr val="tx1"/>
                </a:solidFill>
              </a:rPr>
              <a:t> =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   = 1*256 + 15*16 + 4*1 = 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   = 256 + 240 + 4 = 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   = 500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A4F9AED0-3A80-4EC3-9B48-CAB87AFE4A96}"/>
              </a:ext>
            </a:extLst>
          </p:cNvPr>
          <p:cNvSpPr txBox="1">
            <a:spLocks/>
          </p:cNvSpPr>
          <p:nvPr/>
        </p:nvSpPr>
        <p:spPr>
          <a:xfrm>
            <a:off x="6727707" y="1918757"/>
            <a:ext cx="2968745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500 / 16 = 31 (4)</a:t>
            </a:r>
          </a:p>
          <a:p>
            <a:r>
              <a:rPr lang="en-GB" sz="2200" dirty="0">
                <a:solidFill>
                  <a:schemeClr val="tx1"/>
                </a:solidFill>
              </a:rPr>
              <a:t>31 / 16 = 1 (F)</a:t>
            </a:r>
          </a:p>
          <a:p>
            <a:r>
              <a:rPr lang="en-GB" sz="2200" dirty="0">
                <a:solidFill>
                  <a:schemeClr val="tx1"/>
                </a:solidFill>
              </a:rPr>
              <a:t>1 / 16 = 0 (1)</a:t>
            </a:r>
          </a:p>
        </p:txBody>
      </p:sp>
    </p:spTree>
    <p:extLst>
      <p:ext uri="{BB962C8B-B14F-4D97-AF65-F5344CB8AC3E}">
        <p14:creationId xmlns:p14="http://schemas.microsoft.com/office/powerpoint/2010/main" val="335716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4DE3D3E-1A76-454C-AA89-3A60569049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conversion from </a:t>
            </a:r>
            <a:r>
              <a:rPr lang="en-GB" b="1" dirty="0">
                <a:solidFill>
                  <a:schemeClr val="bg1"/>
                </a:solidFill>
              </a:rPr>
              <a:t>binary</a:t>
            </a:r>
            <a:r>
              <a:rPr lang="en-GB" dirty="0"/>
              <a:t> to </a:t>
            </a:r>
            <a:r>
              <a:rPr lang="en-GB" b="1" dirty="0">
                <a:solidFill>
                  <a:schemeClr val="bg1"/>
                </a:solidFill>
              </a:rPr>
              <a:t>hexadecimal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(and back) is straightforward </a:t>
            </a:r>
          </a:p>
          <a:p>
            <a:pPr lvl="1"/>
            <a:r>
              <a:rPr lang="en-GB" dirty="0"/>
              <a:t>Each hex digit corresponds to a </a:t>
            </a:r>
            <a:r>
              <a:rPr lang="en-GB" b="1" dirty="0">
                <a:solidFill>
                  <a:schemeClr val="bg1"/>
                </a:solidFill>
              </a:rPr>
              <a:t>sequence of 4 binary digits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C6ED29D-6E05-4333-8E9D-F0DFF633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Hexadecimal Conversions (2)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1F3D3BF-FBA4-4F5B-96D0-2830E9A10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A3161125-1A81-4F5C-ACD1-0610AABC68D8}"/>
              </a:ext>
            </a:extLst>
          </p:cNvPr>
          <p:cNvSpPr txBox="1">
            <a:spLocks/>
          </p:cNvSpPr>
          <p:nvPr/>
        </p:nvSpPr>
        <p:spPr>
          <a:xfrm>
            <a:off x="913887" y="3095068"/>
            <a:ext cx="5267527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A2E3F = 1010 0010 1110 0011 1111</a:t>
            </a:r>
          </a:p>
          <a:p>
            <a:r>
              <a:rPr lang="en-GB" sz="2200" dirty="0">
                <a:solidFill>
                  <a:schemeClr val="tx1"/>
                </a:solidFill>
              </a:rPr>
              <a:t>A = 1010</a:t>
            </a:r>
          </a:p>
          <a:p>
            <a:r>
              <a:rPr lang="en-GB" sz="2200" dirty="0">
                <a:solidFill>
                  <a:schemeClr val="tx1"/>
                </a:solidFill>
              </a:rPr>
              <a:t>2 = 0010</a:t>
            </a:r>
          </a:p>
          <a:p>
            <a:r>
              <a:rPr lang="en-GB" sz="2200" dirty="0">
                <a:solidFill>
                  <a:schemeClr val="tx1"/>
                </a:solidFill>
              </a:rPr>
              <a:t>E = 1110</a:t>
            </a:r>
          </a:p>
          <a:p>
            <a:r>
              <a:rPr lang="en-GB" sz="2200" dirty="0">
                <a:solidFill>
                  <a:schemeClr val="tx1"/>
                </a:solidFill>
              </a:rPr>
              <a:t>3 = 0011</a:t>
            </a:r>
          </a:p>
          <a:p>
            <a:r>
              <a:rPr lang="en-GB" sz="2200" dirty="0">
                <a:solidFill>
                  <a:schemeClr val="tx1"/>
                </a:solidFill>
              </a:rPr>
              <a:t>F = 1111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xmlns="" id="{EBE435EB-2376-4FB9-A3BC-F714D39C4A11}"/>
              </a:ext>
            </a:extLst>
          </p:cNvPr>
          <p:cNvSpPr txBox="1">
            <a:spLocks/>
          </p:cNvSpPr>
          <p:nvPr/>
        </p:nvSpPr>
        <p:spPr>
          <a:xfrm>
            <a:off x="6427207" y="3095068"/>
            <a:ext cx="5254263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1010 0010 1110 0011 1111 = A2E3F</a:t>
            </a:r>
          </a:p>
          <a:p>
            <a:r>
              <a:rPr lang="en-GB" sz="2200" dirty="0">
                <a:solidFill>
                  <a:schemeClr val="tx1"/>
                </a:solidFill>
              </a:rPr>
              <a:t>1010</a:t>
            </a:r>
            <a:r>
              <a:rPr lang="en-GB" sz="2200" baseline="-25000" dirty="0">
                <a:solidFill>
                  <a:schemeClr val="tx1"/>
                </a:solidFill>
              </a:rPr>
              <a:t>b</a:t>
            </a:r>
            <a:r>
              <a:rPr lang="en-GB" sz="2200" dirty="0">
                <a:solidFill>
                  <a:schemeClr val="tx1"/>
                </a:solidFill>
              </a:rPr>
              <a:t> = 10</a:t>
            </a:r>
            <a:r>
              <a:rPr lang="en-GB" sz="2200" baseline="-25000" dirty="0">
                <a:solidFill>
                  <a:schemeClr val="tx1"/>
                </a:solidFill>
              </a:rPr>
              <a:t>dec</a:t>
            </a:r>
            <a:r>
              <a:rPr lang="en-GB" sz="2200" dirty="0">
                <a:solidFill>
                  <a:schemeClr val="tx1"/>
                </a:solidFill>
              </a:rPr>
              <a:t> = </a:t>
            </a:r>
            <a:r>
              <a:rPr lang="en-GB" sz="2200" dirty="0" err="1">
                <a:solidFill>
                  <a:schemeClr val="tx1"/>
                </a:solidFill>
              </a:rPr>
              <a:t>A</a:t>
            </a:r>
            <a:r>
              <a:rPr lang="en-GB" sz="2200" baseline="-25000" dirty="0" err="1">
                <a:solidFill>
                  <a:schemeClr val="tx1"/>
                </a:solidFill>
              </a:rPr>
              <a:t>hex</a:t>
            </a:r>
            <a:endParaRPr lang="en-GB" sz="2200" baseline="-250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0010</a:t>
            </a:r>
            <a:r>
              <a:rPr lang="en-GB" sz="2200" baseline="-25000" dirty="0">
                <a:solidFill>
                  <a:schemeClr val="tx1"/>
                </a:solidFill>
              </a:rPr>
              <a:t>b</a:t>
            </a:r>
            <a:r>
              <a:rPr lang="en-GB" sz="2200" dirty="0">
                <a:solidFill>
                  <a:schemeClr val="tx1"/>
                </a:solidFill>
              </a:rPr>
              <a:t> = 2</a:t>
            </a:r>
            <a:r>
              <a:rPr lang="en-GB" sz="2200" baseline="-25000" dirty="0">
                <a:solidFill>
                  <a:schemeClr val="tx1"/>
                </a:solidFill>
              </a:rPr>
              <a:t>dec</a:t>
            </a:r>
            <a:r>
              <a:rPr lang="en-GB" sz="2200" dirty="0">
                <a:solidFill>
                  <a:schemeClr val="tx1"/>
                </a:solidFill>
              </a:rPr>
              <a:t> = 2</a:t>
            </a:r>
            <a:r>
              <a:rPr lang="en-GB" sz="2200" baseline="-25000" dirty="0">
                <a:solidFill>
                  <a:schemeClr val="tx1"/>
                </a:solidFill>
              </a:rPr>
              <a:t>hex</a:t>
            </a:r>
          </a:p>
          <a:p>
            <a:r>
              <a:rPr lang="en-GB" sz="2200" dirty="0">
                <a:solidFill>
                  <a:schemeClr val="tx1"/>
                </a:solidFill>
              </a:rPr>
              <a:t>1110</a:t>
            </a:r>
            <a:r>
              <a:rPr lang="en-GB" sz="2200" baseline="-25000" dirty="0">
                <a:solidFill>
                  <a:schemeClr val="tx1"/>
                </a:solidFill>
              </a:rPr>
              <a:t>b</a:t>
            </a:r>
            <a:r>
              <a:rPr lang="en-GB" sz="2200" dirty="0">
                <a:solidFill>
                  <a:schemeClr val="tx1"/>
                </a:solidFill>
              </a:rPr>
              <a:t> = 14</a:t>
            </a:r>
            <a:r>
              <a:rPr lang="en-GB" sz="2200" baseline="-25000" dirty="0">
                <a:solidFill>
                  <a:schemeClr val="tx1"/>
                </a:solidFill>
              </a:rPr>
              <a:t>dec</a:t>
            </a:r>
            <a:r>
              <a:rPr lang="en-GB" sz="2200" dirty="0">
                <a:solidFill>
                  <a:schemeClr val="tx1"/>
                </a:solidFill>
              </a:rPr>
              <a:t> = </a:t>
            </a:r>
            <a:r>
              <a:rPr lang="en-GB" sz="2200" dirty="0" err="1">
                <a:solidFill>
                  <a:schemeClr val="tx1"/>
                </a:solidFill>
              </a:rPr>
              <a:t>E</a:t>
            </a:r>
            <a:r>
              <a:rPr lang="en-GB" sz="2200" baseline="-25000" dirty="0" err="1">
                <a:solidFill>
                  <a:schemeClr val="tx1"/>
                </a:solidFill>
              </a:rPr>
              <a:t>hex</a:t>
            </a:r>
            <a:endParaRPr lang="en-GB" sz="2200" baseline="-250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0011</a:t>
            </a:r>
            <a:r>
              <a:rPr lang="en-GB" sz="2200" baseline="-25000" dirty="0">
                <a:solidFill>
                  <a:schemeClr val="tx1"/>
                </a:solidFill>
              </a:rPr>
              <a:t>b</a:t>
            </a:r>
            <a:r>
              <a:rPr lang="en-GB" sz="2200" dirty="0">
                <a:solidFill>
                  <a:schemeClr val="tx1"/>
                </a:solidFill>
              </a:rPr>
              <a:t> = 3</a:t>
            </a:r>
            <a:r>
              <a:rPr lang="en-GB" sz="2200" baseline="-25000" dirty="0">
                <a:solidFill>
                  <a:schemeClr val="tx1"/>
                </a:solidFill>
              </a:rPr>
              <a:t>dec</a:t>
            </a:r>
            <a:r>
              <a:rPr lang="en-GB" sz="2200" dirty="0">
                <a:solidFill>
                  <a:schemeClr val="tx1"/>
                </a:solidFill>
              </a:rPr>
              <a:t> = 3</a:t>
            </a:r>
            <a:r>
              <a:rPr lang="en-GB" sz="2200" baseline="-25000" dirty="0">
                <a:solidFill>
                  <a:schemeClr val="tx1"/>
                </a:solidFill>
              </a:rPr>
              <a:t>hex</a:t>
            </a:r>
          </a:p>
          <a:p>
            <a:r>
              <a:rPr lang="en-GB" sz="2200" dirty="0">
                <a:solidFill>
                  <a:schemeClr val="tx1"/>
                </a:solidFill>
              </a:rPr>
              <a:t>1111</a:t>
            </a:r>
            <a:r>
              <a:rPr lang="en-GB" sz="2200" baseline="-25000" dirty="0">
                <a:solidFill>
                  <a:schemeClr val="tx1"/>
                </a:solidFill>
              </a:rPr>
              <a:t>b</a:t>
            </a:r>
            <a:r>
              <a:rPr lang="en-GB" sz="2200" dirty="0">
                <a:solidFill>
                  <a:schemeClr val="tx1"/>
                </a:solidFill>
              </a:rPr>
              <a:t> = 15</a:t>
            </a:r>
            <a:r>
              <a:rPr lang="en-GB" sz="2200" baseline="-25000" dirty="0">
                <a:solidFill>
                  <a:schemeClr val="tx1"/>
                </a:solidFill>
              </a:rPr>
              <a:t>dec</a:t>
            </a:r>
            <a:r>
              <a:rPr lang="en-GB" sz="2200" dirty="0">
                <a:solidFill>
                  <a:schemeClr val="tx1"/>
                </a:solidFill>
              </a:rPr>
              <a:t> = </a:t>
            </a:r>
            <a:r>
              <a:rPr lang="en-GB" sz="2200" dirty="0" err="1">
                <a:solidFill>
                  <a:schemeClr val="tx1"/>
                </a:solidFill>
              </a:rPr>
              <a:t>F</a:t>
            </a:r>
            <a:r>
              <a:rPr lang="en-GB" sz="2200" baseline="-25000" dirty="0" err="1">
                <a:solidFill>
                  <a:schemeClr val="tx1"/>
                </a:solidFill>
              </a:rPr>
              <a:t>hex</a:t>
            </a:r>
            <a:endParaRPr lang="en-GB" sz="2200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0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DB0D163-C396-4150-98C7-8DCE4A3D6B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Storing Information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FDCD502-1FAE-469F-A80E-16A5FC9713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Integer and Floating-Point Numbers and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1906D99-B66D-4E8C-8403-BD83FF50C12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54DA252-98B8-49D4-A9BC-F33AFE4EC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655" y="1576525"/>
            <a:ext cx="2248690" cy="22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2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10FE93E-1D46-4E13-A764-190A191494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Integer numbers are sequence of bits</a:t>
            </a:r>
            <a:endParaRPr lang="en-GB" b="1" dirty="0">
              <a:solidFill>
                <a:schemeClr val="bg1"/>
              </a:solidFill>
            </a:endParaRPr>
          </a:p>
          <a:p>
            <a:r>
              <a:rPr lang="en-GB" dirty="0"/>
              <a:t>The sign is determined by the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Most Significant Bit</a:t>
            </a:r>
            <a:r>
              <a:rPr lang="en-GB" dirty="0"/>
              <a:t> (</a:t>
            </a:r>
            <a:r>
              <a:rPr lang="en-GB" b="1" dirty="0">
                <a:solidFill>
                  <a:schemeClr val="bg1"/>
                </a:solidFill>
              </a:rPr>
              <a:t>MSB</a:t>
            </a:r>
            <a:r>
              <a:rPr lang="en-GB" dirty="0"/>
              <a:t>)</a:t>
            </a:r>
          </a:p>
          <a:p>
            <a:r>
              <a:rPr lang="en-GB" dirty="0"/>
              <a:t>Leading </a:t>
            </a:r>
            <a:r>
              <a:rPr lang="en-GB" b="1" dirty="0">
                <a:solidFill>
                  <a:schemeClr val="bg1"/>
                </a:solidFill>
              </a:rPr>
              <a:t>0</a:t>
            </a:r>
            <a:r>
              <a:rPr lang="en-GB" b="1" dirty="0"/>
              <a:t> </a:t>
            </a:r>
            <a:r>
              <a:rPr lang="en-GB" dirty="0"/>
              <a:t>means </a:t>
            </a:r>
            <a:r>
              <a:rPr lang="en-GB" b="1" dirty="0">
                <a:solidFill>
                  <a:schemeClr val="bg1"/>
                </a:solidFill>
              </a:rPr>
              <a:t>positive number</a:t>
            </a:r>
          </a:p>
          <a:p>
            <a:r>
              <a:rPr lang="en-GB" dirty="0"/>
              <a:t>Leading </a:t>
            </a:r>
            <a:r>
              <a:rPr lang="en-GB" b="1" dirty="0">
                <a:solidFill>
                  <a:schemeClr val="bg1"/>
                </a:solidFill>
              </a:rPr>
              <a:t>1</a:t>
            </a:r>
            <a:r>
              <a:rPr lang="en-GB" dirty="0"/>
              <a:t> means </a:t>
            </a:r>
            <a:r>
              <a:rPr lang="en-GB" b="1" dirty="0">
                <a:solidFill>
                  <a:schemeClr val="bg1"/>
                </a:solidFill>
              </a:rPr>
              <a:t>negative number</a:t>
            </a:r>
          </a:p>
          <a:p>
            <a:r>
              <a:rPr lang="en-GB" dirty="0"/>
              <a:t>Example (8 bit numbers)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156C198-7406-4F6E-9404-7D984666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Integers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B035D377-2DC5-44BF-8C66-BBA4F5F221B5}"/>
              </a:ext>
            </a:extLst>
          </p:cNvPr>
          <p:cNvSpPr txBox="1">
            <a:spLocks/>
          </p:cNvSpPr>
          <p:nvPr/>
        </p:nvSpPr>
        <p:spPr>
          <a:xfrm>
            <a:off x="2272900" y="5106574"/>
            <a:ext cx="57288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0XXXXXXX</a:t>
            </a:r>
            <a:r>
              <a:rPr lang="en-GB" baseline="-25000" dirty="0">
                <a:solidFill>
                  <a:schemeClr val="tx1"/>
                </a:solidFill>
              </a:rPr>
              <a:t>b</a:t>
            </a:r>
            <a:r>
              <a:rPr lang="en-GB" dirty="0">
                <a:solidFill>
                  <a:schemeClr val="tx1"/>
                </a:solidFill>
              </a:rPr>
              <a:t> &gt; 0 </a:t>
            </a:r>
            <a:r>
              <a:rPr lang="en-GB" i="1" dirty="0">
                <a:solidFill>
                  <a:schemeClr val="accent2"/>
                </a:solidFill>
              </a:rPr>
              <a:t>//00010010</a:t>
            </a:r>
            <a:r>
              <a:rPr lang="en-GB" i="1" baseline="-25000" dirty="0">
                <a:solidFill>
                  <a:schemeClr val="accent2"/>
                </a:solidFill>
              </a:rPr>
              <a:t>b</a:t>
            </a:r>
            <a:r>
              <a:rPr lang="en-GB" i="1" dirty="0">
                <a:solidFill>
                  <a:schemeClr val="accent2"/>
                </a:solidFill>
              </a:rPr>
              <a:t> = 18</a:t>
            </a:r>
          </a:p>
          <a:p>
            <a:r>
              <a:rPr lang="en-GB" dirty="0">
                <a:solidFill>
                  <a:schemeClr val="tx1"/>
                </a:solidFill>
              </a:rPr>
              <a:t>00000000</a:t>
            </a:r>
            <a:r>
              <a:rPr lang="en-GB" baseline="-25000" dirty="0">
                <a:solidFill>
                  <a:schemeClr val="tx1"/>
                </a:solidFill>
              </a:rPr>
              <a:t>b</a:t>
            </a:r>
            <a:r>
              <a:rPr lang="en-GB" dirty="0">
                <a:solidFill>
                  <a:schemeClr val="tx1"/>
                </a:solidFill>
              </a:rPr>
              <a:t> = 0 </a:t>
            </a:r>
          </a:p>
          <a:p>
            <a:r>
              <a:rPr lang="en-GB" dirty="0">
                <a:solidFill>
                  <a:schemeClr val="tx1"/>
                </a:solidFill>
              </a:rPr>
              <a:t>1XXXXXXX</a:t>
            </a:r>
            <a:r>
              <a:rPr lang="en-GB" baseline="-25000" dirty="0">
                <a:solidFill>
                  <a:schemeClr val="tx1"/>
                </a:solidFill>
              </a:rPr>
              <a:t>b</a:t>
            </a:r>
            <a:r>
              <a:rPr lang="en-GB" dirty="0">
                <a:solidFill>
                  <a:schemeClr val="tx1"/>
                </a:solidFill>
              </a:rPr>
              <a:t> &lt; 0 </a:t>
            </a:r>
            <a:r>
              <a:rPr lang="en-GB" i="1" dirty="0">
                <a:solidFill>
                  <a:schemeClr val="accent2"/>
                </a:solidFill>
              </a:rPr>
              <a:t>//10010010</a:t>
            </a:r>
            <a:r>
              <a:rPr lang="en-GB" i="1" baseline="-25000" dirty="0">
                <a:solidFill>
                  <a:schemeClr val="accent2"/>
                </a:solidFill>
              </a:rPr>
              <a:t>b</a:t>
            </a:r>
            <a:r>
              <a:rPr lang="en-GB" i="1" dirty="0">
                <a:solidFill>
                  <a:schemeClr val="accent2"/>
                </a:solidFill>
              </a:rPr>
              <a:t> = -110</a:t>
            </a:r>
          </a:p>
        </p:txBody>
      </p:sp>
    </p:spTree>
    <p:extLst>
      <p:ext uri="{BB962C8B-B14F-4D97-AF65-F5344CB8AC3E}">
        <p14:creationId xmlns:p14="http://schemas.microsoft.com/office/powerpoint/2010/main" val="402183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93103B0D-3CA0-4AB9-861C-20F831CA83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Positive </a:t>
            </a:r>
            <a:r>
              <a:rPr lang="en-GB" b="1" dirty="0">
                <a:solidFill>
                  <a:schemeClr val="bg1"/>
                </a:solidFill>
              </a:rPr>
              <a:t>8-bit</a:t>
            </a:r>
            <a:r>
              <a:rPr lang="en-GB" dirty="0"/>
              <a:t> numbers have </a:t>
            </a:r>
            <a:br>
              <a:rPr lang="en-GB" dirty="0"/>
            </a:br>
            <a:r>
              <a:rPr lang="en-GB" dirty="0"/>
              <a:t>the format </a:t>
            </a:r>
            <a:r>
              <a:rPr lang="en-GB" b="1" dirty="0">
                <a:solidFill>
                  <a:schemeClr val="bg1"/>
                </a:solidFill>
              </a:rPr>
              <a:t>0XXXXXXX</a:t>
            </a:r>
          </a:p>
          <a:p>
            <a:pPr lvl="1"/>
            <a:r>
              <a:rPr lang="en-GB" dirty="0"/>
              <a:t>The value is the decimal value </a:t>
            </a:r>
            <a:br>
              <a:rPr lang="en-GB" dirty="0"/>
            </a:br>
            <a:r>
              <a:rPr lang="en-GB" dirty="0"/>
              <a:t>of their last </a:t>
            </a:r>
            <a:r>
              <a:rPr lang="en-GB" b="1" dirty="0">
                <a:solidFill>
                  <a:schemeClr val="bg1"/>
                </a:solidFill>
              </a:rPr>
              <a:t>7 bits</a:t>
            </a:r>
            <a:r>
              <a:rPr lang="en-GB" b="1" dirty="0"/>
              <a:t> </a:t>
            </a:r>
            <a:r>
              <a:rPr lang="en-GB" dirty="0"/>
              <a:t>(</a:t>
            </a:r>
            <a:r>
              <a:rPr lang="en-GB" b="1" dirty="0">
                <a:solidFill>
                  <a:schemeClr val="bg1"/>
                </a:solidFill>
              </a:rPr>
              <a:t>XXXXXXX</a:t>
            </a:r>
            <a:r>
              <a:rPr lang="en-GB" dirty="0"/>
              <a:t>)</a:t>
            </a:r>
          </a:p>
          <a:p>
            <a:r>
              <a:rPr lang="en-GB" dirty="0"/>
              <a:t>Negative </a:t>
            </a:r>
            <a:r>
              <a:rPr lang="en-GB" b="1" dirty="0">
                <a:solidFill>
                  <a:schemeClr val="bg1"/>
                </a:solidFill>
              </a:rPr>
              <a:t>8-bit</a:t>
            </a:r>
            <a:r>
              <a:rPr lang="en-GB" dirty="0"/>
              <a:t> numbers have </a:t>
            </a:r>
            <a:br>
              <a:rPr lang="en-GB" dirty="0"/>
            </a:br>
            <a:r>
              <a:rPr lang="en-GB" dirty="0"/>
              <a:t>the format </a:t>
            </a:r>
            <a:r>
              <a:rPr lang="en-GB" b="1" dirty="0">
                <a:solidFill>
                  <a:schemeClr val="bg1"/>
                </a:solidFill>
              </a:rPr>
              <a:t>1YYYYYYY</a:t>
            </a:r>
          </a:p>
          <a:p>
            <a:pPr lvl="1"/>
            <a:r>
              <a:rPr lang="en-GB" dirty="0"/>
              <a:t>The value is </a:t>
            </a:r>
            <a:r>
              <a:rPr lang="en-GB" b="1" dirty="0">
                <a:solidFill>
                  <a:schemeClr val="bg1"/>
                </a:solidFill>
              </a:rPr>
              <a:t>128</a:t>
            </a:r>
            <a:r>
              <a:rPr lang="en-GB" dirty="0"/>
              <a:t>(</a:t>
            </a:r>
            <a:r>
              <a:rPr lang="en-GB" b="1" dirty="0">
                <a:solidFill>
                  <a:schemeClr val="bg1"/>
                </a:solidFill>
              </a:rPr>
              <a:t>2</a:t>
            </a:r>
            <a:r>
              <a:rPr lang="en-GB" b="1" baseline="30000" dirty="0">
                <a:solidFill>
                  <a:schemeClr val="bg1"/>
                </a:solidFill>
              </a:rPr>
              <a:t>7</a:t>
            </a:r>
            <a:r>
              <a:rPr lang="en-GB" dirty="0"/>
              <a:t>) minus </a:t>
            </a:r>
            <a:br>
              <a:rPr lang="en-GB" dirty="0"/>
            </a:br>
            <a:r>
              <a:rPr lang="en-GB" dirty="0"/>
              <a:t>the decimal value of </a:t>
            </a:r>
            <a:r>
              <a:rPr lang="en-GB" b="1" dirty="0">
                <a:solidFill>
                  <a:schemeClr val="bg1"/>
                </a:solidFill>
              </a:rPr>
              <a:t>YYYYYYY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B6E1234F-5105-4246-A986-72EB8D52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Representation of Integer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96556AA-6F64-4FFD-A8D1-FF009068F6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xmlns="" id="{4AE7690D-15F9-4813-843F-B3D7E679593A}"/>
              </a:ext>
            </a:extLst>
          </p:cNvPr>
          <p:cNvSpPr txBox="1">
            <a:spLocks/>
          </p:cNvSpPr>
          <p:nvPr/>
        </p:nvSpPr>
        <p:spPr>
          <a:xfrm>
            <a:off x="895830" y="5983351"/>
            <a:ext cx="8201036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10010010</a:t>
            </a:r>
            <a:r>
              <a:rPr lang="en-GB" baseline="-25000" dirty="0">
                <a:solidFill>
                  <a:schemeClr val="tx1"/>
                </a:solidFill>
              </a:rPr>
              <a:t>b</a:t>
            </a:r>
            <a:r>
              <a:rPr lang="en-GB" dirty="0">
                <a:solidFill>
                  <a:schemeClr val="tx1"/>
                </a:solidFill>
              </a:rPr>
              <a:t> = - (2</a:t>
            </a:r>
            <a:r>
              <a:rPr lang="en-GB" baseline="30000" dirty="0">
                <a:solidFill>
                  <a:schemeClr val="tx1"/>
                </a:solidFill>
              </a:rPr>
              <a:t>7</a:t>
            </a:r>
            <a:r>
              <a:rPr lang="en-GB" dirty="0">
                <a:solidFill>
                  <a:schemeClr val="tx1"/>
                </a:solidFill>
              </a:rPr>
              <a:t> – 10010</a:t>
            </a:r>
            <a:r>
              <a:rPr lang="en-GB" baseline="-25000" dirty="0">
                <a:solidFill>
                  <a:schemeClr val="tx1"/>
                </a:solidFill>
              </a:rPr>
              <a:t>b</a:t>
            </a:r>
            <a:r>
              <a:rPr lang="en-GB" dirty="0">
                <a:solidFill>
                  <a:schemeClr val="tx1"/>
                </a:solidFill>
              </a:rPr>
              <a:t>)= - (128 – 18) = -110</a:t>
            </a:r>
            <a:endParaRPr lang="en-GB" i="1" dirty="0">
              <a:solidFill>
                <a:schemeClr val="accent2"/>
              </a:solidFill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8D4B1607-8892-4483-B700-30A6A7BBA822}"/>
              </a:ext>
            </a:extLst>
          </p:cNvPr>
          <p:cNvSpPr txBox="1">
            <a:spLocks/>
          </p:cNvSpPr>
          <p:nvPr/>
        </p:nvSpPr>
        <p:spPr>
          <a:xfrm>
            <a:off x="7806538" y="2354058"/>
            <a:ext cx="3465793" cy="2885199"/>
          </a:xfrm>
          <a:prstGeom prst="rect">
            <a:avLst/>
          </a:prstGeom>
        </p:spPr>
        <p:txBody>
          <a:bodyPr vert="horz" wrap="none" lIns="108000" tIns="72000" rIns="108000" bIns="36000" rtlCol="0" anchor="ctr">
            <a:sp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GB" sz="22000" dirty="0"/>
              <a:t>-</a:t>
            </a:r>
            <a:r>
              <a:rPr lang="bg-BG" sz="22000" dirty="0"/>
              <a:t>2</a:t>
            </a:r>
            <a:r>
              <a:rPr lang="bg-BG" sz="22000" baseline="30000" dirty="0"/>
              <a:t>7</a:t>
            </a:r>
            <a:endParaRPr lang="en-US" sz="22000" baseline="30000" dirty="0"/>
          </a:p>
        </p:txBody>
      </p:sp>
    </p:spTree>
    <p:extLst>
      <p:ext uri="{BB962C8B-B14F-4D97-AF65-F5344CB8AC3E}">
        <p14:creationId xmlns:p14="http://schemas.microsoft.com/office/powerpoint/2010/main" val="189522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0A4A2C4-E4D4-45D3-AF5D-1F8FB1EACB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largest 8-bit integer is:</a:t>
            </a:r>
          </a:p>
          <a:p>
            <a:endParaRPr lang="en-GB" dirty="0"/>
          </a:p>
          <a:p>
            <a:r>
              <a:rPr lang="en-GB" dirty="0"/>
              <a:t>The smallest negative 8-bit integer is:</a:t>
            </a:r>
          </a:p>
          <a:p>
            <a:endParaRPr lang="en-GB" dirty="0"/>
          </a:p>
          <a:p>
            <a:r>
              <a:rPr lang="en-GB" dirty="0"/>
              <a:t>The largest 32-bit integer is:</a:t>
            </a:r>
          </a:p>
          <a:p>
            <a:endParaRPr lang="en-GB" dirty="0"/>
          </a:p>
          <a:p>
            <a:r>
              <a:rPr lang="en-GB" dirty="0"/>
              <a:t>The smallest negative 32-bit integer is: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88517D70-9068-454F-A143-A55D5524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Positive and Negative Integers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88E7CBB-AC68-4B09-BE65-5201C1DBAC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xmlns="" id="{96D0543D-D2C0-4009-BA7F-BF8C9A557460}"/>
              </a:ext>
            </a:extLst>
          </p:cNvPr>
          <p:cNvSpPr txBox="1">
            <a:spLocks/>
          </p:cNvSpPr>
          <p:nvPr/>
        </p:nvSpPr>
        <p:spPr>
          <a:xfrm>
            <a:off x="828941" y="1889475"/>
            <a:ext cx="4515416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127 </a:t>
            </a:r>
            <a:r>
              <a:rPr lang="bg-BG" dirty="0">
                <a:solidFill>
                  <a:schemeClr val="tx1"/>
                </a:solidFill>
              </a:rPr>
              <a:t>= </a:t>
            </a:r>
            <a:r>
              <a:rPr lang="en-GB" dirty="0">
                <a:solidFill>
                  <a:schemeClr val="tx1"/>
                </a:solidFill>
              </a:rPr>
              <a:t>(2</a:t>
            </a:r>
            <a:r>
              <a:rPr lang="en-GB" baseline="30000" dirty="0">
                <a:solidFill>
                  <a:schemeClr val="tx1"/>
                </a:solidFill>
              </a:rPr>
              <a:t>7</a:t>
            </a:r>
            <a:r>
              <a:rPr lang="en-GB" dirty="0">
                <a:solidFill>
                  <a:schemeClr val="tx1"/>
                </a:solidFill>
              </a:rPr>
              <a:t> – 1) = </a:t>
            </a:r>
            <a:r>
              <a:rPr lang="en-GB" dirty="0">
                <a:solidFill>
                  <a:schemeClr val="bg1"/>
                </a:solidFill>
              </a:rPr>
              <a:t>0</a:t>
            </a:r>
            <a:r>
              <a:rPr lang="en-GB" dirty="0">
                <a:solidFill>
                  <a:schemeClr val="tx1"/>
                </a:solidFill>
              </a:rPr>
              <a:t>1111111</a:t>
            </a:r>
            <a:r>
              <a:rPr lang="en-GB" baseline="-25000" dirty="0">
                <a:solidFill>
                  <a:schemeClr val="tx1"/>
                </a:solidFill>
              </a:rPr>
              <a:t>b</a:t>
            </a:r>
            <a:endParaRPr lang="en-GB" i="1" baseline="-25000" dirty="0">
              <a:solidFill>
                <a:schemeClr val="accent2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64D099FD-577D-4E6C-AD10-DF0897DE4E42}"/>
              </a:ext>
            </a:extLst>
          </p:cNvPr>
          <p:cNvSpPr txBox="1">
            <a:spLocks/>
          </p:cNvSpPr>
          <p:nvPr/>
        </p:nvSpPr>
        <p:spPr>
          <a:xfrm>
            <a:off x="828941" y="3264953"/>
            <a:ext cx="4515416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-128 </a:t>
            </a:r>
            <a:r>
              <a:rPr lang="bg-BG" dirty="0">
                <a:solidFill>
                  <a:schemeClr val="tx1"/>
                </a:solidFill>
              </a:rPr>
              <a:t>= </a:t>
            </a:r>
            <a:r>
              <a:rPr lang="en-GB" dirty="0">
                <a:solidFill>
                  <a:schemeClr val="tx1"/>
                </a:solidFill>
              </a:rPr>
              <a:t>(-2</a:t>
            </a:r>
            <a:r>
              <a:rPr lang="en-GB" baseline="30000" dirty="0">
                <a:solidFill>
                  <a:schemeClr val="tx1"/>
                </a:solidFill>
              </a:rPr>
              <a:t>7</a:t>
            </a:r>
            <a:r>
              <a:rPr lang="en-GB" dirty="0">
                <a:solidFill>
                  <a:schemeClr val="tx1"/>
                </a:solidFill>
              </a:rPr>
              <a:t>) = </a:t>
            </a:r>
            <a:r>
              <a:rPr lang="en-GB" dirty="0">
                <a:solidFill>
                  <a:schemeClr val="bg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0000000</a:t>
            </a:r>
            <a:r>
              <a:rPr lang="en-GB" baseline="-25000" dirty="0">
                <a:solidFill>
                  <a:schemeClr val="tx1"/>
                </a:solidFill>
              </a:rPr>
              <a:t>b</a:t>
            </a:r>
            <a:endParaRPr lang="en-GB" i="1" baseline="-25000" dirty="0">
              <a:solidFill>
                <a:schemeClr val="accent2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62D1EFFB-B51D-40F1-BD77-10E1005A6EE0}"/>
              </a:ext>
            </a:extLst>
          </p:cNvPr>
          <p:cNvSpPr txBox="1">
            <a:spLocks/>
          </p:cNvSpPr>
          <p:nvPr/>
        </p:nvSpPr>
        <p:spPr>
          <a:xfrm>
            <a:off x="828940" y="4640431"/>
            <a:ext cx="6006865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2147483647 </a:t>
            </a:r>
            <a:r>
              <a:rPr lang="bg-BG" dirty="0">
                <a:solidFill>
                  <a:schemeClr val="tx1"/>
                </a:solidFill>
              </a:rPr>
              <a:t>= </a:t>
            </a:r>
            <a:r>
              <a:rPr lang="en-GB" dirty="0">
                <a:solidFill>
                  <a:schemeClr val="tx1"/>
                </a:solidFill>
              </a:rPr>
              <a:t>(2</a:t>
            </a:r>
            <a:r>
              <a:rPr lang="en-GB" baseline="30000" dirty="0">
                <a:solidFill>
                  <a:schemeClr val="tx1"/>
                </a:solidFill>
              </a:rPr>
              <a:t>31</a:t>
            </a:r>
            <a:r>
              <a:rPr lang="en-GB" dirty="0">
                <a:solidFill>
                  <a:schemeClr val="tx1"/>
                </a:solidFill>
              </a:rPr>
              <a:t> – 1) = </a:t>
            </a:r>
            <a:r>
              <a:rPr lang="en-GB" dirty="0">
                <a:solidFill>
                  <a:schemeClr val="bg1"/>
                </a:solidFill>
              </a:rPr>
              <a:t>0</a:t>
            </a:r>
            <a:r>
              <a:rPr lang="en-GB" dirty="0">
                <a:solidFill>
                  <a:schemeClr val="tx1"/>
                </a:solidFill>
              </a:rPr>
              <a:t>111…1111</a:t>
            </a:r>
            <a:r>
              <a:rPr lang="en-GB" baseline="-25000" dirty="0">
                <a:solidFill>
                  <a:schemeClr val="tx1"/>
                </a:solidFill>
              </a:rPr>
              <a:t>b</a:t>
            </a:r>
            <a:endParaRPr lang="en-GB" i="1" baseline="-25000" dirty="0">
              <a:solidFill>
                <a:schemeClr val="accent2"/>
              </a:solidFill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89A43F80-6CE0-4A06-A409-66C67539D6A9}"/>
              </a:ext>
            </a:extLst>
          </p:cNvPr>
          <p:cNvSpPr txBox="1">
            <a:spLocks/>
          </p:cNvSpPr>
          <p:nvPr/>
        </p:nvSpPr>
        <p:spPr>
          <a:xfrm>
            <a:off x="828940" y="6015909"/>
            <a:ext cx="6006865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-2147483648 </a:t>
            </a:r>
            <a:r>
              <a:rPr lang="bg-BG" dirty="0">
                <a:solidFill>
                  <a:schemeClr val="tx1"/>
                </a:solidFill>
              </a:rPr>
              <a:t>= </a:t>
            </a:r>
            <a:r>
              <a:rPr lang="en-GB" dirty="0">
                <a:solidFill>
                  <a:schemeClr val="tx1"/>
                </a:solidFill>
              </a:rPr>
              <a:t>(-2</a:t>
            </a:r>
            <a:r>
              <a:rPr lang="en-GB" baseline="30000" dirty="0">
                <a:solidFill>
                  <a:schemeClr val="tx1"/>
                </a:solidFill>
              </a:rPr>
              <a:t>31</a:t>
            </a:r>
            <a:r>
              <a:rPr lang="en-GB" dirty="0">
                <a:solidFill>
                  <a:schemeClr val="tx1"/>
                </a:solidFill>
              </a:rPr>
              <a:t>) = </a:t>
            </a:r>
            <a:r>
              <a:rPr lang="en-GB" dirty="0">
                <a:solidFill>
                  <a:schemeClr val="bg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000…0000</a:t>
            </a:r>
            <a:r>
              <a:rPr lang="en-GB" baseline="-25000" dirty="0">
                <a:solidFill>
                  <a:schemeClr val="tx1"/>
                </a:solidFill>
              </a:rPr>
              <a:t>b</a:t>
            </a:r>
            <a:endParaRPr lang="en-GB" i="1" baseline="-25000" dirty="0">
              <a:solidFill>
                <a:schemeClr val="accent2"/>
              </a:solidFill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xmlns="" id="{D9150B7A-1997-4916-AB01-C6F908ACC888}"/>
              </a:ext>
            </a:extLst>
          </p:cNvPr>
          <p:cNvSpPr txBox="1">
            <a:spLocks/>
          </p:cNvSpPr>
          <p:nvPr/>
        </p:nvSpPr>
        <p:spPr>
          <a:xfrm>
            <a:off x="8688112" y="1889475"/>
            <a:ext cx="2016680" cy="2203795"/>
          </a:xfrm>
          <a:prstGeom prst="rect">
            <a:avLst/>
          </a:prstGeom>
        </p:spPr>
        <p:txBody>
          <a:bodyPr vert="horz" wrap="none" lIns="108000" tIns="72000" rIns="108000" bIns="36000" rtlCol="0" anchor="ctr">
            <a:sp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bg-BG" sz="16600" dirty="0"/>
              <a:t>2</a:t>
            </a:r>
            <a:r>
              <a:rPr lang="bg-BG" sz="16600" baseline="30000" dirty="0"/>
              <a:t>7</a:t>
            </a:r>
            <a:endParaRPr lang="en-US" sz="16600" baseline="30000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xmlns="" id="{8AF84564-0F8F-42C7-B4D6-6AF84E48092E}"/>
              </a:ext>
            </a:extLst>
          </p:cNvPr>
          <p:cNvSpPr txBox="1">
            <a:spLocks/>
          </p:cNvSpPr>
          <p:nvPr/>
        </p:nvSpPr>
        <p:spPr>
          <a:xfrm>
            <a:off x="8626632" y="4640431"/>
            <a:ext cx="2736427" cy="2203795"/>
          </a:xfrm>
          <a:prstGeom prst="rect">
            <a:avLst/>
          </a:prstGeom>
        </p:spPr>
        <p:txBody>
          <a:bodyPr vert="horz" wrap="none" lIns="108000" tIns="72000" rIns="108000" bIns="36000" rtlCol="0" anchor="ctr">
            <a:sp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bg-BG" sz="16600" dirty="0"/>
              <a:t>2</a:t>
            </a:r>
            <a:r>
              <a:rPr lang="bg-BG" sz="16600" baseline="30000" dirty="0"/>
              <a:t>31</a:t>
            </a:r>
            <a:endParaRPr lang="en-US" sz="16600" baseline="30000" dirty="0"/>
          </a:p>
        </p:txBody>
      </p:sp>
    </p:spTree>
    <p:extLst>
      <p:ext uri="{BB962C8B-B14F-4D97-AF65-F5344CB8AC3E}">
        <p14:creationId xmlns:p14="http://schemas.microsoft.com/office/powerpoint/2010/main" val="174990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46056" y="1408927"/>
            <a:ext cx="8182463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What is a bit?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Numerals Systems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Storing Information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Bitwise Operations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940ED594-7887-466D-A1CE-C11DF95E86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8"/>
            <a:ext cx="9929724" cy="5276048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IEEE 754 </a:t>
            </a:r>
            <a:r>
              <a:rPr lang="en-GB" dirty="0"/>
              <a:t>- </a:t>
            </a:r>
            <a:r>
              <a:rPr lang="en-GB" b="1" dirty="0">
                <a:solidFill>
                  <a:schemeClr val="bg1"/>
                </a:solidFill>
              </a:rPr>
              <a:t>technical standard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for floating-point computation</a:t>
            </a:r>
          </a:p>
          <a:p>
            <a:pPr>
              <a:buClr>
                <a:schemeClr val="tx1"/>
              </a:buClr>
            </a:pPr>
            <a:r>
              <a:rPr lang="en-GB" dirty="0"/>
              <a:t>Addressed </a:t>
            </a:r>
            <a:r>
              <a:rPr lang="en-GB" b="1" dirty="0">
                <a:solidFill>
                  <a:schemeClr val="bg1"/>
                </a:solidFill>
              </a:rPr>
              <a:t>many problems</a:t>
            </a:r>
            <a:r>
              <a:rPr lang="en-GB" dirty="0"/>
              <a:t> found in </a:t>
            </a:r>
            <a:br>
              <a:rPr lang="en-GB" dirty="0"/>
            </a:b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floating point implementations</a:t>
            </a:r>
          </a:p>
          <a:p>
            <a:pPr>
              <a:buClr>
                <a:schemeClr val="tx1"/>
              </a:buClr>
            </a:pPr>
            <a:r>
              <a:rPr lang="en-GB" dirty="0"/>
              <a:t>The standard defines: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Arithmetic Formats – sets of binary and </a:t>
            </a:r>
            <a:br>
              <a:rPr lang="en-GB" dirty="0"/>
            </a:br>
            <a:r>
              <a:rPr lang="en-GB" dirty="0"/>
              <a:t>decimal floating-point data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Exchange formats – encoding (bit sequences)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Rounding Rules 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Operations – arithmetic and other operations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Exceptions – such as division by zero</a:t>
            </a:r>
          </a:p>
          <a:p>
            <a:pPr lvl="1">
              <a:buClr>
                <a:schemeClr val="tx1"/>
              </a:buClr>
            </a:pP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16A9B1FB-62C8-4659-88FE-DD6D191C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Real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0B4761A-40CC-4DF5-B87F-65884BF7DD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3AB1183B-1C2F-4B6C-B95B-15932B324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Sequence of bits</a:t>
            </a:r>
          </a:p>
          <a:p>
            <a:r>
              <a:rPr lang="en-GB" dirty="0"/>
              <a:t>Consists of </a:t>
            </a:r>
            <a:r>
              <a:rPr lang="en-GB" b="1" dirty="0">
                <a:solidFill>
                  <a:schemeClr val="bg1"/>
                </a:solidFill>
              </a:rPr>
              <a:t>sign bit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exponent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mantissa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Errors in </a:t>
            </a:r>
            <a:r>
              <a:rPr lang="en-GB" b="1" dirty="0">
                <a:solidFill>
                  <a:schemeClr val="bg1"/>
                </a:solidFill>
              </a:rPr>
              <a:t>calculations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precision</a:t>
            </a:r>
          </a:p>
          <a:p>
            <a:pPr lvl="1"/>
            <a:r>
              <a:rPr lang="en-GB" dirty="0"/>
              <a:t>Cannot be represented as a </a:t>
            </a:r>
            <a:r>
              <a:rPr lang="en-GB" b="1" dirty="0">
                <a:solidFill>
                  <a:schemeClr val="bg1"/>
                </a:solidFill>
              </a:rPr>
              <a:t>sum of powers of the number 2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5012E7B7-F901-4E15-A3C3-EB181D6F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Storing Floating-Point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944EADD-8DE7-41CF-AE9F-818935D7481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D793FEB-A96F-462D-8195-6910D57A4AB5}"/>
              </a:ext>
            </a:extLst>
          </p:cNvPr>
          <p:cNvSpPr/>
          <p:nvPr/>
        </p:nvSpPr>
        <p:spPr>
          <a:xfrm>
            <a:off x="1326270" y="3341979"/>
            <a:ext cx="81099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</a:rPr>
              <a:t>1 10000011.01010010100000000000000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xmlns="" id="{2E7063F2-D51A-448A-92C5-55D46BF6F8B5}"/>
              </a:ext>
            </a:extLst>
          </p:cNvPr>
          <p:cNvSpPr/>
          <p:nvPr/>
        </p:nvSpPr>
        <p:spPr>
          <a:xfrm rot="5400000">
            <a:off x="6294456" y="1556055"/>
            <a:ext cx="398730" cy="5131762"/>
          </a:xfrm>
          <a:prstGeom prst="rightBrace">
            <a:avLst>
              <a:gd name="adj1" fmla="val 8333"/>
              <a:gd name="adj2" fmla="val 4942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F9B3DCE-87DC-4619-B38D-D631C5614072}"/>
              </a:ext>
            </a:extLst>
          </p:cNvPr>
          <p:cNvSpPr/>
          <p:nvPr/>
        </p:nvSpPr>
        <p:spPr>
          <a:xfrm>
            <a:off x="5649269" y="4168899"/>
            <a:ext cx="17341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</a:rPr>
              <a:t>Mantissa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6E4E486C-F7E5-4FD7-9E4D-0E1CD2F118D8}"/>
              </a:ext>
            </a:extLst>
          </p:cNvPr>
          <p:cNvSpPr/>
          <p:nvPr/>
        </p:nvSpPr>
        <p:spPr>
          <a:xfrm>
            <a:off x="2125057" y="4218297"/>
            <a:ext cx="179991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</a:rPr>
              <a:t>Exponent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xmlns="" id="{8DACFA01-90DC-4C54-8AE6-C86C254DD97C}"/>
              </a:ext>
            </a:extLst>
          </p:cNvPr>
          <p:cNvSpPr/>
          <p:nvPr/>
        </p:nvSpPr>
        <p:spPr>
          <a:xfrm rot="5400000">
            <a:off x="2652239" y="3305199"/>
            <a:ext cx="402912" cy="1637655"/>
          </a:xfrm>
          <a:prstGeom prst="rightBrace">
            <a:avLst>
              <a:gd name="adj1" fmla="val 8333"/>
              <a:gd name="adj2" fmla="val 4942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xmlns="" id="{4FD7BAF5-37A7-4A66-88A2-EF04D8448B4F}"/>
              </a:ext>
            </a:extLst>
          </p:cNvPr>
          <p:cNvSpPr/>
          <p:nvPr/>
        </p:nvSpPr>
        <p:spPr>
          <a:xfrm rot="5400000">
            <a:off x="1498604" y="4039670"/>
            <a:ext cx="410253" cy="140766"/>
          </a:xfrm>
          <a:prstGeom prst="rightBrace">
            <a:avLst>
              <a:gd name="adj1" fmla="val 8333"/>
              <a:gd name="adj2" fmla="val 4942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56DA2AC0-555F-4AEC-9AE9-9CB208B27C13}"/>
              </a:ext>
            </a:extLst>
          </p:cNvPr>
          <p:cNvSpPr/>
          <p:nvPr/>
        </p:nvSpPr>
        <p:spPr>
          <a:xfrm>
            <a:off x="1255908" y="4205426"/>
            <a:ext cx="89319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</a:rPr>
              <a:t>Sign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xmlns="" id="{B34741F9-FC1E-46D6-A089-F35FD0448B1A}"/>
              </a:ext>
            </a:extLst>
          </p:cNvPr>
          <p:cNvSpPr/>
          <p:nvPr/>
        </p:nvSpPr>
        <p:spPr>
          <a:xfrm rot="5400000" flipH="1">
            <a:off x="5170804" y="-539991"/>
            <a:ext cx="331642" cy="7406556"/>
          </a:xfrm>
          <a:prstGeom prst="rightBrace">
            <a:avLst>
              <a:gd name="adj1" fmla="val 8333"/>
              <a:gd name="adj2" fmla="val 4942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929E44A-C8F1-4524-9082-E2781227CA0D}"/>
              </a:ext>
            </a:extLst>
          </p:cNvPr>
          <p:cNvSpPr/>
          <p:nvPr/>
        </p:nvSpPr>
        <p:spPr>
          <a:xfrm>
            <a:off x="4715018" y="2374522"/>
            <a:ext cx="13324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</a:rPr>
              <a:t>32 Bits</a:t>
            </a:r>
          </a:p>
        </p:txBody>
      </p:sp>
    </p:spTree>
    <p:extLst>
      <p:ext uri="{BB962C8B-B14F-4D97-AF65-F5344CB8AC3E}">
        <p14:creationId xmlns:p14="http://schemas.microsoft.com/office/powerpoint/2010/main" val="324989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/>
      <p:bldP spid="27" grpId="0"/>
      <p:bldP spid="28" grpId="0" animBg="1"/>
      <p:bldP spid="29" grpId="0" animBg="1"/>
      <p:bldP spid="30" grpId="0"/>
      <p:bldP spid="25" grpId="0" animBg="1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779BB98-48BD-406A-A415-A2096BDB91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System that uses </a:t>
            </a:r>
            <a:r>
              <a:rPr lang="en-GB" b="1" dirty="0">
                <a:solidFill>
                  <a:schemeClr val="bg1"/>
                </a:solidFill>
              </a:rPr>
              <a:t>binary</a:t>
            </a:r>
            <a:r>
              <a:rPr lang="en-GB" b="1" dirty="0"/>
              <a:t> </a:t>
            </a:r>
            <a:r>
              <a:rPr lang="en-GB" b="1" dirty="0">
                <a:solidFill>
                  <a:schemeClr val="bg1"/>
                </a:solidFill>
              </a:rPr>
              <a:t>numbers</a:t>
            </a:r>
            <a:r>
              <a:rPr lang="en-GB" b="1" dirty="0"/>
              <a:t> </a:t>
            </a:r>
            <a:r>
              <a:rPr lang="en-GB" dirty="0"/>
              <a:t>(</a:t>
            </a:r>
            <a:r>
              <a:rPr lang="en-GB" b="1" dirty="0">
                <a:solidFill>
                  <a:schemeClr val="bg1"/>
                </a:solidFill>
              </a:rPr>
              <a:t>0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1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to represent chars</a:t>
            </a:r>
          </a:p>
          <a:p>
            <a:pPr lvl="1"/>
            <a:r>
              <a:rPr lang="en-GB" dirty="0"/>
              <a:t>Letters, numerals, etc.</a:t>
            </a:r>
          </a:p>
          <a:p>
            <a:r>
              <a:rPr lang="en-GB" dirty="0"/>
              <a:t>In the </a:t>
            </a:r>
            <a:r>
              <a:rPr lang="en-GB" b="1" dirty="0">
                <a:solidFill>
                  <a:schemeClr val="bg1"/>
                </a:solidFill>
              </a:rPr>
              <a:t>ASCII</a:t>
            </a:r>
            <a:r>
              <a:rPr lang="en-GB" dirty="0"/>
              <a:t> each character consists of </a:t>
            </a:r>
            <a:r>
              <a:rPr lang="en-GB" b="1" dirty="0">
                <a:solidFill>
                  <a:schemeClr val="bg1"/>
                </a:solidFill>
              </a:rPr>
              <a:t>8 bits</a:t>
            </a:r>
          </a:p>
          <a:p>
            <a:r>
              <a:rPr lang="en-GB" dirty="0"/>
              <a:t>In the </a:t>
            </a:r>
            <a:r>
              <a:rPr lang="en-GB" b="1" dirty="0">
                <a:solidFill>
                  <a:schemeClr val="bg1"/>
                </a:solidFill>
              </a:rPr>
              <a:t>Unicode</a:t>
            </a:r>
            <a:r>
              <a:rPr lang="en-GB" dirty="0"/>
              <a:t> encoding each character </a:t>
            </a:r>
            <a:br>
              <a:rPr lang="en-GB" dirty="0"/>
            </a:br>
            <a:r>
              <a:rPr lang="en-GB" dirty="0"/>
              <a:t>consists of </a:t>
            </a:r>
            <a:r>
              <a:rPr lang="en-GB" b="1" dirty="0">
                <a:solidFill>
                  <a:schemeClr val="bg1"/>
                </a:solidFill>
              </a:rPr>
              <a:t>16 bits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D5E5B46F-2F8E-495E-A58C-99284B77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66C6208-6AF1-4BB7-AFF6-B0236ED9FB7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Group 134">
            <a:extLst>
              <a:ext uri="{FF2B5EF4-FFF2-40B4-BE49-F238E27FC236}">
                <a16:creationId xmlns:a16="http://schemas.microsoft.com/office/drawing/2014/main" xmlns="" id="{D5F54C4B-EEC2-4E2C-93EE-E085BF91B3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2743233"/>
              </p:ext>
            </p:extLst>
          </p:nvPr>
        </p:nvGraphicFramePr>
        <p:xfrm>
          <a:off x="2642997" y="4969164"/>
          <a:ext cx="5158100" cy="1586080"/>
        </p:xfrm>
        <a:graphic>
          <a:graphicData uri="http://schemas.openxmlformats.org/drawingml/2006/table">
            <a:tbl>
              <a:tblPr/>
              <a:tblGrid>
                <a:gridCol w="18069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86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92561">
                  <a:extLst>
                    <a:ext uri="{9D8B030D-6E8A-4147-A177-3AD203B41FA5}">
                      <a16:colId xmlns:a16="http://schemas.microsoft.com/office/drawing/2014/main" xmlns="" val="1111510105"/>
                    </a:ext>
                  </a:extLst>
                </a:gridCol>
              </a:tblGrid>
              <a:tr h="5924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Decimal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01000001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01000010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21951378"/>
                  </a:ext>
                </a:extLst>
              </a:tr>
            </a:tbl>
          </a:graphicData>
        </a:graphic>
      </p:graphicFrame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73B0B123-8E5A-4118-AB14-6517331C9FCE}"/>
              </a:ext>
            </a:extLst>
          </p:cNvPr>
          <p:cNvSpPr txBox="1">
            <a:spLocks/>
          </p:cNvSpPr>
          <p:nvPr/>
        </p:nvSpPr>
        <p:spPr>
          <a:xfrm>
            <a:off x="8521742" y="4339911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3599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6E87DDAE-0C2C-494D-9CA8-B4B833E528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String</a:t>
            </a:r>
            <a:r>
              <a:rPr lang="en-GB" dirty="0"/>
              <a:t> is the text representation in the programming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String</a:t>
            </a:r>
            <a:r>
              <a:rPr lang="en-GB" dirty="0"/>
              <a:t> is an </a:t>
            </a:r>
            <a:r>
              <a:rPr lang="en-GB" b="1" dirty="0">
                <a:solidFill>
                  <a:schemeClr val="bg1"/>
                </a:solidFill>
              </a:rPr>
              <a:t>array of characters</a:t>
            </a:r>
          </a:p>
          <a:p>
            <a:pPr lvl="1">
              <a:buClr>
                <a:schemeClr val="tx1"/>
              </a:buClr>
            </a:pPr>
            <a:endParaRPr lang="en-GB" dirty="0"/>
          </a:p>
          <a:p>
            <a:pPr lvl="1">
              <a:buClr>
                <a:schemeClr val="tx1"/>
              </a:buClr>
            </a:pPr>
            <a:endParaRPr lang="en-GB" dirty="0"/>
          </a:p>
          <a:p>
            <a:pPr lvl="1">
              <a:buClr>
                <a:schemeClr val="tx1"/>
              </a:buClr>
            </a:pPr>
            <a:r>
              <a:rPr lang="en-GB" dirty="0"/>
              <a:t>Characters in the string can be:</a:t>
            </a:r>
          </a:p>
          <a:p>
            <a:pPr lvl="2">
              <a:buClr>
                <a:schemeClr val="tx1"/>
              </a:buClr>
            </a:pPr>
            <a:r>
              <a:rPr lang="en-GB" dirty="0"/>
              <a:t>8 bit (ASCII)</a:t>
            </a:r>
          </a:p>
          <a:p>
            <a:pPr lvl="2">
              <a:buClr>
                <a:schemeClr val="tx1"/>
              </a:buClr>
            </a:pPr>
            <a:r>
              <a:rPr lang="en-GB" dirty="0"/>
              <a:t>16 bit (UTF-16)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57D783F4-F63C-4C65-BD6F-7445E2A5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 of Characters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A8527FD-9FEC-45A1-85D8-AEFA95ADD4E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5430186-153D-4900-88ED-41986A176F61}"/>
              </a:ext>
            </a:extLst>
          </p:cNvPr>
          <p:cNvGrpSpPr/>
          <p:nvPr/>
        </p:nvGrpSpPr>
        <p:grpSpPr>
          <a:xfrm>
            <a:off x="1507934" y="2476256"/>
            <a:ext cx="3253712" cy="1320402"/>
            <a:chOff x="3503612" y="2468444"/>
            <a:chExt cx="3810000" cy="154615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E81873C6-2431-4C57-A866-007FE8DF3F65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060A13A5-52E2-49D0-9277-0BFFAF197B7F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FB52C48A-C87B-4629-A595-7D9FDCBB8518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A28FF34E-296E-4B1C-A33D-8F62FCC77E88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42DA4D51-BB13-4FC9-B050-97CB0A3D147A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9C650857-AEEC-42A9-8668-3D7849586C80}"/>
                </a:ext>
              </a:extLst>
            </p:cNvPr>
            <p:cNvSpPr txBox="1"/>
            <p:nvPr/>
          </p:nvSpPr>
          <p:spPr>
            <a:xfrm>
              <a:off x="3662636" y="2468446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9349BC48-17E0-4557-BB8A-1300EDE5C354}"/>
                </a:ext>
              </a:extLst>
            </p:cNvPr>
            <p:cNvSpPr txBox="1"/>
            <p:nvPr/>
          </p:nvSpPr>
          <p:spPr>
            <a:xfrm>
              <a:off x="4424636" y="2468446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3D68AA99-5E54-4A35-B530-E1B9A6D5D4D3}"/>
                </a:ext>
              </a:extLst>
            </p:cNvPr>
            <p:cNvSpPr txBox="1"/>
            <p:nvPr/>
          </p:nvSpPr>
          <p:spPr>
            <a:xfrm>
              <a:off x="5186636" y="2468444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81D52442-7441-4E35-B263-946D828E593D}"/>
                </a:ext>
              </a:extLst>
            </p:cNvPr>
            <p:cNvSpPr txBox="1"/>
            <p:nvPr/>
          </p:nvSpPr>
          <p:spPr>
            <a:xfrm>
              <a:off x="5948637" y="2472750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575D0D1C-5B51-40F0-886E-2F0B659910F0}"/>
                </a:ext>
              </a:extLst>
            </p:cNvPr>
            <p:cNvSpPr txBox="1"/>
            <p:nvPr/>
          </p:nvSpPr>
          <p:spPr>
            <a:xfrm>
              <a:off x="6708314" y="2468445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pic>
        <p:nvPicPr>
          <p:cNvPr id="20" name="Picture 2" descr="https://www.iconspng.com/uploads/man-hello/man-hello.png">
            <a:extLst>
              <a:ext uri="{FF2B5EF4-FFF2-40B4-BE49-F238E27FC236}">
                <a16:creationId xmlns:a16="http://schemas.microsoft.com/office/drawing/2014/main" xmlns="" id="{773DB4D7-DBC0-4386-9318-5A99CC8BB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145" y="2035214"/>
            <a:ext cx="2286000" cy="436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32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535B3D4-FF39-4FE4-BF7D-AF7F9C7065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Bitwise Operations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E400DDB-90F4-411C-89D8-95051BA3B7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Bitwise Operators and Bit Shifts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0D319D9-1BD3-4B66-A081-AF0F2C914B1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xmlns="" id="{26EE1152-1FA6-4C64-A859-A2B7021613B9}"/>
              </a:ext>
            </a:extLst>
          </p:cNvPr>
          <p:cNvSpPr txBox="1">
            <a:spLocks/>
          </p:cNvSpPr>
          <p:nvPr/>
        </p:nvSpPr>
        <p:spPr>
          <a:xfrm>
            <a:off x="4572077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chemeClr val="bg2"/>
                </a:solidFill>
              </a:rPr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92011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Bitwise Operators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Bitwise operator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/>
              <a:t>turns all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/>
              <a:t> and all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/>
              <a:t>Like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/>
              <a:t>for boolean expressions but bit by bit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The operators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 behave like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for boolean expressions but bit by bit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Behavior of the operators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xmlns="" id="{14E0AF2C-7F8E-403F-976D-0527CC30E7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5557923"/>
              </p:ext>
            </p:extLst>
          </p:nvPr>
        </p:nvGraphicFramePr>
        <p:xfrm>
          <a:off x="2499389" y="4060460"/>
          <a:ext cx="6849638" cy="2210816"/>
        </p:xfrm>
        <a:graphic>
          <a:graphicData uri="http://schemas.openxmlformats.org/drawingml/2006/table">
            <a:tbl>
              <a:tblPr/>
              <a:tblGrid>
                <a:gridCol w="18069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3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7390">
                  <a:extLst>
                    <a:ext uri="{9D8B030D-6E8A-4147-A177-3AD203B41FA5}">
                      <a16:colId xmlns:a16="http://schemas.microsoft.com/office/drawing/2014/main" xmlns="" val="1111510105"/>
                    </a:ext>
                  </a:extLst>
                </a:gridCol>
                <a:gridCol w="547390">
                  <a:extLst>
                    <a:ext uri="{9D8B030D-6E8A-4147-A177-3AD203B41FA5}">
                      <a16:colId xmlns:a16="http://schemas.microsoft.com/office/drawing/2014/main" xmlns="" val="580618581"/>
                    </a:ext>
                  </a:extLst>
                </a:gridCol>
                <a:gridCol w="617240">
                  <a:extLst>
                    <a:ext uri="{9D8B030D-6E8A-4147-A177-3AD203B41FA5}">
                      <a16:colId xmlns:a16="http://schemas.microsoft.com/office/drawing/2014/main" xmlns="" val="1765594454"/>
                    </a:ext>
                  </a:extLst>
                </a:gridCol>
                <a:gridCol w="617240">
                  <a:extLst>
                    <a:ext uri="{9D8B030D-6E8A-4147-A177-3AD203B41FA5}">
                      <a16:colId xmlns:a16="http://schemas.microsoft.com/office/drawing/2014/main" xmlns="" val="309229865"/>
                    </a:ext>
                  </a:extLst>
                </a:gridCol>
                <a:gridCol w="617240">
                  <a:extLst>
                    <a:ext uri="{9D8B030D-6E8A-4147-A177-3AD203B41FA5}">
                      <a16:colId xmlns:a16="http://schemas.microsoft.com/office/drawing/2014/main" xmlns="" val="1959875356"/>
                    </a:ext>
                  </a:extLst>
                </a:gridCol>
                <a:gridCol w="547390">
                  <a:extLst>
                    <a:ext uri="{9D8B030D-6E8A-4147-A177-3AD203B41FA5}">
                      <a16:colId xmlns:a16="http://schemas.microsoft.com/office/drawing/2014/main" xmlns="" val="1434789855"/>
                    </a:ext>
                  </a:extLst>
                </a:gridCol>
                <a:gridCol w="547390">
                  <a:extLst>
                    <a:ext uri="{9D8B030D-6E8A-4147-A177-3AD203B41FA5}">
                      <a16:colId xmlns:a16="http://schemas.microsoft.com/office/drawing/2014/main" xmlns="" val="3250472934"/>
                    </a:ext>
                  </a:extLst>
                </a:gridCol>
                <a:gridCol w="454056">
                  <a:extLst>
                    <a:ext uri="{9D8B030D-6E8A-4147-A177-3AD203B41FA5}">
                      <a16:colId xmlns:a16="http://schemas.microsoft.com/office/drawing/2014/main" xmlns="" val="1534249568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63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76F98A9B-71A4-4ED1-8B75-B3BD748500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421" y="1196125"/>
            <a:ext cx="5091812" cy="5201066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Bitwise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NOT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~)</a:t>
            </a:r>
          </a:p>
          <a:p>
            <a:endParaRPr lang="en-US" sz="3600" dirty="0">
              <a:solidFill>
                <a:schemeClr val="tx1"/>
              </a:solidFill>
              <a:latin typeface="Consolas" pitchFamily="49" charset="0"/>
            </a:endParaRPr>
          </a:p>
          <a:p>
            <a:pPr>
              <a:spcAft>
                <a:spcPts val="1800"/>
              </a:spcAft>
            </a:pPr>
            <a:endParaRPr lang="en-US" sz="3600" dirty="0">
              <a:latin typeface="Consolas" pitchFamily="49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Bitwise 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AND (&amp;)</a:t>
            </a:r>
            <a:r>
              <a:rPr lang="en-GB" b="1" dirty="0">
                <a:solidFill>
                  <a:schemeClr val="bg1"/>
                </a:solidFill>
                <a:latin typeface="+mj-lt"/>
              </a:rPr>
              <a:t> 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7A302DAD-6D69-4C3C-9610-BD8D13F8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Bitwise Operators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8F17D3C-7E2C-42E8-9A53-FFC381B6C61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E6328F0A-578D-48E0-8139-E24EF848734E}"/>
              </a:ext>
            </a:extLst>
          </p:cNvPr>
          <p:cNvSpPr txBox="1">
            <a:spLocks/>
          </p:cNvSpPr>
          <p:nvPr/>
        </p:nvSpPr>
        <p:spPr>
          <a:xfrm>
            <a:off x="1221781" y="2001629"/>
            <a:ext cx="2403125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5     </a:t>
            </a:r>
            <a:r>
              <a:rPr lang="en-GB" i="1" dirty="0">
                <a:solidFill>
                  <a:schemeClr val="accent2"/>
                </a:solidFill>
              </a:rPr>
              <a:t>//0101</a:t>
            </a:r>
          </a:p>
          <a:p>
            <a:r>
              <a:rPr lang="en-GB" dirty="0">
                <a:solidFill>
                  <a:schemeClr val="bg1"/>
                </a:solidFill>
              </a:rPr>
              <a:t>~</a:t>
            </a:r>
            <a:r>
              <a:rPr lang="en-GB" dirty="0">
                <a:solidFill>
                  <a:schemeClr val="tx1"/>
                </a:solidFill>
              </a:rPr>
              <a:t>5    </a:t>
            </a:r>
            <a:r>
              <a:rPr lang="en-GB" i="1" dirty="0">
                <a:solidFill>
                  <a:schemeClr val="accent2"/>
                </a:solidFill>
              </a:rPr>
              <a:t>//1010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91AF4C8D-E736-442D-9E71-F05EA4A2855E}"/>
              </a:ext>
            </a:extLst>
          </p:cNvPr>
          <p:cNvSpPr txBox="1">
            <a:spLocks/>
          </p:cNvSpPr>
          <p:nvPr/>
        </p:nvSpPr>
        <p:spPr>
          <a:xfrm>
            <a:off x="1221781" y="4278638"/>
            <a:ext cx="240312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5     </a:t>
            </a:r>
            <a:r>
              <a:rPr lang="en-GB" i="1" dirty="0">
                <a:solidFill>
                  <a:schemeClr val="accent2"/>
                </a:solidFill>
              </a:rPr>
              <a:t>//0101</a:t>
            </a:r>
          </a:p>
          <a:p>
            <a:r>
              <a:rPr lang="en-GB" dirty="0">
                <a:solidFill>
                  <a:schemeClr val="tx1"/>
                </a:solidFill>
              </a:rPr>
              <a:t>3     </a:t>
            </a:r>
            <a:r>
              <a:rPr lang="en-GB" i="1" dirty="0">
                <a:solidFill>
                  <a:schemeClr val="accent2"/>
                </a:solidFill>
              </a:rPr>
              <a:t>//0011</a:t>
            </a:r>
          </a:p>
          <a:p>
            <a:r>
              <a:rPr lang="en-GB" dirty="0">
                <a:solidFill>
                  <a:schemeClr val="tx1"/>
                </a:solidFill>
              </a:rPr>
              <a:t>5 </a:t>
            </a:r>
            <a:r>
              <a:rPr lang="en-GB" dirty="0">
                <a:solidFill>
                  <a:schemeClr val="bg1"/>
                </a:solidFill>
              </a:rPr>
              <a:t>&amp;</a:t>
            </a:r>
            <a:r>
              <a:rPr lang="en-GB" dirty="0">
                <a:solidFill>
                  <a:schemeClr val="tx1"/>
                </a:solidFill>
              </a:rPr>
              <a:t> 3 </a:t>
            </a:r>
            <a:r>
              <a:rPr lang="en-GB" i="1" dirty="0">
                <a:solidFill>
                  <a:schemeClr val="accent2"/>
                </a:solidFill>
              </a:rPr>
              <a:t>//0001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xmlns="" id="{A0F8710E-26B9-4189-8558-3B6E5897E03A}"/>
              </a:ext>
            </a:extLst>
          </p:cNvPr>
          <p:cNvSpPr txBox="1">
            <a:spLocks/>
          </p:cNvSpPr>
          <p:nvPr/>
        </p:nvSpPr>
        <p:spPr>
          <a:xfrm>
            <a:off x="5878407" y="1196125"/>
            <a:ext cx="5091812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Bitwise </a:t>
            </a:r>
            <a:r>
              <a:rPr lang="en-GB" b="1" dirty="0">
                <a:solidFill>
                  <a:schemeClr val="bg1"/>
                </a:solidFill>
              </a:rPr>
              <a:t>OR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|)</a:t>
            </a:r>
          </a:p>
          <a:p>
            <a:endParaRPr lang="en-US" sz="3600" dirty="0">
              <a:latin typeface="Consolas" pitchFamily="49" charset="0"/>
            </a:endParaRPr>
          </a:p>
          <a:p>
            <a:pPr>
              <a:spcAft>
                <a:spcPts val="1800"/>
              </a:spcAft>
            </a:pPr>
            <a:endParaRPr lang="en-US" sz="3600" dirty="0">
              <a:latin typeface="Consolas" pitchFamily="49" charset="0"/>
            </a:endParaRPr>
          </a:p>
          <a:p>
            <a:r>
              <a:rPr lang="en-US" sz="3600" dirty="0">
                <a:latin typeface="+mj-lt"/>
              </a:rPr>
              <a:t>Bitwise 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XOR(^)</a:t>
            </a:r>
            <a:r>
              <a:rPr lang="en-GB" b="1" dirty="0">
                <a:solidFill>
                  <a:schemeClr val="bg1"/>
                </a:solidFill>
                <a:latin typeface="+mj-lt"/>
              </a:rPr>
              <a:t>  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xmlns="" id="{D56BC4B2-19E4-4144-9CFB-A0DE381FA065}"/>
              </a:ext>
            </a:extLst>
          </p:cNvPr>
          <p:cNvSpPr txBox="1">
            <a:spLocks/>
          </p:cNvSpPr>
          <p:nvPr/>
        </p:nvSpPr>
        <p:spPr>
          <a:xfrm>
            <a:off x="6467144" y="1840214"/>
            <a:ext cx="2403125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5     </a:t>
            </a:r>
            <a:r>
              <a:rPr lang="en-GB" i="1" dirty="0">
                <a:solidFill>
                  <a:schemeClr val="accent2"/>
                </a:solidFill>
              </a:rPr>
              <a:t>//0101</a:t>
            </a:r>
          </a:p>
          <a:p>
            <a:r>
              <a:rPr lang="bg-BG" dirty="0">
                <a:solidFill>
                  <a:schemeClr val="tx1"/>
                </a:solidFill>
              </a:rPr>
              <a:t>3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   </a:t>
            </a:r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bg-BG" i="1" dirty="0">
                <a:solidFill>
                  <a:schemeClr val="accent2"/>
                </a:solidFill>
              </a:rPr>
              <a:t>0</a:t>
            </a:r>
            <a:r>
              <a:rPr lang="en-GB" i="1" dirty="0">
                <a:solidFill>
                  <a:schemeClr val="accent2"/>
                </a:solidFill>
              </a:rPr>
              <a:t>01</a:t>
            </a:r>
            <a:r>
              <a:rPr lang="bg-BG" i="1" dirty="0">
                <a:solidFill>
                  <a:schemeClr val="accent2"/>
                </a:solidFill>
              </a:rPr>
              <a:t>1</a:t>
            </a:r>
          </a:p>
          <a:p>
            <a:r>
              <a:rPr lang="en-GB" dirty="0">
                <a:solidFill>
                  <a:schemeClr val="tx1"/>
                </a:solidFill>
              </a:rPr>
              <a:t>5 </a:t>
            </a:r>
            <a:r>
              <a:rPr lang="en-GB" dirty="0">
                <a:solidFill>
                  <a:schemeClr val="bg1"/>
                </a:solidFill>
              </a:rPr>
              <a:t>|</a:t>
            </a:r>
            <a:r>
              <a:rPr lang="en-GB" dirty="0">
                <a:solidFill>
                  <a:schemeClr val="tx1"/>
                </a:solidFill>
              </a:rPr>
              <a:t> 3 </a:t>
            </a:r>
            <a:r>
              <a:rPr lang="en-GB" i="1" dirty="0">
                <a:solidFill>
                  <a:schemeClr val="accent2"/>
                </a:solidFill>
              </a:rPr>
              <a:t>//0111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xmlns="" id="{30E724E5-AB9C-4324-AA48-E2D8F52915C4}"/>
              </a:ext>
            </a:extLst>
          </p:cNvPr>
          <p:cNvSpPr txBox="1">
            <a:spLocks/>
          </p:cNvSpPr>
          <p:nvPr/>
        </p:nvSpPr>
        <p:spPr>
          <a:xfrm>
            <a:off x="6467144" y="4278638"/>
            <a:ext cx="2403125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5     </a:t>
            </a:r>
            <a:r>
              <a:rPr lang="en-GB" i="1" dirty="0">
                <a:solidFill>
                  <a:schemeClr val="accent2"/>
                </a:solidFill>
              </a:rPr>
              <a:t>//0101</a:t>
            </a:r>
          </a:p>
          <a:p>
            <a:r>
              <a:rPr lang="bg-BG" dirty="0">
                <a:solidFill>
                  <a:schemeClr val="tx1"/>
                </a:solidFill>
              </a:rPr>
              <a:t>3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   </a:t>
            </a:r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bg-BG" i="1" dirty="0">
                <a:solidFill>
                  <a:schemeClr val="accent2"/>
                </a:solidFill>
              </a:rPr>
              <a:t>0</a:t>
            </a:r>
            <a:r>
              <a:rPr lang="en-GB" i="1" dirty="0">
                <a:solidFill>
                  <a:schemeClr val="accent2"/>
                </a:solidFill>
              </a:rPr>
              <a:t>01</a:t>
            </a:r>
            <a:r>
              <a:rPr lang="bg-BG" i="1" dirty="0">
                <a:solidFill>
                  <a:schemeClr val="accent2"/>
                </a:solidFill>
              </a:rPr>
              <a:t>1</a:t>
            </a:r>
          </a:p>
          <a:p>
            <a:r>
              <a:rPr lang="en-GB" dirty="0">
                <a:solidFill>
                  <a:schemeClr val="tx1"/>
                </a:solidFill>
              </a:rPr>
              <a:t>5 </a:t>
            </a:r>
            <a:r>
              <a:rPr lang="en-GB" dirty="0">
                <a:solidFill>
                  <a:schemeClr val="bg1"/>
                </a:solidFill>
              </a:rPr>
              <a:t>^</a:t>
            </a:r>
            <a:r>
              <a:rPr lang="en-GB" dirty="0">
                <a:solidFill>
                  <a:schemeClr val="tx1"/>
                </a:solidFill>
              </a:rPr>
              <a:t> 3 </a:t>
            </a:r>
            <a:r>
              <a:rPr lang="en-GB" i="1" dirty="0">
                <a:solidFill>
                  <a:schemeClr val="accent2"/>
                </a:solidFill>
              </a:rPr>
              <a:t>//0110</a:t>
            </a:r>
          </a:p>
        </p:txBody>
      </p:sp>
    </p:spTree>
    <p:extLst>
      <p:ext uri="{BB962C8B-B14F-4D97-AF65-F5344CB8AC3E}">
        <p14:creationId xmlns:p14="http://schemas.microsoft.com/office/powerpoint/2010/main" val="311747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6FA72FB4-894A-4BB1-9AFC-C049264942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/>
          <a:p>
            <a:r>
              <a:rPr lang="en-GB" dirty="0"/>
              <a:t>Bits are moved (</a:t>
            </a:r>
            <a:r>
              <a:rPr lang="en-GB" b="1" dirty="0">
                <a:solidFill>
                  <a:schemeClr val="bg1"/>
                </a:solidFill>
              </a:rPr>
              <a:t>shifted</a:t>
            </a:r>
            <a:r>
              <a:rPr lang="en-GB" dirty="0"/>
              <a:t>) to the </a:t>
            </a:r>
            <a:r>
              <a:rPr lang="en-GB" b="1" dirty="0">
                <a:solidFill>
                  <a:schemeClr val="bg1"/>
                </a:solidFill>
              </a:rPr>
              <a:t>left</a:t>
            </a:r>
            <a:r>
              <a:rPr lang="en-GB" dirty="0"/>
              <a:t> or </a:t>
            </a:r>
            <a:r>
              <a:rPr lang="en-GB" b="1" dirty="0">
                <a:solidFill>
                  <a:schemeClr val="bg1"/>
                </a:solidFill>
              </a:rPr>
              <a:t>right</a:t>
            </a:r>
          </a:p>
          <a:p>
            <a:r>
              <a:rPr lang="en-GB" dirty="0"/>
              <a:t>Registers in a computer have </a:t>
            </a:r>
            <a:r>
              <a:rPr lang="en-GB" b="1" dirty="0">
                <a:solidFill>
                  <a:schemeClr val="bg1"/>
                </a:solidFill>
              </a:rPr>
              <a:t>fixed width</a:t>
            </a:r>
          </a:p>
          <a:p>
            <a:pPr lvl="1"/>
            <a:r>
              <a:rPr lang="en-GB" dirty="0"/>
              <a:t>The bits that fall outside the number are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lost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replaced with 0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Left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Right</a:t>
            </a:r>
            <a:r>
              <a:rPr lang="en-GB" dirty="0"/>
              <a:t> Shifts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Logical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Arithmetic</a:t>
            </a:r>
            <a:r>
              <a:rPr lang="en-GB" dirty="0"/>
              <a:t> Shifts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3E1F51C-3592-4D3A-A2CB-A8BC5F40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 Shifts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12D1C64-9623-4939-8F65-560298573E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7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6BADE44-BD40-471E-ACBC-806C7DC4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GB" dirty="0"/>
              <a:t>Bits that are shifted out of either end are discarded</a:t>
            </a:r>
          </a:p>
          <a:p>
            <a:r>
              <a:rPr lang="en-GB" dirty="0"/>
              <a:t>Left Arithmetic Shift (</a:t>
            </a:r>
            <a:r>
              <a:rPr lang="en-GB" b="1" dirty="0">
                <a:solidFill>
                  <a:schemeClr val="bg1"/>
                </a:solidFill>
              </a:rPr>
              <a:t>&lt;&lt; </a:t>
            </a:r>
            <a:r>
              <a:rPr lang="en-GB" dirty="0"/>
              <a:t>operator)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Right Arithmetic Shift (</a:t>
            </a:r>
            <a:r>
              <a:rPr lang="en-GB" b="1" dirty="0">
                <a:solidFill>
                  <a:schemeClr val="bg1"/>
                </a:solidFill>
              </a:rPr>
              <a:t>&gt;&gt;</a:t>
            </a:r>
            <a:r>
              <a:rPr lang="en-GB" dirty="0"/>
              <a:t> operator)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D333173-B1CE-4B4E-B427-E5FC06A10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Shift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80CDDFE-730C-494E-9B6F-50AB5F91F61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FBC5817D-EEE9-4AC4-95CE-AE18B6A6423A}"/>
              </a:ext>
            </a:extLst>
          </p:cNvPr>
          <p:cNvGrpSpPr/>
          <p:nvPr/>
        </p:nvGrpSpPr>
        <p:grpSpPr>
          <a:xfrm>
            <a:off x="710213" y="2560711"/>
            <a:ext cx="3612704" cy="1433086"/>
            <a:chOff x="1447072" y="2930658"/>
            <a:chExt cx="5208809" cy="193948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AF10DCDD-C804-4320-9268-9C73280445A0}"/>
                </a:ext>
              </a:extLst>
            </p:cNvPr>
            <p:cNvGrpSpPr/>
            <p:nvPr/>
          </p:nvGrpSpPr>
          <p:grpSpPr>
            <a:xfrm>
              <a:off x="1447072" y="2930658"/>
              <a:ext cx="5205937" cy="650742"/>
              <a:chOff x="1447072" y="2930658"/>
              <a:chExt cx="5205937" cy="650742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36DEAA1C-BC35-4CD2-8690-9D0C8169286A}"/>
                  </a:ext>
                </a:extLst>
              </p:cNvPr>
              <p:cNvSpPr/>
              <p:nvPr/>
            </p:nvSpPr>
            <p:spPr bwMode="auto">
              <a:xfrm>
                <a:off x="1447072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F1B6AD34-4336-42D5-B537-65B1DDF0BB91}"/>
                  </a:ext>
                </a:extLst>
              </p:cNvPr>
              <p:cNvSpPr/>
              <p:nvPr/>
            </p:nvSpPr>
            <p:spPr bwMode="auto">
              <a:xfrm>
                <a:off x="2097815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7C5C66DD-7702-405D-9494-AEE95837026F}"/>
                  </a:ext>
                </a:extLst>
              </p:cNvPr>
              <p:cNvSpPr/>
              <p:nvPr/>
            </p:nvSpPr>
            <p:spPr bwMode="auto">
              <a:xfrm>
                <a:off x="2748557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0A0AC777-72B0-41F5-8AE8-9D3CBAB8EBDB}"/>
                  </a:ext>
                </a:extLst>
              </p:cNvPr>
              <p:cNvSpPr/>
              <p:nvPr/>
            </p:nvSpPr>
            <p:spPr bwMode="auto">
              <a:xfrm>
                <a:off x="3399300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E0A7C3A4-D736-4FDF-BC54-01B0C816D039}"/>
                  </a:ext>
                </a:extLst>
              </p:cNvPr>
              <p:cNvSpPr/>
              <p:nvPr/>
            </p:nvSpPr>
            <p:spPr bwMode="auto">
              <a:xfrm>
                <a:off x="4050041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D6567525-6128-4D0E-A262-CFCB47439FD0}"/>
                  </a:ext>
                </a:extLst>
              </p:cNvPr>
              <p:cNvSpPr/>
              <p:nvPr/>
            </p:nvSpPr>
            <p:spPr bwMode="auto">
              <a:xfrm>
                <a:off x="4700783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87386E3A-BF86-40E5-A3B3-F14130D134FA}"/>
                  </a:ext>
                </a:extLst>
              </p:cNvPr>
              <p:cNvSpPr/>
              <p:nvPr/>
            </p:nvSpPr>
            <p:spPr bwMode="auto">
              <a:xfrm>
                <a:off x="5351525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18148B25-9873-4520-8AFC-07B48C17B716}"/>
                  </a:ext>
                </a:extLst>
              </p:cNvPr>
              <p:cNvSpPr/>
              <p:nvPr/>
            </p:nvSpPr>
            <p:spPr bwMode="auto">
              <a:xfrm>
                <a:off x="6002267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47C8BFA6-1D92-467C-ADE2-97B03392577A}"/>
                </a:ext>
              </a:extLst>
            </p:cNvPr>
            <p:cNvGrpSpPr/>
            <p:nvPr/>
          </p:nvGrpSpPr>
          <p:grpSpPr>
            <a:xfrm>
              <a:off x="1449944" y="4219400"/>
              <a:ext cx="5205937" cy="650742"/>
              <a:chOff x="1447072" y="2930658"/>
              <a:chExt cx="5205937" cy="65074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4B054110-CDC3-46B5-9BD4-2B8C21D98C0D}"/>
                  </a:ext>
                </a:extLst>
              </p:cNvPr>
              <p:cNvSpPr/>
              <p:nvPr/>
            </p:nvSpPr>
            <p:spPr bwMode="auto">
              <a:xfrm>
                <a:off x="1447072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9A564B4F-7287-4CED-8316-9D938B95A01F}"/>
                  </a:ext>
                </a:extLst>
              </p:cNvPr>
              <p:cNvSpPr/>
              <p:nvPr/>
            </p:nvSpPr>
            <p:spPr bwMode="auto">
              <a:xfrm>
                <a:off x="2097815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5BF71A98-4A19-4CCB-9692-6AF8A43553FE}"/>
                  </a:ext>
                </a:extLst>
              </p:cNvPr>
              <p:cNvSpPr/>
              <p:nvPr/>
            </p:nvSpPr>
            <p:spPr bwMode="auto">
              <a:xfrm>
                <a:off x="2748557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C3B28C32-69D6-412C-9E2E-F3EA65884734}"/>
                  </a:ext>
                </a:extLst>
              </p:cNvPr>
              <p:cNvSpPr/>
              <p:nvPr/>
            </p:nvSpPr>
            <p:spPr bwMode="auto">
              <a:xfrm>
                <a:off x="3399300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8004DAA6-065C-4F32-ADB1-96583E01FD60}"/>
                  </a:ext>
                </a:extLst>
              </p:cNvPr>
              <p:cNvSpPr/>
              <p:nvPr/>
            </p:nvSpPr>
            <p:spPr bwMode="auto">
              <a:xfrm>
                <a:off x="4050041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EC63DC22-1BAF-4080-BFBA-01C2FFC47234}"/>
                  </a:ext>
                </a:extLst>
              </p:cNvPr>
              <p:cNvSpPr/>
              <p:nvPr/>
            </p:nvSpPr>
            <p:spPr bwMode="auto">
              <a:xfrm>
                <a:off x="4700783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2C169953-B204-4097-8F4C-121849729309}"/>
                  </a:ext>
                </a:extLst>
              </p:cNvPr>
              <p:cNvSpPr/>
              <p:nvPr/>
            </p:nvSpPr>
            <p:spPr bwMode="auto">
              <a:xfrm>
                <a:off x="5351525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4788F1D8-17B4-484E-8515-4EDA89E6BEE3}"/>
                  </a:ext>
                </a:extLst>
              </p:cNvPr>
              <p:cNvSpPr/>
              <p:nvPr/>
            </p:nvSpPr>
            <p:spPr bwMode="auto">
              <a:xfrm>
                <a:off x="6002267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xmlns="" id="{E71B5566-F7FA-4788-B36E-8509D170C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3344" y="3686185"/>
              <a:ext cx="444294" cy="42843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xmlns="" id="{EFA3C072-DAC9-4887-AB55-950044442C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2602" y="3686185"/>
              <a:ext cx="444294" cy="42843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xmlns="" id="{71734510-E2B4-4FCD-A002-800D931FDB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1860" y="3686185"/>
              <a:ext cx="444294" cy="42843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96A9A48E-EF17-46B2-8D56-66CA601505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1118" y="3686185"/>
              <a:ext cx="444294" cy="42843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848E1156-D16A-4A13-86EA-A121C56CC7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0376" y="3686185"/>
              <a:ext cx="444294" cy="42843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7B1E1959-B527-4795-BF90-E4595D8E48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634" y="3686185"/>
              <a:ext cx="444294" cy="42843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2A82A90C-90C1-41AB-B6C9-F8C24E1F29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78892" y="3686185"/>
              <a:ext cx="444294" cy="42843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6C883A6B-CDE7-407B-B6A0-7CE9CC11CAAC}"/>
              </a:ext>
            </a:extLst>
          </p:cNvPr>
          <p:cNvGrpSpPr/>
          <p:nvPr/>
        </p:nvGrpSpPr>
        <p:grpSpPr>
          <a:xfrm>
            <a:off x="710213" y="4707299"/>
            <a:ext cx="3612704" cy="1433087"/>
            <a:chOff x="780811" y="4769443"/>
            <a:chExt cx="3612704" cy="1433087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xmlns="" id="{ED444FDC-46F4-403D-A2C7-C16C51FEC1F2}"/>
                </a:ext>
              </a:extLst>
            </p:cNvPr>
            <p:cNvGrpSpPr/>
            <p:nvPr/>
          </p:nvGrpSpPr>
          <p:grpSpPr>
            <a:xfrm>
              <a:off x="780811" y="4769443"/>
              <a:ext cx="3612704" cy="1433087"/>
              <a:chOff x="1447072" y="2930658"/>
              <a:chExt cx="5208809" cy="1939484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xmlns="" id="{690B51B2-D73A-4C58-A463-645666114A79}"/>
                  </a:ext>
                </a:extLst>
              </p:cNvPr>
              <p:cNvGrpSpPr/>
              <p:nvPr/>
            </p:nvGrpSpPr>
            <p:grpSpPr>
              <a:xfrm>
                <a:off x="1447072" y="2930658"/>
                <a:ext cx="5205937" cy="650742"/>
                <a:chOff x="1447072" y="2930658"/>
                <a:chExt cx="5205937" cy="650742"/>
              </a:xfrm>
            </p:grpSpPr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xmlns="" id="{FDA4B213-6393-426F-8F9F-02069F041EF2}"/>
                    </a:ext>
                  </a:extLst>
                </p:cNvPr>
                <p:cNvSpPr/>
                <p:nvPr/>
              </p:nvSpPr>
              <p:spPr bwMode="auto">
                <a:xfrm>
                  <a:off x="1447072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0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xmlns="" id="{5EB36D4D-53A2-4C10-83BB-E1043B580035}"/>
                    </a:ext>
                  </a:extLst>
                </p:cNvPr>
                <p:cNvSpPr/>
                <p:nvPr/>
              </p:nvSpPr>
              <p:spPr bwMode="auto">
                <a:xfrm>
                  <a:off x="2097815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xmlns="" id="{97274664-1320-42FB-B3DC-7107C2691D31}"/>
                    </a:ext>
                  </a:extLst>
                </p:cNvPr>
                <p:cNvSpPr/>
                <p:nvPr/>
              </p:nvSpPr>
              <p:spPr bwMode="auto">
                <a:xfrm>
                  <a:off x="2748557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xmlns="" id="{F94BC02C-A7BA-4EFF-AF8F-01B3B7CCD235}"/>
                    </a:ext>
                  </a:extLst>
                </p:cNvPr>
                <p:cNvSpPr/>
                <p:nvPr/>
              </p:nvSpPr>
              <p:spPr bwMode="auto">
                <a:xfrm>
                  <a:off x="3399300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xmlns="" id="{E180069F-FEA1-42BC-90C0-B683F1EE3696}"/>
                    </a:ext>
                  </a:extLst>
                </p:cNvPr>
                <p:cNvSpPr/>
                <p:nvPr/>
              </p:nvSpPr>
              <p:spPr bwMode="auto">
                <a:xfrm>
                  <a:off x="4050041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xmlns="" id="{B2507CD2-97BE-48B2-945C-6F0068B02738}"/>
                    </a:ext>
                  </a:extLst>
                </p:cNvPr>
                <p:cNvSpPr/>
                <p:nvPr/>
              </p:nvSpPr>
              <p:spPr bwMode="auto">
                <a:xfrm>
                  <a:off x="4700783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xmlns="" id="{C851D844-551F-4CD1-B996-48AF77C5CF06}"/>
                    </a:ext>
                  </a:extLst>
                </p:cNvPr>
                <p:cNvSpPr/>
                <p:nvPr/>
              </p:nvSpPr>
              <p:spPr bwMode="auto">
                <a:xfrm>
                  <a:off x="5351525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xmlns="" id="{8993CBEE-61D2-4B7F-8E30-D57D87BEFB67}"/>
                    </a:ext>
                  </a:extLst>
                </p:cNvPr>
                <p:cNvSpPr/>
                <p:nvPr/>
              </p:nvSpPr>
              <p:spPr bwMode="auto">
                <a:xfrm>
                  <a:off x="6002267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xmlns="" id="{ED788E82-9AD1-493B-8C00-599ADE76A3A0}"/>
                  </a:ext>
                </a:extLst>
              </p:cNvPr>
              <p:cNvGrpSpPr/>
              <p:nvPr/>
            </p:nvGrpSpPr>
            <p:grpSpPr>
              <a:xfrm>
                <a:off x="1449944" y="4219400"/>
                <a:ext cx="5205937" cy="650742"/>
                <a:chOff x="1447072" y="2930658"/>
                <a:chExt cx="5205937" cy="650742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xmlns="" id="{C78654DB-7EFC-459E-A551-12C56374A398}"/>
                    </a:ext>
                  </a:extLst>
                </p:cNvPr>
                <p:cNvSpPr/>
                <p:nvPr/>
              </p:nvSpPr>
              <p:spPr bwMode="auto">
                <a:xfrm>
                  <a:off x="1447072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0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xmlns="" id="{A136DFD3-B104-42E6-AD42-3113C4ECCA86}"/>
                    </a:ext>
                  </a:extLst>
                </p:cNvPr>
                <p:cNvSpPr/>
                <p:nvPr/>
              </p:nvSpPr>
              <p:spPr bwMode="auto">
                <a:xfrm>
                  <a:off x="2097815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0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xmlns="" id="{D256EA71-C18E-4C3E-94FF-B94546CEA7B2}"/>
                    </a:ext>
                  </a:extLst>
                </p:cNvPr>
                <p:cNvSpPr/>
                <p:nvPr/>
              </p:nvSpPr>
              <p:spPr bwMode="auto">
                <a:xfrm>
                  <a:off x="2748557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xmlns="" id="{232B7B77-CCBD-4942-B7B6-DCF40EBD9981}"/>
                    </a:ext>
                  </a:extLst>
                </p:cNvPr>
                <p:cNvSpPr/>
                <p:nvPr/>
              </p:nvSpPr>
              <p:spPr bwMode="auto">
                <a:xfrm>
                  <a:off x="3399300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xmlns="" id="{AB8896FF-10FD-4D97-9140-E6688DABC6BB}"/>
                    </a:ext>
                  </a:extLst>
                </p:cNvPr>
                <p:cNvSpPr/>
                <p:nvPr/>
              </p:nvSpPr>
              <p:spPr bwMode="auto">
                <a:xfrm>
                  <a:off x="4050041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xmlns="" id="{3B29FEA4-E5D1-479B-97F3-8AC7951C2290}"/>
                    </a:ext>
                  </a:extLst>
                </p:cNvPr>
                <p:cNvSpPr/>
                <p:nvPr/>
              </p:nvSpPr>
              <p:spPr bwMode="auto">
                <a:xfrm>
                  <a:off x="4700783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xmlns="" id="{C967D6C4-0D08-4E23-820C-ABBD0AFBEF34}"/>
                    </a:ext>
                  </a:extLst>
                </p:cNvPr>
                <p:cNvSpPr/>
                <p:nvPr/>
              </p:nvSpPr>
              <p:spPr bwMode="auto">
                <a:xfrm>
                  <a:off x="5351525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xmlns="" id="{2984D43F-77F9-42C0-B9DB-AC96999480B3}"/>
                    </a:ext>
                  </a:extLst>
                </p:cNvPr>
                <p:cNvSpPr/>
                <p:nvPr/>
              </p:nvSpPr>
              <p:spPr bwMode="auto">
                <a:xfrm>
                  <a:off x="6002267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xmlns="" id="{8268AA55-6E32-426A-889F-DDC57FF4F889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9" y="5327704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xmlns="" id="{61D322D5-6E8E-4CF1-9F42-559BB42C5A18}"/>
                </a:ext>
              </a:extLst>
            </p:cNvPr>
            <p:cNvCxnSpPr>
              <a:cxnSpLocks/>
            </p:cNvCxnSpPr>
            <p:nvPr/>
          </p:nvCxnSpPr>
          <p:spPr>
            <a:xfrm>
              <a:off x="1530409" y="5340380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xmlns="" id="{4A9E84F1-874D-4148-A631-2E300A43EE26}"/>
                </a:ext>
              </a:extLst>
            </p:cNvPr>
            <p:cNvCxnSpPr>
              <a:cxnSpLocks/>
            </p:cNvCxnSpPr>
            <p:nvPr/>
          </p:nvCxnSpPr>
          <p:spPr>
            <a:xfrm>
              <a:off x="2009249" y="5340380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xmlns="" id="{74AAD8C3-D3D3-4F23-A978-C1EAA7B78878}"/>
                </a:ext>
              </a:extLst>
            </p:cNvPr>
            <p:cNvCxnSpPr>
              <a:cxnSpLocks/>
            </p:cNvCxnSpPr>
            <p:nvPr/>
          </p:nvCxnSpPr>
          <p:spPr>
            <a:xfrm>
              <a:off x="2488089" y="5340380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xmlns="" id="{42C46344-9CCE-408F-B35A-93784535ADC7}"/>
                </a:ext>
              </a:extLst>
            </p:cNvPr>
            <p:cNvCxnSpPr>
              <a:cxnSpLocks/>
            </p:cNvCxnSpPr>
            <p:nvPr/>
          </p:nvCxnSpPr>
          <p:spPr>
            <a:xfrm>
              <a:off x="2966929" y="5340380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xmlns="" id="{300F8525-B8DB-41F6-8CE1-0154B609836E}"/>
                </a:ext>
              </a:extLst>
            </p:cNvPr>
            <p:cNvCxnSpPr>
              <a:cxnSpLocks/>
            </p:cNvCxnSpPr>
            <p:nvPr/>
          </p:nvCxnSpPr>
          <p:spPr>
            <a:xfrm>
              <a:off x="3445769" y="5340380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xmlns="" id="{DBB9BE5F-A4D3-43C6-88BE-AC57A8EC9261}"/>
                </a:ext>
              </a:extLst>
            </p:cNvPr>
            <p:cNvCxnSpPr>
              <a:cxnSpLocks/>
            </p:cNvCxnSpPr>
            <p:nvPr/>
          </p:nvCxnSpPr>
          <p:spPr>
            <a:xfrm>
              <a:off x="3924609" y="5340380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xmlns="" id="{7DBBE456-6F3B-4E54-A786-1D0D953577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065" y="5312782"/>
              <a:ext cx="26504" cy="34080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688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EDBAF5E-133E-4341-B3F9-7C9610DD54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Arithmetic and Logical Shifts are </a:t>
            </a:r>
            <a:r>
              <a:rPr lang="en-GB" b="1" dirty="0">
                <a:solidFill>
                  <a:schemeClr val="bg1"/>
                </a:solidFill>
              </a:rPr>
              <a:t>very similar</a:t>
            </a:r>
          </a:p>
          <a:p>
            <a:r>
              <a:rPr lang="en-GB" dirty="0"/>
              <a:t>The main difference is in the </a:t>
            </a:r>
            <a:r>
              <a:rPr lang="en-GB" b="1" dirty="0">
                <a:solidFill>
                  <a:schemeClr val="bg1"/>
                </a:solidFill>
              </a:rPr>
              <a:t>right-shift</a:t>
            </a:r>
          </a:p>
          <a:p>
            <a:pPr lvl="1"/>
            <a:r>
              <a:rPr lang="en-GB" dirty="0"/>
              <a:t>Logical Right Shift </a:t>
            </a:r>
            <a:r>
              <a:rPr lang="en-GB" b="1" dirty="0">
                <a:solidFill>
                  <a:schemeClr val="bg1"/>
                </a:solidFill>
              </a:rPr>
              <a:t>inserts 0</a:t>
            </a:r>
            <a:r>
              <a:rPr lang="en-GB" dirty="0"/>
              <a:t> in the </a:t>
            </a:r>
            <a:r>
              <a:rPr lang="en-GB" b="1" dirty="0">
                <a:solidFill>
                  <a:schemeClr val="bg1"/>
                </a:solidFill>
              </a:rPr>
              <a:t>MSB</a:t>
            </a:r>
            <a:r>
              <a:rPr lang="en-GB" dirty="0"/>
              <a:t>,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instead of copying the sign bit</a:t>
            </a:r>
          </a:p>
          <a:p>
            <a:pPr lvl="1"/>
            <a:r>
              <a:rPr lang="en-GB" dirty="0"/>
              <a:t>Arithmetic Right Shift is ideal </a:t>
            </a:r>
            <a:br>
              <a:rPr lang="en-GB" dirty="0"/>
            </a:br>
            <a:r>
              <a:rPr lang="en-GB" dirty="0"/>
              <a:t>for </a:t>
            </a:r>
            <a:r>
              <a:rPr lang="en-GB" b="1" dirty="0">
                <a:solidFill>
                  <a:schemeClr val="bg1"/>
                </a:solidFill>
              </a:rPr>
              <a:t>unsigned binary numbers</a:t>
            </a:r>
          </a:p>
          <a:p>
            <a:pPr lvl="1"/>
            <a:r>
              <a:rPr lang="en-GB" dirty="0"/>
              <a:t>Logical Right Shift is ideal</a:t>
            </a:r>
            <a:br>
              <a:rPr lang="en-GB" dirty="0"/>
            </a:br>
            <a:r>
              <a:rPr lang="en-GB" dirty="0"/>
              <a:t>for </a:t>
            </a:r>
            <a:r>
              <a:rPr lang="en-GB" b="1" dirty="0">
                <a:solidFill>
                  <a:schemeClr val="bg1"/>
                </a:solidFill>
              </a:rPr>
              <a:t>signed binary numbers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BA7D092-EFB5-4565-963A-70FDED5E8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Shift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D5FF665-BACC-4822-B9E9-BC34DD8846E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454367A7-AEAD-47EE-BCED-DB7BFC67F29C}"/>
              </a:ext>
            </a:extLst>
          </p:cNvPr>
          <p:cNvGrpSpPr/>
          <p:nvPr/>
        </p:nvGrpSpPr>
        <p:grpSpPr>
          <a:xfrm>
            <a:off x="6897440" y="3522072"/>
            <a:ext cx="4394956" cy="1916748"/>
            <a:chOff x="780811" y="4769443"/>
            <a:chExt cx="3612704" cy="143308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011F3256-0D93-431E-8AF3-B35D87F5E3C2}"/>
                </a:ext>
              </a:extLst>
            </p:cNvPr>
            <p:cNvGrpSpPr/>
            <p:nvPr/>
          </p:nvGrpSpPr>
          <p:grpSpPr>
            <a:xfrm>
              <a:off x="780811" y="4769443"/>
              <a:ext cx="3612704" cy="1433087"/>
              <a:chOff x="1447072" y="2930658"/>
              <a:chExt cx="5208809" cy="193948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xmlns="" id="{91C3F522-C860-42A4-A566-43A3F6925070}"/>
                  </a:ext>
                </a:extLst>
              </p:cNvPr>
              <p:cNvGrpSpPr/>
              <p:nvPr/>
            </p:nvGrpSpPr>
            <p:grpSpPr>
              <a:xfrm>
                <a:off x="1447072" y="2930658"/>
                <a:ext cx="5205937" cy="650742"/>
                <a:chOff x="1447072" y="2930658"/>
                <a:chExt cx="5205937" cy="650742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xmlns="" id="{682F3907-7636-45FD-BE04-804D40C571B7}"/>
                    </a:ext>
                  </a:extLst>
                </p:cNvPr>
                <p:cNvSpPr/>
                <p:nvPr/>
              </p:nvSpPr>
              <p:spPr bwMode="auto">
                <a:xfrm>
                  <a:off x="1447072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0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xmlns="" id="{F49B856F-06F2-4D99-96A2-EB7A064A37B3}"/>
                    </a:ext>
                  </a:extLst>
                </p:cNvPr>
                <p:cNvSpPr/>
                <p:nvPr/>
              </p:nvSpPr>
              <p:spPr bwMode="auto">
                <a:xfrm>
                  <a:off x="2097815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xmlns="" id="{73304273-3959-4693-93A8-B19EBC7AC721}"/>
                    </a:ext>
                  </a:extLst>
                </p:cNvPr>
                <p:cNvSpPr/>
                <p:nvPr/>
              </p:nvSpPr>
              <p:spPr bwMode="auto">
                <a:xfrm>
                  <a:off x="2748557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xmlns="" id="{B652639B-1964-4B79-8369-1A567CE555A2}"/>
                    </a:ext>
                  </a:extLst>
                </p:cNvPr>
                <p:cNvSpPr/>
                <p:nvPr/>
              </p:nvSpPr>
              <p:spPr bwMode="auto">
                <a:xfrm>
                  <a:off x="3399300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xmlns="" id="{08B88A27-A853-45C2-9F63-AE9AF67A7ADC}"/>
                    </a:ext>
                  </a:extLst>
                </p:cNvPr>
                <p:cNvSpPr/>
                <p:nvPr/>
              </p:nvSpPr>
              <p:spPr bwMode="auto">
                <a:xfrm>
                  <a:off x="4050041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xmlns="" id="{08E48E66-A732-448C-99D5-33125477CB7B}"/>
                    </a:ext>
                  </a:extLst>
                </p:cNvPr>
                <p:cNvSpPr/>
                <p:nvPr/>
              </p:nvSpPr>
              <p:spPr bwMode="auto">
                <a:xfrm>
                  <a:off x="4700783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xmlns="" id="{40C7AE76-6C26-4EEC-8CFF-3E208DF044C4}"/>
                    </a:ext>
                  </a:extLst>
                </p:cNvPr>
                <p:cNvSpPr/>
                <p:nvPr/>
              </p:nvSpPr>
              <p:spPr bwMode="auto">
                <a:xfrm>
                  <a:off x="5351525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xmlns="" id="{CCE95401-E97E-4A08-AE17-CC919A88B835}"/>
                    </a:ext>
                  </a:extLst>
                </p:cNvPr>
                <p:cNvSpPr/>
                <p:nvPr/>
              </p:nvSpPr>
              <p:spPr bwMode="auto">
                <a:xfrm>
                  <a:off x="6002267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xmlns="" id="{F5B6A2C7-EC6B-4180-9434-BD7BF291F115}"/>
                  </a:ext>
                </a:extLst>
              </p:cNvPr>
              <p:cNvGrpSpPr/>
              <p:nvPr/>
            </p:nvGrpSpPr>
            <p:grpSpPr>
              <a:xfrm>
                <a:off x="1449944" y="4219400"/>
                <a:ext cx="5205937" cy="650742"/>
                <a:chOff x="1447072" y="2930658"/>
                <a:chExt cx="5205937" cy="650742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xmlns="" id="{DC576D15-14A6-432A-B2FF-28E6DF58DAE1}"/>
                    </a:ext>
                  </a:extLst>
                </p:cNvPr>
                <p:cNvSpPr/>
                <p:nvPr/>
              </p:nvSpPr>
              <p:spPr bwMode="auto">
                <a:xfrm>
                  <a:off x="1447072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0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xmlns="" id="{8D1996C3-AB28-4690-9582-504D4EBE279D}"/>
                    </a:ext>
                  </a:extLst>
                </p:cNvPr>
                <p:cNvSpPr/>
                <p:nvPr/>
              </p:nvSpPr>
              <p:spPr bwMode="auto">
                <a:xfrm>
                  <a:off x="2097815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0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xmlns="" id="{32E35E5E-F836-49C9-A636-A5016A8EEE54}"/>
                    </a:ext>
                  </a:extLst>
                </p:cNvPr>
                <p:cNvSpPr/>
                <p:nvPr/>
              </p:nvSpPr>
              <p:spPr bwMode="auto">
                <a:xfrm>
                  <a:off x="2748557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xmlns="" id="{EA58242A-165E-48B9-B6B3-C8C637949E0E}"/>
                    </a:ext>
                  </a:extLst>
                </p:cNvPr>
                <p:cNvSpPr/>
                <p:nvPr/>
              </p:nvSpPr>
              <p:spPr bwMode="auto">
                <a:xfrm>
                  <a:off x="3399300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xmlns="" id="{B0A3199A-67A0-4713-9CAD-7752F478B0CC}"/>
                    </a:ext>
                  </a:extLst>
                </p:cNvPr>
                <p:cNvSpPr/>
                <p:nvPr/>
              </p:nvSpPr>
              <p:spPr bwMode="auto">
                <a:xfrm>
                  <a:off x="4050041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xmlns="" id="{D3695673-B1E0-417B-BC5A-64778E1524B3}"/>
                    </a:ext>
                  </a:extLst>
                </p:cNvPr>
                <p:cNvSpPr/>
                <p:nvPr/>
              </p:nvSpPr>
              <p:spPr bwMode="auto">
                <a:xfrm>
                  <a:off x="4700783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xmlns="" id="{40BFD4C5-3368-48C6-ADD4-8FF7D237F99C}"/>
                    </a:ext>
                  </a:extLst>
                </p:cNvPr>
                <p:cNvSpPr/>
                <p:nvPr/>
              </p:nvSpPr>
              <p:spPr bwMode="auto">
                <a:xfrm>
                  <a:off x="5351525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xmlns="" id="{FA231065-487C-42B6-BF93-B335BCC92A3C}"/>
                    </a:ext>
                  </a:extLst>
                </p:cNvPr>
                <p:cNvSpPr/>
                <p:nvPr/>
              </p:nvSpPr>
              <p:spPr bwMode="auto">
                <a:xfrm>
                  <a:off x="6002267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xmlns="" id="{ED569B2A-B35E-4807-9349-4ED9A1A14318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9" y="5327704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xmlns="" id="{A1845B29-7AFD-4472-8C85-978126F683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0409" y="5340380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xmlns="" id="{BA6167E5-4A62-47D1-861D-7DC6862269C2}"/>
                </a:ext>
              </a:extLst>
            </p:cNvPr>
            <p:cNvCxnSpPr>
              <a:cxnSpLocks/>
            </p:cNvCxnSpPr>
            <p:nvPr/>
          </p:nvCxnSpPr>
          <p:spPr>
            <a:xfrm>
              <a:off x="2009249" y="5340380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xmlns="" id="{E7FFB6EC-F186-4434-BD6E-823CD41AD48B}"/>
                </a:ext>
              </a:extLst>
            </p:cNvPr>
            <p:cNvCxnSpPr>
              <a:cxnSpLocks/>
            </p:cNvCxnSpPr>
            <p:nvPr/>
          </p:nvCxnSpPr>
          <p:spPr>
            <a:xfrm>
              <a:off x="2488089" y="5340380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5CD46482-9624-4BBA-8886-47061F4C3DF5}"/>
                </a:ext>
              </a:extLst>
            </p:cNvPr>
            <p:cNvCxnSpPr>
              <a:cxnSpLocks/>
            </p:cNvCxnSpPr>
            <p:nvPr/>
          </p:nvCxnSpPr>
          <p:spPr>
            <a:xfrm>
              <a:off x="2966929" y="5340380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38E62CF4-C837-455D-B9FF-5154971272F5}"/>
                </a:ext>
              </a:extLst>
            </p:cNvPr>
            <p:cNvCxnSpPr>
              <a:cxnSpLocks/>
            </p:cNvCxnSpPr>
            <p:nvPr/>
          </p:nvCxnSpPr>
          <p:spPr>
            <a:xfrm>
              <a:off x="3445769" y="5340380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6E00D084-2F3E-4AED-A8D4-804EBE7DF332}"/>
                </a:ext>
              </a:extLst>
            </p:cNvPr>
            <p:cNvCxnSpPr>
              <a:cxnSpLocks/>
            </p:cNvCxnSpPr>
            <p:nvPr/>
          </p:nvCxnSpPr>
          <p:spPr>
            <a:xfrm>
              <a:off x="3924609" y="5340380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36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</a:t>
            </a:r>
            <a:r>
              <a:rPr lang="en-US" sz="11500" b="1" smtClean="0"/>
              <a:t>TECH-FUND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D218319-7E53-4139-9BAB-693DE97449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GB" dirty="0"/>
              <a:t>Bits are "rotated" as if </a:t>
            </a:r>
            <a:br>
              <a:rPr lang="en-GB" dirty="0"/>
            </a:b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left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right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ends</a:t>
            </a:r>
            <a:r>
              <a:rPr lang="en-GB" dirty="0"/>
              <a:t> were </a:t>
            </a:r>
            <a:r>
              <a:rPr lang="en-GB" b="1" dirty="0">
                <a:solidFill>
                  <a:schemeClr val="bg1"/>
                </a:solidFill>
              </a:rPr>
              <a:t>joined</a:t>
            </a:r>
          </a:p>
          <a:p>
            <a:r>
              <a:rPr lang="en-GB" dirty="0"/>
              <a:t>Operation is useful if it is necessary </a:t>
            </a:r>
            <a:br>
              <a:rPr lang="en-GB" dirty="0"/>
            </a:br>
            <a:r>
              <a:rPr lang="en-GB" dirty="0"/>
              <a:t>to </a:t>
            </a:r>
            <a:r>
              <a:rPr lang="en-GB" b="1" dirty="0">
                <a:solidFill>
                  <a:schemeClr val="bg1"/>
                </a:solidFill>
              </a:rPr>
              <a:t>retain all existing bits</a:t>
            </a:r>
          </a:p>
          <a:p>
            <a:r>
              <a:rPr lang="en-GB" dirty="0"/>
              <a:t>It is frequently used in </a:t>
            </a:r>
            <a:r>
              <a:rPr lang="en-GB" b="1" dirty="0">
                <a:solidFill>
                  <a:schemeClr val="bg1"/>
                </a:solidFill>
              </a:rPr>
              <a:t>digital cryptography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DEA7E495-5A15-4B0E-8787-B1BB3FCC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Circular Shift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318605E-01D9-4F6D-A8BE-9DA35BA097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xmlns="" id="{EB262D57-D342-4A56-90A4-07566D353453}"/>
              </a:ext>
            </a:extLst>
          </p:cNvPr>
          <p:cNvGrpSpPr/>
          <p:nvPr/>
        </p:nvGrpSpPr>
        <p:grpSpPr>
          <a:xfrm>
            <a:off x="5936869" y="4468528"/>
            <a:ext cx="3738909" cy="2083090"/>
            <a:chOff x="5936869" y="4468528"/>
            <a:chExt cx="3738909" cy="208309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xmlns="" id="{DA434843-5C6F-440F-9641-DA38BDB7A2A4}"/>
                </a:ext>
              </a:extLst>
            </p:cNvPr>
            <p:cNvGrpSpPr/>
            <p:nvPr/>
          </p:nvGrpSpPr>
          <p:grpSpPr>
            <a:xfrm>
              <a:off x="5936869" y="4468528"/>
              <a:ext cx="3738909" cy="2083090"/>
              <a:chOff x="922517" y="4468528"/>
              <a:chExt cx="3738909" cy="208309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xmlns="" id="{F8138739-4B33-4475-BFED-BB36B5FD67C4}"/>
                  </a:ext>
                </a:extLst>
              </p:cNvPr>
              <p:cNvGrpSpPr/>
              <p:nvPr/>
            </p:nvGrpSpPr>
            <p:grpSpPr>
              <a:xfrm>
                <a:off x="950363" y="5118532"/>
                <a:ext cx="3612704" cy="1433086"/>
                <a:chOff x="1447072" y="2930658"/>
                <a:chExt cx="5208809" cy="1939484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xmlns="" id="{7131EF0A-E40A-4FD9-8B1B-162E0FC0C466}"/>
                    </a:ext>
                  </a:extLst>
                </p:cNvPr>
                <p:cNvGrpSpPr/>
                <p:nvPr/>
              </p:nvGrpSpPr>
              <p:grpSpPr>
                <a:xfrm>
                  <a:off x="1447072" y="2930658"/>
                  <a:ext cx="5205937" cy="650742"/>
                  <a:chOff x="1447072" y="2930658"/>
                  <a:chExt cx="5205937" cy="650742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xmlns="" id="{E095966F-CDA0-4DB2-8435-8967C1E685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47072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xmlns="" id="{3BBD1F40-1D2C-4EFE-963B-5F79C1A364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97815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xmlns="" id="{8E4572C9-BD3A-478D-B25C-DE2C94E500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48557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xmlns="" id="{7BAA3E14-DCCB-4FCE-A9FC-35BEE768A4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99300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xmlns="" id="{4B7C2969-2349-4012-B297-14085380A5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050041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xmlns="" id="{A3C23FBA-EBDE-4F95-8880-08D3ECF716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00783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xmlns="" id="{579DCA75-9276-4036-A61B-B3CA1A0C3F2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51525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xmlns="" id="{3225595F-FA76-46A8-9D03-43B27D230F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2267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xmlns="" id="{1C4D5B63-9902-4C9E-AF4B-55066A6A4462}"/>
                    </a:ext>
                  </a:extLst>
                </p:cNvPr>
                <p:cNvGrpSpPr/>
                <p:nvPr/>
              </p:nvGrpSpPr>
              <p:grpSpPr>
                <a:xfrm>
                  <a:off x="1449944" y="4219400"/>
                  <a:ext cx="5205937" cy="650742"/>
                  <a:chOff x="1447072" y="2930658"/>
                  <a:chExt cx="5205937" cy="650742"/>
                </a:xfrm>
              </p:grpSpPr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xmlns="" id="{E8BDA108-4ECF-4F4A-8314-5E201344D2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47072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xmlns="" id="{5D1FB15A-5851-408B-92B4-6E3734F6DA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97815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xmlns="" id="{61647583-1075-4D53-B571-D04FFC3C3F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48557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xmlns="" id="{39E6DAC2-94A5-427B-AE01-F80889CDAB3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99300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xmlns="" id="{7306553A-B9DB-488C-8CF1-BE9CC234F0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050041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xmlns="" id="{1BE61251-9FB5-41CB-80BE-981EFC8DC8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00783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xmlns="" id="{8E3922CA-C04F-43D9-851A-D490CA6DD9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51525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xmlns="" id="{ECCB6D70-8EC7-44B7-87AD-AD0583BF4C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2267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xmlns="" id="{33A18099-8C04-40C0-A082-0745333BF9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83344" y="3686185"/>
                  <a:ext cx="444294" cy="42843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xmlns="" id="{950CC792-E9C7-4D89-B22B-B594C513BC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32602" y="3686185"/>
                  <a:ext cx="444294" cy="42843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xmlns="" id="{E5FCC315-5554-4825-B1C0-E0A64F5338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81860" y="3686185"/>
                  <a:ext cx="444294" cy="42843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xmlns="" id="{4D8D453C-595B-48EA-9268-2B636BD98D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31118" y="3686185"/>
                  <a:ext cx="444294" cy="42843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xmlns="" id="{A2A81169-8CBB-4675-A885-9AE2C34D00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80376" y="3686185"/>
                  <a:ext cx="444294" cy="42843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xmlns="" id="{7F3B86EC-312C-4689-BC3A-8B950DBE03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29634" y="3686185"/>
                  <a:ext cx="444294" cy="42843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xmlns="" id="{10A5BA65-E4A8-4EF5-80D5-8142F344EE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78892" y="3686185"/>
                  <a:ext cx="444294" cy="42843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CCE0423D-4880-4743-86A5-3BD8452B3F6C}"/>
                  </a:ext>
                </a:extLst>
              </p:cNvPr>
              <p:cNvSpPr/>
              <p:nvPr/>
            </p:nvSpPr>
            <p:spPr>
              <a:xfrm>
                <a:off x="922517" y="4468528"/>
                <a:ext cx="3738909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b="1" cap="none" spc="0" dirty="0">
                    <a:ln w="0"/>
                  </a:rPr>
                  <a:t>Right Circular Shift</a:t>
                </a:r>
              </a:p>
            </p:txBody>
          </p: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xmlns="" id="{B5DCC27C-2F53-4E09-AD7B-EABEAE53F051}"/>
                </a:ext>
              </a:extLst>
            </p:cNvPr>
            <p:cNvGrpSpPr/>
            <p:nvPr/>
          </p:nvGrpSpPr>
          <p:grpSpPr>
            <a:xfrm>
              <a:off x="6190384" y="5646021"/>
              <a:ext cx="3159498" cy="393992"/>
              <a:chOff x="7841665" y="1744824"/>
              <a:chExt cx="2198980" cy="768372"/>
            </a:xfrm>
          </p:grpSpPr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xmlns="" id="{B2C8FE17-541A-4C0A-B887-4566B196D91E}"/>
                  </a:ext>
                </a:extLst>
              </p:cNvPr>
              <p:cNvCxnSpPr/>
              <p:nvPr/>
            </p:nvCxnSpPr>
            <p:spPr>
              <a:xfrm>
                <a:off x="7841665" y="2130641"/>
                <a:ext cx="2198980" cy="0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xmlns="" id="{D3CE1084-9194-4899-A5C4-D8799E6BB8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6840" y="1744824"/>
                <a:ext cx="0" cy="385817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>
                <a:extLst>
                  <a:ext uri="{FF2B5EF4-FFF2-40B4-BE49-F238E27FC236}">
                    <a16:creationId xmlns:a16="http://schemas.microsoft.com/office/drawing/2014/main" xmlns="" id="{0CA9496C-2C38-47DB-8E5E-7DF99DAC1613}"/>
                  </a:ext>
                </a:extLst>
              </p:cNvPr>
              <p:cNvCxnSpPr/>
              <p:nvPr/>
            </p:nvCxnSpPr>
            <p:spPr>
              <a:xfrm>
                <a:off x="7854947" y="2121310"/>
                <a:ext cx="0" cy="391886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xmlns="" id="{4CEB7735-A8F0-4B1F-A254-0A3423A89945}"/>
              </a:ext>
            </a:extLst>
          </p:cNvPr>
          <p:cNvGrpSpPr/>
          <p:nvPr/>
        </p:nvGrpSpPr>
        <p:grpSpPr>
          <a:xfrm>
            <a:off x="950363" y="4468528"/>
            <a:ext cx="3612704" cy="2083090"/>
            <a:chOff x="950363" y="4468528"/>
            <a:chExt cx="3612704" cy="208309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xmlns="" id="{E559F3B4-AF37-41FD-BAD6-6C61FE332D5B}"/>
                </a:ext>
              </a:extLst>
            </p:cNvPr>
            <p:cNvGrpSpPr/>
            <p:nvPr/>
          </p:nvGrpSpPr>
          <p:grpSpPr>
            <a:xfrm>
              <a:off x="950363" y="4468528"/>
              <a:ext cx="3612704" cy="2083090"/>
              <a:chOff x="950363" y="4468528"/>
              <a:chExt cx="3612704" cy="208309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xmlns="" id="{99C9B78F-3EBA-48BE-83D7-61C3DEB32A04}"/>
                  </a:ext>
                </a:extLst>
              </p:cNvPr>
              <p:cNvGrpSpPr/>
              <p:nvPr/>
            </p:nvGrpSpPr>
            <p:grpSpPr>
              <a:xfrm>
                <a:off x="950363" y="5118532"/>
                <a:ext cx="3612704" cy="1433086"/>
                <a:chOff x="1447072" y="2930658"/>
                <a:chExt cx="5208809" cy="1939484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xmlns="" id="{D8803F18-1065-4CFF-866A-C6CE1E49D0C0}"/>
                    </a:ext>
                  </a:extLst>
                </p:cNvPr>
                <p:cNvGrpSpPr/>
                <p:nvPr/>
              </p:nvGrpSpPr>
              <p:grpSpPr>
                <a:xfrm>
                  <a:off x="1447072" y="2930658"/>
                  <a:ext cx="5205937" cy="650742"/>
                  <a:chOff x="1447072" y="2930658"/>
                  <a:chExt cx="5205937" cy="650742"/>
                </a:xfrm>
              </p:grpSpPr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xmlns="" id="{0E50AAA0-0A4B-4463-A702-CE8B6DFC31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47072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xmlns="" id="{E2A9C8DB-B1EA-4C9C-B7DE-A84BFEDA20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97815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xmlns="" id="{3D0169A2-0E59-488F-9B9A-CB126B078B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48557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xmlns="" id="{AD4283D0-F612-44BF-B085-A8338D0AB0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99300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xmlns="" id="{A4CBEA6A-D97C-4B16-8FB3-7728B56D05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050041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xmlns="" id="{966D2AE1-90CB-438F-8B12-D285CFA1E4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00783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xmlns="" id="{60D257E4-AE60-4039-833C-7796FDF0753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51525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xmlns="" id="{DD2A8EC1-3AD0-426A-B977-4A4970A370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2267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xmlns="" id="{F2E9F425-EE20-47C1-BB30-D13CD489EC77}"/>
                    </a:ext>
                  </a:extLst>
                </p:cNvPr>
                <p:cNvGrpSpPr/>
                <p:nvPr/>
              </p:nvGrpSpPr>
              <p:grpSpPr>
                <a:xfrm>
                  <a:off x="1449944" y="4219400"/>
                  <a:ext cx="5205937" cy="650742"/>
                  <a:chOff x="1447072" y="2930658"/>
                  <a:chExt cx="5205937" cy="650742"/>
                </a:xfrm>
              </p:grpSpPr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xmlns="" id="{647896DA-51E1-4624-A94D-AE65FDC2EE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47072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xmlns="" id="{7BA0DBA5-1541-4D24-A89B-B06A60179D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97815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xmlns="" id="{5F0C034D-6B72-44FD-95FF-D1D6AFAD07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48557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xmlns="" id="{CB65D870-C243-4EC0-9A03-811668C89F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99300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xmlns="" id="{98D3F001-83BF-4776-8252-D949DAD8E1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050041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xmlns="" id="{E5D7FB83-AB51-4151-A470-58456F1673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00783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xmlns="" id="{0CE6FD5B-0F26-404C-9F2E-B46F8A4D7E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51525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xmlns="" id="{AD3360C6-95B0-432F-8205-75A3CBB3E9D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2267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xmlns="" id="{09702CA1-44C7-4033-BCF9-7B5FA7DB02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83344" y="3686185"/>
                  <a:ext cx="444294" cy="42843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xmlns="" id="{E166DA0C-B72A-4725-9CFC-EB69F2AC9C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32602" y="3686185"/>
                  <a:ext cx="444294" cy="42843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xmlns="" id="{24EAA5AD-334E-406E-9B8D-E76A0CBB7D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81860" y="3686185"/>
                  <a:ext cx="444294" cy="42843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xmlns="" id="{38048202-34B5-414C-A818-E83749329B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31118" y="3686185"/>
                  <a:ext cx="444294" cy="42843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xmlns="" id="{1C3869A9-20C2-4A7B-8FFD-3B4D9CDA03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80376" y="3686185"/>
                  <a:ext cx="444294" cy="42843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xmlns="" id="{5044487B-AD2B-4173-B194-EDAEE8C907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29634" y="3686185"/>
                  <a:ext cx="444294" cy="42843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xmlns="" id="{D3E26E7F-92B9-4ABE-AA0C-6D31F214A2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78892" y="3686185"/>
                  <a:ext cx="444294" cy="42843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xmlns="" id="{9F540A33-2C70-442B-A4A6-69C78D57CCD5}"/>
                  </a:ext>
                </a:extLst>
              </p:cNvPr>
              <p:cNvSpPr/>
              <p:nvPr/>
            </p:nvSpPr>
            <p:spPr>
              <a:xfrm>
                <a:off x="1055915" y="4468528"/>
                <a:ext cx="3472104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b="1" cap="none" spc="0" dirty="0">
                    <a:ln w="0"/>
                  </a:rPr>
                  <a:t>Left Circular Shift</a:t>
                </a:r>
              </a:p>
            </p:txBody>
          </p: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xmlns="" id="{45060387-A14E-4A02-976F-1015FF28270A}"/>
                </a:ext>
              </a:extLst>
            </p:cNvPr>
            <p:cNvGrpSpPr/>
            <p:nvPr/>
          </p:nvGrpSpPr>
          <p:grpSpPr>
            <a:xfrm>
              <a:off x="1179967" y="5676791"/>
              <a:ext cx="3159497" cy="372553"/>
              <a:chOff x="7841665" y="1970045"/>
              <a:chExt cx="2198980" cy="372553"/>
            </a:xfrm>
          </p:grpSpPr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xmlns="" id="{81C7C2FC-2A52-49EE-8DCF-A2A51CD420C8}"/>
                  </a:ext>
                </a:extLst>
              </p:cNvPr>
              <p:cNvCxnSpPr/>
              <p:nvPr/>
            </p:nvCxnSpPr>
            <p:spPr>
              <a:xfrm>
                <a:off x="7841665" y="2130641"/>
                <a:ext cx="2198980" cy="0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xmlns="" id="{AD27CF9A-898C-45B5-912B-ABA19C9D4A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8765" y="1970045"/>
                <a:ext cx="0" cy="15126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xmlns="" id="{D06B217A-6B17-4DFC-BCDD-616375B083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4153" y="2121310"/>
                <a:ext cx="0" cy="221288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813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FCCBC74-9230-484A-AA62-01066CE44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How to get the bit at position </a:t>
            </a:r>
            <a:r>
              <a:rPr lang="en-GB" b="1" dirty="0">
                <a:solidFill>
                  <a:schemeClr val="bg1"/>
                </a:solidFill>
              </a:rPr>
              <a:t>p</a:t>
            </a:r>
            <a:r>
              <a:rPr lang="en-GB" dirty="0"/>
              <a:t> from a number </a:t>
            </a:r>
            <a:r>
              <a:rPr lang="en-GB" b="1" dirty="0">
                <a:solidFill>
                  <a:schemeClr val="bg1"/>
                </a:solidFill>
              </a:rPr>
              <a:t>n</a:t>
            </a:r>
          </a:p>
          <a:p>
            <a:endParaRPr lang="en-GB" b="1" dirty="0">
              <a:solidFill>
                <a:schemeClr val="bg1"/>
              </a:solidFill>
            </a:endParaRPr>
          </a:p>
          <a:p>
            <a:endParaRPr lang="en-GB" b="1" dirty="0">
              <a:solidFill>
                <a:schemeClr val="bg1"/>
              </a:solidFill>
            </a:endParaRPr>
          </a:p>
          <a:p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dirty="0"/>
              <a:t>How to set the bit at position </a:t>
            </a:r>
            <a:r>
              <a:rPr lang="en-GB" b="1" dirty="0">
                <a:solidFill>
                  <a:schemeClr val="bg1"/>
                </a:solidFill>
              </a:rPr>
              <a:t>p</a:t>
            </a:r>
            <a:r>
              <a:rPr lang="en-GB" dirty="0"/>
              <a:t> to </a:t>
            </a:r>
            <a:r>
              <a:rPr lang="en-GB" b="1" dirty="0">
                <a:solidFill>
                  <a:schemeClr val="bg1"/>
                </a:solidFill>
              </a:rPr>
              <a:t>0</a:t>
            </a:r>
            <a:r>
              <a:rPr lang="en-GB" dirty="0"/>
              <a:t> or </a:t>
            </a:r>
            <a:r>
              <a:rPr lang="en-GB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7926173-EB6D-493C-B80B-694CE5DA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Bitwise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5ED7D41-2C1E-490E-AF73-7110FC4A75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AC88E5AD-A2C5-47CB-8F8C-E73D704872A0}"/>
              </a:ext>
            </a:extLst>
          </p:cNvPr>
          <p:cNvSpPr txBox="1">
            <a:spLocks/>
          </p:cNvSpPr>
          <p:nvPr/>
        </p:nvSpPr>
        <p:spPr>
          <a:xfrm>
            <a:off x="385136" y="1820869"/>
            <a:ext cx="5710864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p = 5             </a:t>
            </a:r>
            <a:r>
              <a:rPr lang="en-GB" i="1" dirty="0">
                <a:solidFill>
                  <a:schemeClr val="accent2"/>
                </a:solidFill>
              </a:rPr>
              <a:t>//00000101</a:t>
            </a:r>
          </a:p>
          <a:p>
            <a:r>
              <a:rPr lang="en-GB" dirty="0">
                <a:solidFill>
                  <a:schemeClr val="tx1"/>
                </a:solidFill>
              </a:rPr>
              <a:t>n = 125           </a:t>
            </a:r>
            <a:r>
              <a:rPr lang="en-GB" i="1" dirty="0">
                <a:solidFill>
                  <a:schemeClr val="accent2"/>
                </a:solidFill>
              </a:rPr>
              <a:t>//01111101</a:t>
            </a:r>
          </a:p>
          <a:p>
            <a:r>
              <a:rPr lang="en-GB" dirty="0">
                <a:solidFill>
                  <a:schemeClr val="tx1"/>
                </a:solidFill>
              </a:rPr>
              <a:t>125 &gt;&gt; p          </a:t>
            </a:r>
            <a:r>
              <a:rPr lang="en-GB" i="1" dirty="0">
                <a:solidFill>
                  <a:schemeClr val="accent2"/>
                </a:solidFill>
              </a:rPr>
              <a:t>//00000011 = 3</a:t>
            </a:r>
          </a:p>
          <a:p>
            <a:r>
              <a:rPr lang="en-GB" dirty="0">
                <a:solidFill>
                  <a:schemeClr val="tx1"/>
                </a:solidFill>
              </a:rPr>
              <a:t>3 &amp; 1             </a:t>
            </a:r>
            <a:r>
              <a:rPr lang="en-GB" i="1" dirty="0">
                <a:solidFill>
                  <a:schemeClr val="accent2"/>
                </a:solidFill>
              </a:rPr>
              <a:t>//1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xmlns="" id="{CA1B5F6F-3045-46AA-91B4-DA3A90FF5B73}"/>
              </a:ext>
            </a:extLst>
          </p:cNvPr>
          <p:cNvSpPr txBox="1">
            <a:spLocks/>
          </p:cNvSpPr>
          <p:nvPr/>
        </p:nvSpPr>
        <p:spPr>
          <a:xfrm>
            <a:off x="385137" y="4601431"/>
            <a:ext cx="5710863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p = 5             </a:t>
            </a:r>
            <a:r>
              <a:rPr lang="en-GB" i="1" dirty="0">
                <a:solidFill>
                  <a:schemeClr val="accent2"/>
                </a:solidFill>
              </a:rPr>
              <a:t>//00000101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n = 125           </a:t>
            </a:r>
            <a:r>
              <a:rPr lang="en-GB" i="1" dirty="0">
                <a:solidFill>
                  <a:schemeClr val="accent2"/>
                </a:solidFill>
              </a:rPr>
              <a:t>//01111101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mask = ~(1 &lt;&lt; p)  </a:t>
            </a:r>
            <a:r>
              <a:rPr lang="en-GB" i="1" dirty="0">
                <a:solidFill>
                  <a:schemeClr val="accent2"/>
                </a:solidFill>
              </a:rPr>
              <a:t>//00100000</a:t>
            </a:r>
          </a:p>
          <a:p>
            <a:r>
              <a:rPr lang="en-GB" dirty="0">
                <a:solidFill>
                  <a:schemeClr val="tx1"/>
                </a:solidFill>
              </a:rPr>
              <a:t>result = n &amp; mask </a:t>
            </a:r>
            <a:r>
              <a:rPr lang="en-GB" i="1" dirty="0">
                <a:solidFill>
                  <a:schemeClr val="accent2"/>
                </a:solidFill>
              </a:rPr>
              <a:t>//01011101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EE437FEB-5926-4DA2-8928-F7434CC44182}"/>
              </a:ext>
            </a:extLst>
          </p:cNvPr>
          <p:cNvSpPr txBox="1">
            <a:spLocks/>
          </p:cNvSpPr>
          <p:nvPr/>
        </p:nvSpPr>
        <p:spPr>
          <a:xfrm>
            <a:off x="6297635" y="4601431"/>
            <a:ext cx="5268777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p = 5             </a:t>
            </a:r>
            <a:r>
              <a:rPr lang="en-GB" i="1" dirty="0">
                <a:solidFill>
                  <a:schemeClr val="accent2"/>
                </a:solidFill>
              </a:rPr>
              <a:t>//00000101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n = 125           </a:t>
            </a:r>
            <a:r>
              <a:rPr lang="en-GB" i="1" dirty="0">
                <a:solidFill>
                  <a:schemeClr val="accent2"/>
                </a:solidFill>
              </a:rPr>
              <a:t>//01111101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mask = 1 &lt;&lt; p     </a:t>
            </a:r>
            <a:r>
              <a:rPr lang="en-GB" i="1" dirty="0">
                <a:solidFill>
                  <a:schemeClr val="accent2"/>
                </a:solidFill>
              </a:rPr>
              <a:t>//00100000</a:t>
            </a:r>
          </a:p>
          <a:p>
            <a:r>
              <a:rPr lang="en-GB" dirty="0">
                <a:solidFill>
                  <a:schemeClr val="tx1"/>
                </a:solidFill>
              </a:rPr>
              <a:t>result = n | mask </a:t>
            </a:r>
            <a:r>
              <a:rPr lang="en-GB" i="1" dirty="0">
                <a:solidFill>
                  <a:schemeClr val="accent2"/>
                </a:solidFill>
              </a:rPr>
              <a:t>//01111101</a:t>
            </a:r>
          </a:p>
        </p:txBody>
      </p:sp>
    </p:spTree>
    <p:extLst>
      <p:ext uri="{BB962C8B-B14F-4D97-AF65-F5344CB8AC3E}">
        <p14:creationId xmlns:p14="http://schemas.microsoft.com/office/powerpoint/2010/main" val="203399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03A6A0B-919A-46FB-9143-293D9707E3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program that prints the bit at position 1 of a number</a:t>
            </a:r>
          </a:p>
          <a:p>
            <a:endParaRPr lang="en-GB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r>
              <a:rPr lang="en-GB" dirty="0"/>
              <a:t>Solution: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39E8C6F-9657-4901-A7A6-F32947CA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  <a:r>
              <a:rPr lang="bg-BG" dirty="0"/>
              <a:t>:</a:t>
            </a:r>
            <a:r>
              <a:rPr lang="en-GB" dirty="0"/>
              <a:t> First Bit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E508B26-D93C-4822-9493-4597095DDB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10F00CCF-CB60-4ADF-9175-CE5E8C7C203F}"/>
              </a:ext>
            </a:extLst>
          </p:cNvPr>
          <p:cNvSpPr/>
          <p:nvPr/>
        </p:nvSpPr>
        <p:spPr bwMode="auto">
          <a:xfrm>
            <a:off x="1596863" y="2016774"/>
            <a:ext cx="461639" cy="3018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B445D2DD-7548-4316-9007-BBFF61EC37C2}"/>
              </a:ext>
            </a:extLst>
          </p:cNvPr>
          <p:cNvSpPr txBox="1">
            <a:spLocks/>
          </p:cNvSpPr>
          <p:nvPr/>
        </p:nvSpPr>
        <p:spPr>
          <a:xfrm>
            <a:off x="783772" y="1889362"/>
            <a:ext cx="61002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8EBF5916-5B55-4997-BB2D-1BBD42F2EC70}"/>
              </a:ext>
            </a:extLst>
          </p:cNvPr>
          <p:cNvSpPr txBox="1">
            <a:spLocks/>
          </p:cNvSpPr>
          <p:nvPr/>
        </p:nvSpPr>
        <p:spPr>
          <a:xfrm>
            <a:off x="2261566" y="1889362"/>
            <a:ext cx="392861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9DF399E6-71F7-42D3-9C3B-72FA43705C72}"/>
              </a:ext>
            </a:extLst>
          </p:cNvPr>
          <p:cNvSpPr/>
          <p:nvPr/>
        </p:nvSpPr>
        <p:spPr bwMode="auto">
          <a:xfrm>
            <a:off x="1596863" y="2964379"/>
            <a:ext cx="461639" cy="3018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xmlns="" id="{1046A98B-B5DC-4D80-A832-2AB5377892FF}"/>
              </a:ext>
            </a:extLst>
          </p:cNvPr>
          <p:cNvSpPr txBox="1">
            <a:spLocks/>
          </p:cNvSpPr>
          <p:nvPr/>
        </p:nvSpPr>
        <p:spPr>
          <a:xfrm>
            <a:off x="783772" y="2836967"/>
            <a:ext cx="61002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xmlns="" id="{D3B99F28-BF74-4B93-AA53-52DD08FEA51D}"/>
              </a:ext>
            </a:extLst>
          </p:cNvPr>
          <p:cNvSpPr txBox="1">
            <a:spLocks/>
          </p:cNvSpPr>
          <p:nvPr/>
        </p:nvSpPr>
        <p:spPr>
          <a:xfrm>
            <a:off x="2261566" y="2836967"/>
            <a:ext cx="392861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xmlns="" id="{058C7368-5C73-433A-9C67-C0921DE1D863}"/>
              </a:ext>
            </a:extLst>
          </p:cNvPr>
          <p:cNvSpPr/>
          <p:nvPr/>
        </p:nvSpPr>
        <p:spPr bwMode="auto">
          <a:xfrm>
            <a:off x="4298340" y="2018557"/>
            <a:ext cx="461639" cy="3018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xmlns="" id="{F893160A-EBF1-4B4C-9253-2229389CA7C8}"/>
              </a:ext>
            </a:extLst>
          </p:cNvPr>
          <p:cNvSpPr txBox="1">
            <a:spLocks/>
          </p:cNvSpPr>
          <p:nvPr/>
        </p:nvSpPr>
        <p:spPr>
          <a:xfrm>
            <a:off x="3485249" y="1891145"/>
            <a:ext cx="61002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xmlns="" id="{879565A4-3693-4B00-91EB-18161D1C6A11}"/>
              </a:ext>
            </a:extLst>
          </p:cNvPr>
          <p:cNvSpPr txBox="1">
            <a:spLocks/>
          </p:cNvSpPr>
          <p:nvPr/>
        </p:nvSpPr>
        <p:spPr>
          <a:xfrm>
            <a:off x="4963043" y="1891145"/>
            <a:ext cx="392861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xmlns="" id="{9A3F2F9F-6CFC-4DEA-8994-73AEAF0BCEDA}"/>
              </a:ext>
            </a:extLst>
          </p:cNvPr>
          <p:cNvSpPr txBox="1">
            <a:spLocks/>
          </p:cNvSpPr>
          <p:nvPr/>
        </p:nvSpPr>
        <p:spPr>
          <a:xfrm>
            <a:off x="783772" y="4405895"/>
            <a:ext cx="6496285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p = 1                 </a:t>
            </a:r>
            <a:r>
              <a:rPr lang="en-GB" i="1" dirty="0">
                <a:solidFill>
                  <a:schemeClr val="accent2"/>
                </a:solidFill>
              </a:rPr>
              <a:t>//00000001</a:t>
            </a:r>
          </a:p>
          <a:p>
            <a:r>
              <a:rPr lang="en-GB" dirty="0">
                <a:solidFill>
                  <a:schemeClr val="tx1"/>
                </a:solidFill>
              </a:rPr>
              <a:t>n = 51                </a:t>
            </a:r>
            <a:r>
              <a:rPr lang="en-GB" i="1" dirty="0">
                <a:solidFill>
                  <a:schemeClr val="accent2"/>
                </a:solidFill>
              </a:rPr>
              <a:t>//01111101</a:t>
            </a:r>
          </a:p>
          <a:p>
            <a:r>
              <a:rPr lang="en-GB" dirty="0">
                <a:solidFill>
                  <a:schemeClr val="tx1"/>
                </a:solidFill>
              </a:rPr>
              <a:t>n = n &gt;&gt; p            </a:t>
            </a:r>
            <a:r>
              <a:rPr lang="en-GB" i="1" dirty="0">
                <a:solidFill>
                  <a:schemeClr val="accent2"/>
                </a:solidFill>
              </a:rPr>
              <a:t>//00011001 = 25</a:t>
            </a:r>
          </a:p>
          <a:p>
            <a:r>
              <a:rPr lang="en-GB" dirty="0">
                <a:solidFill>
                  <a:schemeClr val="tx1"/>
                </a:solidFill>
              </a:rPr>
              <a:t>n &amp; 1                 </a:t>
            </a:r>
            <a:r>
              <a:rPr lang="en-GB" i="1" dirty="0">
                <a:solidFill>
                  <a:schemeClr val="accent2"/>
                </a:solidFill>
              </a:rPr>
              <a:t>//1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xmlns="" id="{DC8CA106-EB86-458F-91C8-4E46E4626512}"/>
              </a:ext>
            </a:extLst>
          </p:cNvPr>
          <p:cNvSpPr/>
          <p:nvPr/>
        </p:nvSpPr>
        <p:spPr bwMode="auto">
          <a:xfrm>
            <a:off x="4298340" y="2961303"/>
            <a:ext cx="461639" cy="3018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xmlns="" id="{5C5134D9-18FF-433F-A596-AC6B207D3507}"/>
              </a:ext>
            </a:extLst>
          </p:cNvPr>
          <p:cNvSpPr txBox="1">
            <a:spLocks/>
          </p:cNvSpPr>
          <p:nvPr/>
        </p:nvSpPr>
        <p:spPr>
          <a:xfrm>
            <a:off x="3485249" y="2833891"/>
            <a:ext cx="61002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xmlns="" id="{8ED31D24-9FDE-430C-A8C0-BD52EE05BF29}"/>
              </a:ext>
            </a:extLst>
          </p:cNvPr>
          <p:cNvSpPr txBox="1">
            <a:spLocks/>
          </p:cNvSpPr>
          <p:nvPr/>
        </p:nvSpPr>
        <p:spPr>
          <a:xfrm>
            <a:off x="4963043" y="2833891"/>
            <a:ext cx="392861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2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4873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Computers store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information using </a:t>
            </a:r>
            <a:r>
              <a:rPr lang="en-US" sz="3600" b="1" dirty="0">
                <a:solidFill>
                  <a:schemeClr val="bg1"/>
                </a:solidFill>
              </a:rPr>
              <a:t>bits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Representing data in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different </a:t>
            </a:r>
            <a:r>
              <a:rPr lang="en-US" sz="3600" b="1" dirty="0">
                <a:solidFill>
                  <a:schemeClr val="bg1"/>
                </a:solidFill>
              </a:rPr>
              <a:t>numeral systems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Modifying bits using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bitwise operators</a:t>
            </a:r>
            <a:r>
              <a:rPr lang="en-US" sz="3600" dirty="0">
                <a:solidFill>
                  <a:schemeClr val="bg2"/>
                </a:solidFill>
              </a:rPr>
              <a:t> and </a:t>
            </a:r>
            <a:r>
              <a:rPr lang="en-US" sz="3600" b="1" dirty="0">
                <a:solidFill>
                  <a:schemeClr val="bg1"/>
                </a:solidFill>
              </a:rPr>
              <a:t>simple masks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89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-104290" y="6494462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38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8456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2208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=""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=""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=""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4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94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D682725C-ACF2-4955-9784-CE6D272C16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Bit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DF0082BE-C2C7-4B95-98D5-891AB009F1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What is a bit?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0E18664-88D9-4339-8D52-8F4BC61271F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xmlns="" id="{7D7FEDBA-B28C-4670-B0BF-3B4A907D4FF6}"/>
              </a:ext>
            </a:extLst>
          </p:cNvPr>
          <p:cNvSpPr txBox="1">
            <a:spLocks/>
          </p:cNvSpPr>
          <p:nvPr/>
        </p:nvSpPr>
        <p:spPr>
          <a:xfrm>
            <a:off x="4573665" y="1624419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800" dirty="0">
                <a:solidFill>
                  <a:schemeClr val="bg2"/>
                </a:solidFill>
              </a:rPr>
              <a:t>0|1</a:t>
            </a:r>
          </a:p>
        </p:txBody>
      </p:sp>
    </p:spTree>
    <p:extLst>
      <p:ext uri="{BB962C8B-B14F-4D97-AF65-F5344CB8AC3E}">
        <p14:creationId xmlns:p14="http://schemas.microsoft.com/office/powerpoint/2010/main" val="280074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196E73A-BF12-4759-8ECB-C8AB02B567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Unit </a:t>
            </a:r>
            <a:r>
              <a:rPr lang="en-GB" b="1" dirty="0">
                <a:solidFill>
                  <a:schemeClr val="bg1"/>
                </a:solidFill>
              </a:rPr>
              <a:t>used in computing</a:t>
            </a:r>
          </a:p>
          <a:p>
            <a:r>
              <a:rPr lang="en-GB" dirty="0"/>
              <a:t>Unit of </a:t>
            </a:r>
            <a:r>
              <a:rPr lang="en-GB" b="1" dirty="0">
                <a:solidFill>
                  <a:schemeClr val="bg1"/>
                </a:solidFill>
              </a:rPr>
              <a:t>information</a:t>
            </a:r>
          </a:p>
          <a:p>
            <a:r>
              <a:rPr lang="en-GB" dirty="0"/>
              <a:t>Have only one of </a:t>
            </a:r>
            <a:r>
              <a:rPr lang="en-GB" b="1" dirty="0">
                <a:solidFill>
                  <a:schemeClr val="bg1"/>
                </a:solidFill>
              </a:rPr>
              <a:t>two values</a:t>
            </a:r>
            <a:r>
              <a:rPr lang="en-GB" dirty="0"/>
              <a:t> – either a </a:t>
            </a:r>
            <a:r>
              <a:rPr lang="en-GB" b="1" dirty="0">
                <a:solidFill>
                  <a:schemeClr val="bg1"/>
                </a:solidFill>
              </a:rPr>
              <a:t>0</a:t>
            </a:r>
            <a:r>
              <a:rPr lang="en-GB" dirty="0"/>
              <a:t> or </a:t>
            </a:r>
            <a:r>
              <a:rPr lang="en-GB" b="1" dirty="0">
                <a:solidFill>
                  <a:schemeClr val="bg1"/>
                </a:solidFill>
              </a:rPr>
              <a:t>1</a:t>
            </a:r>
          </a:p>
          <a:p>
            <a:r>
              <a:rPr lang="en-GB" dirty="0"/>
              <a:t>Anything with </a:t>
            </a:r>
            <a:r>
              <a:rPr lang="en-GB" b="1" dirty="0">
                <a:solidFill>
                  <a:schemeClr val="bg1"/>
                </a:solidFill>
              </a:rPr>
              <a:t>two separate states </a:t>
            </a:r>
            <a:r>
              <a:rPr lang="en-GB" dirty="0"/>
              <a:t>can store 1 bit</a:t>
            </a:r>
          </a:p>
          <a:p>
            <a:pPr lvl="1"/>
            <a:r>
              <a:rPr lang="en-GB" dirty="0"/>
              <a:t>Logical values (True/False)</a:t>
            </a:r>
          </a:p>
          <a:p>
            <a:pPr lvl="1"/>
            <a:r>
              <a:rPr lang="en-GB" dirty="0"/>
              <a:t>Algebraic signs (+/-)</a:t>
            </a:r>
          </a:p>
          <a:p>
            <a:pPr lvl="1"/>
            <a:r>
              <a:rPr lang="en-GB" dirty="0"/>
              <a:t>Activation States (On/Off)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0F1EA7D5-266F-4569-958D-11B1E5DD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</a:t>
            </a:r>
          </a:p>
        </p:txBody>
      </p:sp>
    </p:spTree>
    <p:extLst>
      <p:ext uri="{BB962C8B-B14F-4D97-AF65-F5344CB8AC3E}">
        <p14:creationId xmlns:p14="http://schemas.microsoft.com/office/powerpoint/2010/main" val="128387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1D05ED9-D123-4F22-BD01-BE0463AF9E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Numerals Systems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A731A91A-9EB6-4A07-BBB4-05CD9454AE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Decimal, Binary and Hexadecimal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28DBD0-B465-412B-8567-8129A515E97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5E4B81D2-4896-47AB-B18A-DCF9D464AE58}"/>
              </a:ext>
            </a:extLst>
          </p:cNvPr>
          <p:cNvSpPr txBox="1">
            <a:spLocks/>
          </p:cNvSpPr>
          <p:nvPr/>
        </p:nvSpPr>
        <p:spPr>
          <a:xfrm>
            <a:off x="5119720" y="1125986"/>
            <a:ext cx="1952559" cy="3098143"/>
          </a:xfrm>
          <a:prstGeom prst="rect">
            <a:avLst/>
          </a:prstGeom>
        </p:spPr>
        <p:txBody>
          <a:bodyPr vert="horz" wrap="none" lIns="108000" tIns="72000" rIns="108000" bIns="36000" rtlCol="0" anchor="ctr">
            <a:sp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7200" dirty="0">
                <a:solidFill>
                  <a:schemeClr val="bg2"/>
                </a:solidFill>
              </a:rPr>
              <a:t>5</a:t>
            </a:r>
          </a:p>
          <a:p>
            <a:pPr>
              <a:lnSpc>
                <a:spcPct val="80000"/>
              </a:lnSpc>
            </a:pPr>
            <a:r>
              <a:rPr lang="en-US" sz="7200" dirty="0">
                <a:solidFill>
                  <a:schemeClr val="bg2"/>
                </a:solidFill>
              </a:rPr>
              <a:t>101</a:t>
            </a:r>
            <a:r>
              <a:rPr lang="en-US" sz="7200" baseline="-25000" dirty="0">
                <a:solidFill>
                  <a:schemeClr val="bg2"/>
                </a:solidFill>
              </a:rPr>
              <a:t>b</a:t>
            </a:r>
          </a:p>
          <a:p>
            <a:pPr>
              <a:lnSpc>
                <a:spcPct val="80000"/>
              </a:lnSpc>
            </a:pPr>
            <a:r>
              <a:rPr lang="en-US" sz="7200" dirty="0">
                <a:solidFill>
                  <a:schemeClr val="bg2"/>
                </a:solidFill>
              </a:rPr>
              <a:t>0x8</a:t>
            </a:r>
          </a:p>
        </p:txBody>
      </p:sp>
    </p:spTree>
    <p:extLst>
      <p:ext uri="{BB962C8B-B14F-4D97-AF65-F5344CB8AC3E}">
        <p14:creationId xmlns:p14="http://schemas.microsoft.com/office/powerpoint/2010/main" val="124630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5EEA0E93-D567-4D6A-B8C1-DAE86E423D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System for </a:t>
            </a:r>
            <a:r>
              <a:rPr lang="en-GB" b="1" dirty="0">
                <a:solidFill>
                  <a:schemeClr val="bg1"/>
                </a:solidFill>
              </a:rPr>
              <a:t>expressing numbers</a:t>
            </a:r>
          </a:p>
          <a:p>
            <a:r>
              <a:rPr lang="en-GB" dirty="0"/>
              <a:t>Different systems </a:t>
            </a:r>
            <a:r>
              <a:rPr lang="en-GB" dirty="0" smtClean="0"/>
              <a:t>represent </a:t>
            </a:r>
            <a:r>
              <a:rPr lang="en-GB" b="1" dirty="0" smtClean="0">
                <a:solidFill>
                  <a:schemeClr val="bg1"/>
                </a:solidFill>
              </a:rPr>
              <a:t>real</a:t>
            </a:r>
            <a:r>
              <a:rPr lang="en-GB" dirty="0" smtClean="0"/>
              <a:t> </a:t>
            </a:r>
            <a:r>
              <a:rPr lang="en-GB" dirty="0"/>
              <a:t>and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b="1" dirty="0" smtClean="0">
                <a:solidFill>
                  <a:schemeClr val="bg1"/>
                </a:solidFill>
              </a:rPr>
              <a:t>integer</a:t>
            </a:r>
            <a:r>
              <a:rPr lang="en-GB" dirty="0" smtClean="0"/>
              <a:t> </a:t>
            </a:r>
            <a:r>
              <a:rPr lang="en-GB" b="1" dirty="0">
                <a:solidFill>
                  <a:schemeClr val="bg1"/>
                </a:solidFill>
              </a:rPr>
              <a:t>numbers</a:t>
            </a:r>
          </a:p>
          <a:p>
            <a:r>
              <a:rPr lang="en-GB" dirty="0"/>
              <a:t>Each system has a </a:t>
            </a:r>
            <a:r>
              <a:rPr lang="en-GB" b="1" dirty="0">
                <a:solidFill>
                  <a:schemeClr val="bg1"/>
                </a:solidFill>
              </a:rPr>
              <a:t>base</a:t>
            </a:r>
            <a:r>
              <a:rPr lang="en-GB" dirty="0"/>
              <a:t> (e.g. 2, 10, 16)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D16095C0-08D0-410F-9841-287C5FB6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Numeral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58BF95-8B1F-4AB9-B658-ED1FAEB993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23" name="Group 134">
            <a:extLst>
              <a:ext uri="{FF2B5EF4-FFF2-40B4-BE49-F238E27FC236}">
                <a16:creationId xmlns:a16="http://schemas.microsoft.com/office/drawing/2014/main" xmlns="" id="{E50445BA-04E6-466D-8277-5C6AF793D8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4807766"/>
              </p:ext>
            </p:extLst>
          </p:nvPr>
        </p:nvGraphicFramePr>
        <p:xfrm>
          <a:off x="2685403" y="3884909"/>
          <a:ext cx="5622602" cy="2082904"/>
        </p:xfrm>
        <a:graphic>
          <a:graphicData uri="http://schemas.openxmlformats.org/drawingml/2006/table">
            <a:tbl>
              <a:tblPr/>
              <a:tblGrid>
                <a:gridCol w="18069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86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57063">
                  <a:extLst>
                    <a:ext uri="{9D8B030D-6E8A-4147-A177-3AD203B41FA5}">
                      <a16:colId xmlns:a16="http://schemas.microsoft.com/office/drawing/2014/main" xmlns="" val="1111510105"/>
                    </a:ext>
                  </a:extLst>
                </a:gridCol>
              </a:tblGrid>
              <a:tr h="5924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Decimal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Hexadecimal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111110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101101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21951378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111100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3C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9024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27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294EBE-27E2-4C18-98BD-B75B4C7B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Decimal Numbers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A3CB93A-7F2B-48B5-9D3B-86682F8C51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Decimal numbers (</a:t>
            </a:r>
            <a:r>
              <a:rPr lang="en-GB" b="1" dirty="0">
                <a:solidFill>
                  <a:schemeClr val="bg1"/>
                </a:solidFill>
              </a:rPr>
              <a:t>base 10</a:t>
            </a:r>
            <a:r>
              <a:rPr lang="en-GB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Represented using 10 numerals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0, 1, 2, 3, 4, 5, 6, 7, 8, 9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Each position represents a </a:t>
            </a:r>
            <a:r>
              <a:rPr lang="en-GB" b="1" dirty="0">
                <a:solidFill>
                  <a:schemeClr val="bg1"/>
                </a:solidFill>
              </a:rPr>
              <a:t>power of 10</a:t>
            </a:r>
          </a:p>
          <a:p>
            <a:pPr lvl="1">
              <a:buClr>
                <a:schemeClr val="tx1"/>
              </a:buClr>
            </a:pP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D9E50C2D-B46F-4B78-9121-2BF22FD86BC5}"/>
              </a:ext>
            </a:extLst>
          </p:cNvPr>
          <p:cNvSpPr txBox="1">
            <a:spLocks/>
          </p:cNvSpPr>
          <p:nvPr/>
        </p:nvSpPr>
        <p:spPr>
          <a:xfrm>
            <a:off x="3352196" y="3855539"/>
            <a:ext cx="5862826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401 = 4*10</a:t>
            </a:r>
            <a:r>
              <a:rPr lang="en-GB" sz="2800" baseline="30000" dirty="0">
                <a:solidFill>
                  <a:schemeClr val="tx1"/>
                </a:solidFill>
              </a:rPr>
              <a:t>2</a:t>
            </a:r>
            <a:r>
              <a:rPr lang="en-GB" sz="2800" dirty="0">
                <a:solidFill>
                  <a:schemeClr val="tx1"/>
                </a:solidFill>
              </a:rPr>
              <a:t> + 0*10</a:t>
            </a:r>
            <a:r>
              <a:rPr lang="en-GB" sz="2800" baseline="30000" dirty="0">
                <a:solidFill>
                  <a:schemeClr val="tx1"/>
                </a:solidFill>
              </a:rPr>
              <a:t>1</a:t>
            </a:r>
            <a:r>
              <a:rPr lang="en-GB" sz="2800" dirty="0">
                <a:solidFill>
                  <a:schemeClr val="tx1"/>
                </a:solidFill>
              </a:rPr>
              <a:t> + 1*10</a:t>
            </a:r>
            <a:r>
              <a:rPr lang="en-GB" sz="2800" baseline="30000" dirty="0">
                <a:solidFill>
                  <a:schemeClr val="tx1"/>
                </a:solidFill>
              </a:rPr>
              <a:t>0</a:t>
            </a:r>
            <a:r>
              <a:rPr lang="en-GB" sz="2800" dirty="0">
                <a:solidFill>
                  <a:schemeClr val="tx1"/>
                </a:solidFill>
              </a:rPr>
              <a:t> =</a:t>
            </a:r>
          </a:p>
          <a:p>
            <a:r>
              <a:rPr lang="en-GB" sz="2800" i="1" baseline="-25000" dirty="0">
                <a:solidFill>
                  <a:schemeClr val="tx1"/>
                </a:solidFill>
              </a:rPr>
              <a:t>      </a:t>
            </a:r>
            <a:r>
              <a:rPr lang="en-GB" sz="2800" dirty="0">
                <a:solidFill>
                  <a:schemeClr val="tx1"/>
                </a:solidFill>
              </a:rPr>
              <a:t>= 4*100 + 0*10 + 1*1 =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= 400 + 0 + 1 = 401</a:t>
            </a:r>
          </a:p>
        </p:txBody>
      </p:sp>
    </p:spTree>
    <p:extLst>
      <p:ext uri="{BB962C8B-B14F-4D97-AF65-F5344CB8AC3E}">
        <p14:creationId xmlns:p14="http://schemas.microsoft.com/office/powerpoint/2010/main" val="260079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2C3CC6-F837-467C-BCC4-37E8654A9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Numeral System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E291A11-D26C-4E5C-9D2D-1A9AC3944F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binary system </a:t>
            </a:r>
            <a:r>
              <a:rPr lang="en-GB" dirty="0"/>
              <a:t>is used in computation</a:t>
            </a:r>
          </a:p>
          <a:p>
            <a:r>
              <a:rPr lang="en-GB" dirty="0"/>
              <a:t>Binary numbers (</a:t>
            </a:r>
            <a:r>
              <a:rPr lang="en-GB" b="1" dirty="0">
                <a:solidFill>
                  <a:schemeClr val="bg1"/>
                </a:solidFill>
              </a:rPr>
              <a:t>base 2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Represented by </a:t>
            </a:r>
            <a:r>
              <a:rPr lang="en-GB" b="1" dirty="0">
                <a:solidFill>
                  <a:schemeClr val="bg1"/>
                </a:solidFill>
              </a:rPr>
              <a:t>sequence of 0</a:t>
            </a:r>
            <a:r>
              <a:rPr lang="en-GB" dirty="0"/>
              <a:t> or </a:t>
            </a:r>
            <a:r>
              <a:rPr lang="en-GB" b="1" dirty="0">
                <a:solidFill>
                  <a:schemeClr val="bg1"/>
                </a:solidFill>
              </a:rPr>
              <a:t>1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Each position represents a </a:t>
            </a:r>
            <a:r>
              <a:rPr lang="en-GB" b="1" dirty="0">
                <a:solidFill>
                  <a:schemeClr val="bg1"/>
                </a:solidFill>
              </a:rPr>
              <a:t>power of 2</a:t>
            </a:r>
          </a:p>
          <a:p>
            <a:pPr lvl="1"/>
            <a:endParaRPr lang="en-GB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xmlns="" id="{C4C96A55-2412-4B5B-9B36-31D1B44F6A8A}"/>
              </a:ext>
            </a:extLst>
          </p:cNvPr>
          <p:cNvSpPr txBox="1">
            <a:spLocks/>
          </p:cNvSpPr>
          <p:nvPr/>
        </p:nvSpPr>
        <p:spPr>
          <a:xfrm>
            <a:off x="2807250" y="3172047"/>
            <a:ext cx="1746995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5 -&gt; 101</a:t>
            </a:r>
            <a:r>
              <a:rPr lang="en-GB" sz="2400" baseline="-25000" dirty="0">
                <a:solidFill>
                  <a:schemeClr val="tx1"/>
                </a:solidFill>
              </a:rPr>
              <a:t>b</a:t>
            </a:r>
            <a:endParaRPr lang="en-GB" sz="2400" i="1" baseline="-25000" dirty="0">
              <a:solidFill>
                <a:schemeClr val="accent2"/>
              </a:solidFill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xmlns="" id="{8BCDED1A-5358-446D-9A0E-41047834D09D}"/>
              </a:ext>
            </a:extLst>
          </p:cNvPr>
          <p:cNvSpPr txBox="1">
            <a:spLocks/>
          </p:cNvSpPr>
          <p:nvPr/>
        </p:nvSpPr>
        <p:spPr>
          <a:xfrm>
            <a:off x="2807250" y="4523170"/>
            <a:ext cx="911546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101</a:t>
            </a:r>
            <a:r>
              <a:rPr lang="en-GB" sz="2400" baseline="-25000" dirty="0">
                <a:solidFill>
                  <a:schemeClr val="tx1"/>
                </a:solidFill>
              </a:rPr>
              <a:t>b</a:t>
            </a:r>
            <a:r>
              <a:rPr lang="en-GB" sz="2400" dirty="0">
                <a:solidFill>
                  <a:schemeClr val="tx1"/>
                </a:solidFill>
              </a:rPr>
              <a:t> = 1*2</a:t>
            </a:r>
            <a:r>
              <a:rPr lang="en-GB" sz="2400" baseline="30000" dirty="0">
                <a:solidFill>
                  <a:schemeClr val="tx1"/>
                </a:solidFill>
              </a:rPr>
              <a:t>2</a:t>
            </a:r>
            <a:r>
              <a:rPr lang="en-GB" sz="2400" dirty="0">
                <a:solidFill>
                  <a:schemeClr val="tx1"/>
                </a:solidFill>
              </a:rPr>
              <a:t> + 0*2</a:t>
            </a:r>
            <a:r>
              <a:rPr lang="en-GB" sz="2400" baseline="30000" dirty="0">
                <a:solidFill>
                  <a:schemeClr val="tx1"/>
                </a:solidFill>
              </a:rPr>
              <a:t>1</a:t>
            </a:r>
            <a:r>
              <a:rPr lang="en-GB" sz="2400" dirty="0">
                <a:solidFill>
                  <a:schemeClr val="tx1"/>
                </a:solidFill>
              </a:rPr>
              <a:t> + 1*2</a:t>
            </a:r>
            <a:r>
              <a:rPr lang="en-GB" sz="2400" baseline="30000" dirty="0">
                <a:solidFill>
                  <a:schemeClr val="tx1"/>
                </a:solidFill>
              </a:rPr>
              <a:t>0</a:t>
            </a:r>
            <a:r>
              <a:rPr lang="en-GB" sz="2400" dirty="0">
                <a:solidFill>
                  <a:schemeClr val="tx1"/>
                </a:solidFill>
              </a:rPr>
              <a:t> = 4 + 0 + 1 = 5</a:t>
            </a:r>
          </a:p>
          <a:p>
            <a:r>
              <a:rPr lang="en-GB" sz="2400" dirty="0">
                <a:solidFill>
                  <a:schemeClr val="tx1"/>
                </a:solidFill>
              </a:rPr>
              <a:t>1010</a:t>
            </a:r>
            <a:r>
              <a:rPr lang="en-GB" sz="2400" baseline="-25000" dirty="0">
                <a:solidFill>
                  <a:schemeClr val="tx1"/>
                </a:solidFill>
              </a:rPr>
              <a:t>b</a:t>
            </a:r>
            <a:r>
              <a:rPr lang="en-GB" sz="2400" dirty="0">
                <a:solidFill>
                  <a:schemeClr val="tx1"/>
                </a:solidFill>
              </a:rPr>
              <a:t> = 1*2</a:t>
            </a:r>
            <a:r>
              <a:rPr lang="en-GB" sz="2400" baseline="30000" dirty="0">
                <a:solidFill>
                  <a:schemeClr val="tx1"/>
                </a:solidFill>
              </a:rPr>
              <a:t>3</a:t>
            </a:r>
            <a:r>
              <a:rPr lang="en-GB" sz="2400" dirty="0">
                <a:solidFill>
                  <a:schemeClr val="tx1"/>
                </a:solidFill>
              </a:rPr>
              <a:t> + 0*2</a:t>
            </a:r>
            <a:r>
              <a:rPr lang="en-GB" sz="2400" baseline="30000" dirty="0">
                <a:solidFill>
                  <a:schemeClr val="tx1"/>
                </a:solidFill>
              </a:rPr>
              <a:t>2</a:t>
            </a:r>
            <a:r>
              <a:rPr lang="en-GB" sz="2400" dirty="0">
                <a:solidFill>
                  <a:schemeClr val="tx1"/>
                </a:solidFill>
              </a:rPr>
              <a:t> + 1*2</a:t>
            </a:r>
            <a:r>
              <a:rPr lang="en-GB" sz="2400" baseline="30000" dirty="0">
                <a:solidFill>
                  <a:schemeClr val="tx1"/>
                </a:solidFill>
              </a:rPr>
              <a:t>1</a:t>
            </a:r>
            <a:r>
              <a:rPr lang="en-GB" sz="2400" dirty="0">
                <a:solidFill>
                  <a:schemeClr val="tx1"/>
                </a:solidFill>
              </a:rPr>
              <a:t> + 0*2</a:t>
            </a:r>
            <a:r>
              <a:rPr lang="en-GB" sz="2400" baseline="30000" dirty="0">
                <a:solidFill>
                  <a:schemeClr val="tx1"/>
                </a:solidFill>
              </a:rPr>
              <a:t>0</a:t>
            </a:r>
            <a:r>
              <a:rPr lang="en-GB" sz="2400" dirty="0">
                <a:solidFill>
                  <a:schemeClr val="tx1"/>
                </a:solidFill>
              </a:rPr>
              <a:t> = 8 + 0 + 2 + 0 = 10</a:t>
            </a:r>
            <a:endParaRPr lang="en-GB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05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5776</TotalTime>
  <Words>1513</Words>
  <Application>Microsoft Office PowerPoint</Application>
  <PresentationFormat>Widescreen</PresentationFormat>
  <Paragraphs>507</Paragraphs>
  <Slides>39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Bit and Bitwise Operations</vt:lpstr>
      <vt:lpstr>Table of Contents</vt:lpstr>
      <vt:lpstr>Have a Question?</vt:lpstr>
      <vt:lpstr>PowerPoint Presentation</vt:lpstr>
      <vt:lpstr>Bit</vt:lpstr>
      <vt:lpstr>PowerPoint Presentation</vt:lpstr>
      <vt:lpstr>Numeral Systems</vt:lpstr>
      <vt:lpstr>Decimal Numbers</vt:lpstr>
      <vt:lpstr>Binary Numeral System</vt:lpstr>
      <vt:lpstr>Binary and Decimal Conversion</vt:lpstr>
      <vt:lpstr>Problem: Binary Digits Count</vt:lpstr>
      <vt:lpstr>Solution: Binary Digits Count</vt:lpstr>
      <vt:lpstr>Hexadecimal Numbers</vt:lpstr>
      <vt:lpstr>Hexadecimal Conversions</vt:lpstr>
      <vt:lpstr>Hexadecimal Conversions (2)</vt:lpstr>
      <vt:lpstr>PowerPoint Presentation</vt:lpstr>
      <vt:lpstr>Representing Integers</vt:lpstr>
      <vt:lpstr>Representation of Integer Numbers</vt:lpstr>
      <vt:lpstr>Positive and Negative Integers</vt:lpstr>
      <vt:lpstr>Representing Real Numbers</vt:lpstr>
      <vt:lpstr>Storing Floating-Point Numbers</vt:lpstr>
      <vt:lpstr>Representing Text</vt:lpstr>
      <vt:lpstr>Sequence of Characters</vt:lpstr>
      <vt:lpstr>PowerPoint Presentation</vt:lpstr>
      <vt:lpstr>Bitwise Operators</vt:lpstr>
      <vt:lpstr>Bitwise Operators Examples</vt:lpstr>
      <vt:lpstr>Bit Shifts</vt:lpstr>
      <vt:lpstr>Arithmetic Shift</vt:lpstr>
      <vt:lpstr>Logical Shift</vt:lpstr>
      <vt:lpstr>Circular Shift</vt:lpstr>
      <vt:lpstr>Simple Bitwise Operations</vt:lpstr>
      <vt:lpstr>Problem: First Bit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Bitwise Operations</dc:title>
  <dc:subject>Technology Fundamentals – Practical Training Course @ SoftUni</dc:subject>
  <dc:creator>Alen Paunov</dc:creator>
  <cp:keywords>Technology Fundamentals, Technology,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Kiril Kirilov</cp:lastModifiedBy>
  <cp:revision>489</cp:revision>
  <dcterms:created xsi:type="dcterms:W3CDTF">2018-05-23T13:08:44Z</dcterms:created>
  <dcterms:modified xsi:type="dcterms:W3CDTF">2018-10-26T00:00:13Z</dcterms:modified>
  <cp:category>programming, education, software engineering, software development </cp:category>
</cp:coreProperties>
</file>