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2"/>
  </p:notesMasterIdLst>
  <p:handoutMasterIdLst>
    <p:handoutMasterId r:id="rId63"/>
  </p:handoutMasterIdLst>
  <p:sldIdLst>
    <p:sldId id="402" r:id="rId3"/>
    <p:sldId id="527" r:id="rId4"/>
    <p:sldId id="508" r:id="rId5"/>
    <p:sldId id="539" r:id="rId6"/>
    <p:sldId id="538" r:id="rId7"/>
    <p:sldId id="540" r:id="rId8"/>
    <p:sldId id="553" r:id="rId9"/>
    <p:sldId id="545" r:id="rId10"/>
    <p:sldId id="544" r:id="rId11"/>
    <p:sldId id="546" r:id="rId12"/>
    <p:sldId id="547" r:id="rId13"/>
    <p:sldId id="548" r:id="rId14"/>
    <p:sldId id="550" r:id="rId15"/>
    <p:sldId id="549" r:id="rId16"/>
    <p:sldId id="554" r:id="rId17"/>
    <p:sldId id="555" r:id="rId18"/>
    <p:sldId id="490" r:id="rId19"/>
    <p:sldId id="451" r:id="rId20"/>
    <p:sldId id="491" r:id="rId21"/>
    <p:sldId id="47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30" r:id="rId31"/>
    <p:sldId id="529" r:id="rId32"/>
    <p:sldId id="503" r:id="rId33"/>
    <p:sldId id="504" r:id="rId34"/>
    <p:sldId id="505" r:id="rId35"/>
    <p:sldId id="551" r:id="rId36"/>
    <p:sldId id="552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33" r:id="rId51"/>
    <p:sldId id="534" r:id="rId52"/>
    <p:sldId id="535" r:id="rId53"/>
    <p:sldId id="536" r:id="rId54"/>
    <p:sldId id="537" r:id="rId55"/>
    <p:sldId id="349" r:id="rId56"/>
    <p:sldId id="556" r:id="rId57"/>
    <p:sldId id="557" r:id="rId58"/>
    <p:sldId id="558" r:id="rId59"/>
    <p:sldId id="559" r:id="rId60"/>
    <p:sldId id="560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53"/>
          </p14:sldIdLst>
        </p14:section>
        <p14:section name="Console 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4"/>
            <p14:sldId id="555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  <p14:sldId id="498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51"/>
            <p14:sldId id="552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56"/>
            <p14:sldId id="557"/>
            <p14:sldId id="558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533" autoAdjust="0"/>
  </p:normalViewPr>
  <p:slideViewPr>
    <p:cSldViewPr>
      <p:cViewPr varScale="1">
        <p:scale>
          <a:sx n="73" d="100"/>
          <a:sy n="73" d="100"/>
        </p:scale>
        <p:origin x="63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56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074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8359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65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26-Sep-18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hyperlink" Target="http://smartit.bg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6.gif"/><Relationship Id="rId5" Type="http://schemas.openxmlformats.org/officeDocument/2006/relationships/image" Target="../media/image6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5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612" y="2747419"/>
            <a:ext cx="10958580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</a:t>
            </a:r>
            <a:r>
              <a:rPr lang="en-GB" sz="2700" dirty="0">
                <a:solidFill>
                  <a:schemeClr val="bg1"/>
                </a:solidFill>
              </a:rPr>
              <a:t>printf</a:t>
            </a:r>
            <a:r>
              <a:rPr lang="en-GB" sz="2700" dirty="0">
                <a:solidFill>
                  <a:schemeClr val="tx1"/>
                </a:solidFill>
              </a:rPr>
              <a:t>("Name: </a:t>
            </a:r>
            <a:r>
              <a:rPr lang="en-GB" sz="2700" dirty="0">
                <a:solidFill>
                  <a:schemeClr val="bg1"/>
                </a:solidFill>
              </a:rPr>
              <a:t>%s</a:t>
            </a:r>
            <a:r>
              <a:rPr lang="en-GB" sz="2700" dirty="0">
                <a:solidFill>
                  <a:schemeClr val="tx1"/>
                </a:solidFill>
              </a:rPr>
              <a:t>, Age: </a:t>
            </a:r>
            <a:r>
              <a:rPr lang="en-GB" sz="2700" dirty="0">
                <a:solidFill>
                  <a:schemeClr val="bg1"/>
                </a:solidFill>
              </a:rPr>
              <a:t>%d</a:t>
            </a:r>
            <a:r>
              <a:rPr lang="en-GB" sz="2700" dirty="0">
                <a:solidFill>
                  <a:schemeClr val="tx1"/>
                </a:solidFill>
              </a:rPr>
              <a:t>", </a:t>
            </a:r>
            <a:r>
              <a:rPr lang="en-GB" sz="2700" dirty="0">
                <a:solidFill>
                  <a:schemeClr val="bg1"/>
                </a:solidFill>
              </a:rPr>
              <a:t>name</a:t>
            </a:r>
            <a:r>
              <a:rPr lang="en-GB" sz="2700" dirty="0">
                <a:solidFill>
                  <a:schemeClr val="tx1"/>
                </a:solidFill>
              </a:rPr>
              <a:t>, </a:t>
            </a:r>
            <a:r>
              <a:rPr lang="en-GB" sz="2700" dirty="0">
                <a:solidFill>
                  <a:schemeClr val="bg1"/>
                </a:solidFill>
              </a:rPr>
              <a:t>age</a:t>
            </a:r>
            <a:r>
              <a:rPr lang="en-GB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Print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0012" y="2747419"/>
            <a:ext cx="3469196" cy="1084220"/>
          </a:xfrm>
          <a:prstGeom prst="wedgeRoundRectCallout">
            <a:avLst>
              <a:gd name="adj1" fmla="val -39823"/>
              <a:gd name="adj2" fmla="val 682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0470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638" y="3788938"/>
            <a:ext cx="9396974" cy="2341768"/>
          </a:xfrm>
        </p:spPr>
        <p:txBody>
          <a:bodyPr/>
          <a:lstStyle/>
          <a:p>
            <a:r>
              <a:rPr lang="en-GB" sz="2700" dirty="0">
                <a:solidFill>
                  <a:schemeClr val="tx1"/>
                </a:solidFill>
              </a:rPr>
              <a:t>double grade = 5.5334;</a:t>
            </a:r>
          </a:p>
          <a:p>
            <a:r>
              <a:rPr lang="en-GB" sz="2700" dirty="0">
                <a:solidFill>
                  <a:schemeClr val="tx1"/>
                </a:solidFill>
              </a:rPr>
              <a:t>int percentage = 55;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System.out.printf("</a:t>
            </a:r>
            <a:r>
              <a:rPr lang="en-GB" sz="2700" dirty="0">
                <a:solidFill>
                  <a:schemeClr val="bg1"/>
                </a:solidFill>
              </a:rPr>
              <a:t>%.2f</a:t>
            </a:r>
            <a:r>
              <a:rPr lang="en-GB" sz="2700" dirty="0">
                <a:solidFill>
                  <a:schemeClr val="tx1"/>
                </a:solidFill>
              </a:rPr>
              <a:t>", grade);        </a:t>
            </a:r>
            <a:r>
              <a:rPr lang="en-GB" sz="2700" i="1" dirty="0">
                <a:solidFill>
                  <a:schemeClr val="accent2"/>
                </a:solidFill>
              </a:rPr>
              <a:t>// 5.53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System.out.printf("</a:t>
            </a:r>
            <a:r>
              <a:rPr lang="en-GB" sz="2700" dirty="0">
                <a:solidFill>
                  <a:schemeClr val="bg1"/>
                </a:solidFill>
              </a:rPr>
              <a:t>%03d</a:t>
            </a:r>
            <a:r>
              <a:rPr lang="en-GB" sz="2700" dirty="0">
                <a:solidFill>
                  <a:schemeClr val="tx1"/>
                </a:solidFill>
              </a:rPr>
              <a:t>", percentage);  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2731481"/>
            <a:ext cx="9296400" cy="3480541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String result = String.format(</a:t>
            </a:r>
          </a:p>
          <a:p>
            <a:r>
              <a:rPr lang="en-GB" sz="2700" dirty="0">
                <a:solidFill>
                  <a:schemeClr val="tx1"/>
                </a:solidFill>
              </a:rPr>
              <a:t>		"Name: </a:t>
            </a:r>
            <a:r>
              <a:rPr lang="en-GB" sz="2700" dirty="0">
                <a:solidFill>
                  <a:schemeClr val="bg1"/>
                </a:solidFill>
              </a:rPr>
              <a:t>%s</a:t>
            </a:r>
            <a:r>
              <a:rPr lang="en-GB" sz="2700" dirty="0">
                <a:solidFill>
                  <a:schemeClr val="tx1"/>
                </a:solidFill>
              </a:rPr>
              <a:t>, Age: </a:t>
            </a:r>
            <a:r>
              <a:rPr lang="en-GB" sz="2700" dirty="0">
                <a:solidFill>
                  <a:schemeClr val="bg1"/>
                </a:solidFill>
              </a:rPr>
              <a:t>%d</a:t>
            </a:r>
            <a:r>
              <a:rPr lang="en-GB" sz="2700" dirty="0">
                <a:solidFill>
                  <a:schemeClr val="tx1"/>
                </a:solidFill>
              </a:rPr>
              <a:t>", </a:t>
            </a:r>
            <a:r>
              <a:rPr lang="en-GB" sz="2700" dirty="0">
                <a:solidFill>
                  <a:schemeClr val="bg1"/>
                </a:solidFill>
              </a:rPr>
              <a:t>name</a:t>
            </a:r>
            <a:r>
              <a:rPr lang="en-GB" sz="2700" dirty="0">
                <a:solidFill>
                  <a:schemeClr val="tx1"/>
                </a:solidFill>
              </a:rPr>
              <a:t>, </a:t>
            </a:r>
            <a:r>
              <a:rPr lang="en-GB" sz="2700" dirty="0">
                <a:solidFill>
                  <a:schemeClr val="bg1"/>
                </a:solidFill>
              </a:rPr>
              <a:t>age</a:t>
            </a:r>
            <a:r>
              <a:rPr lang="en-GB" sz="2700" dirty="0">
                <a:solidFill>
                  <a:schemeClr val="tx1"/>
                </a:solidFill>
              </a:rPr>
              <a:t>);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System.out.println(result);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String.format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95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175" y="1124504"/>
            <a:ext cx="11339580" cy="42474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import java.util.Scanner;</a:t>
            </a:r>
          </a:p>
          <a:p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>
                <a:solidFill>
                  <a:schemeClr val="bg1"/>
                </a:solidFill>
              </a:rPr>
              <a:t>sc.nextLine()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Integer.parseInt(sc.nextLine());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>
                <a:solidFill>
                  <a:schemeClr val="bg1"/>
                </a:solidFill>
              </a:rPr>
              <a:t>Double.parseDobule(sc.nextLine())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System.out.printf("Name: %s, Age: %d, Grade: %.2f", 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                              name, age, grade);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951412" y="5513022"/>
            <a:ext cx="5119620" cy="7332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3901530" y="5429476"/>
            <a:ext cx="733292" cy="7671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6E761-CF9F-493E-8362-6B006C8556F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5312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9142413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5291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4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2812" y="6363640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2725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408" y="3722742"/>
            <a:ext cx="5815793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1223" y="6241342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0912" y="1600200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89112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System.out.printf("%d:%2d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55327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1953548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5312" y="2635209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3" y="6252889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9757" y="6234417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5643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0412" y="1247412"/>
            <a:ext cx="10453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"England": </a:t>
            </a:r>
            <a:r>
              <a:rPr lang="en-US" sz="2400" b="1" noProof="1"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("English");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"Mexico": </a:t>
            </a:r>
            <a:r>
              <a:rPr lang="en-US" sz="2400" b="1" noProof="1"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("Spanish");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757" y="6234417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89805" y="3352800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591773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462739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912813" y="6260906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0412" y="2969035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252263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</a:t>
            </a:r>
            <a:r>
              <a:rPr lang="en-US" sz="2400" b="1" noProof="1" smtClean="0">
                <a:latin typeface="Consolas" pitchFamily="49" charset="0"/>
              </a:rPr>
              <a:t>day.equals("weekday"))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</a:t>
            </a:r>
            <a:r>
              <a:rPr lang="en-GB" sz="2400" b="1" noProof="1" smtClean="0">
                <a:latin typeface="Consolas" pitchFamily="49" charset="0"/>
              </a:rPr>
              <a:t>day.equals("weekend")) </a:t>
            </a:r>
            <a:r>
              <a:rPr lang="en-GB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447800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</a:t>
            </a:r>
            <a:r>
              <a:rPr lang="en-GB" sz="2400" b="1" noProof="1" smtClean="0">
                <a:latin typeface="Consolas" pitchFamily="49" charset="0"/>
              </a:rPr>
              <a:t>day.equals("holiday")){</a:t>
            </a:r>
            <a:endParaRPr lang="en-GB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9412" y="3441392"/>
            <a:ext cx="2057400" cy="735889"/>
          </a:xfrm>
          <a:prstGeom prst="wedgeRoundRectCallout">
            <a:avLst>
              <a:gd name="adj1" fmla="val 64573"/>
              <a:gd name="adj2" fmla="val 27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3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8223" y="5106899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2363" y="4495800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7587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0239" y="5363743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https://judge.softuni.bg/Contests/1190/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5059685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5412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56" y="4994392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167735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1851" y="3729782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7711" y="1256573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48400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3715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0812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5612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8218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1912" y="1981200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 System.out.printf("%d X %d = %d",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70142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5940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89012" y="4038600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2875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1222" y="6381751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/>
              <a:t>the </a:t>
            </a:r>
            <a:r>
              <a:rPr lang="en-US" smtClean="0"/>
              <a:t>InteliJ Debugger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1573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600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10" y="3180912"/>
            <a:ext cx="36739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31" y="1795124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print very big numbers between </a:t>
            </a:r>
            <a:br>
              <a:rPr lang="en-US" sz="3200" dirty="0"/>
            </a:br>
            <a:r>
              <a:rPr lang="en-US" sz="3200" dirty="0"/>
              <a:t>two given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2349873"/>
            <a:ext cx="7696886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BigInteger first = new BigInteger(sc.nextLine());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BigInteger second = new BigInteger(sc.nextLine());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for (BigInteger i = first;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 i.compareTo(second) == 0;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 i.add(BigInteger.valueOf(1)))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System.out.println(i);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1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4299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1… 10</a:t>
            </a:r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7" y="1419749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249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278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5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3405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4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6154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08529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43" y="4329420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094583"/>
            <a:ext cx="8763000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Scanner(System.in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0193" y="5886144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8012" y="5983223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3074</TotalTime>
  <Words>2523</Words>
  <Application>Microsoft Office PowerPoint</Application>
  <PresentationFormat>Custom</PresentationFormat>
  <Paragraphs>588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Java Introduction</vt:lpstr>
      <vt:lpstr>Table of Contents</vt:lpstr>
      <vt:lpstr>Have a Question?</vt:lpstr>
      <vt:lpstr>PowerPoint Presentation</vt:lpstr>
      <vt:lpstr>Java – Introduction</vt:lpstr>
      <vt:lpstr>Using Intellij Idea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I Will be Back in 30 Minutes</vt:lpstr>
      <vt:lpstr>Solution: I Will be Back in 30 Minutes</vt:lpstr>
      <vt:lpstr>Solution: I Will be Back in 30 Minutes (2)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Java Introduction</dc:title>
  <dc:subject>Technology Fundamentals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Dimitar Tanasi</cp:lastModifiedBy>
  <cp:revision>617</cp:revision>
  <dcterms:created xsi:type="dcterms:W3CDTF">2014-01-02T17:00:34Z</dcterms:created>
  <dcterms:modified xsi:type="dcterms:W3CDTF">2018-09-26T09:58:05Z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