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63"/>
  </p:notesMasterIdLst>
  <p:handoutMasterIdLst>
    <p:handoutMasterId r:id="rId64"/>
  </p:handoutMasterIdLst>
  <p:sldIdLst>
    <p:sldId id="402" r:id="rId3"/>
    <p:sldId id="539" r:id="rId4"/>
    <p:sldId id="518" r:id="rId5"/>
    <p:sldId id="467" r:id="rId6"/>
    <p:sldId id="468" r:id="rId7"/>
    <p:sldId id="469" r:id="rId8"/>
    <p:sldId id="470" r:id="rId9"/>
    <p:sldId id="471" r:id="rId10"/>
    <p:sldId id="510" r:id="rId11"/>
    <p:sldId id="511" r:id="rId12"/>
    <p:sldId id="538" r:id="rId13"/>
    <p:sldId id="513" r:id="rId14"/>
    <p:sldId id="472" r:id="rId15"/>
    <p:sldId id="520" r:id="rId16"/>
    <p:sldId id="474" r:id="rId17"/>
    <p:sldId id="475" r:id="rId18"/>
    <p:sldId id="478" r:id="rId19"/>
    <p:sldId id="541" r:id="rId20"/>
    <p:sldId id="542" r:id="rId21"/>
    <p:sldId id="479" r:id="rId22"/>
    <p:sldId id="480" r:id="rId23"/>
    <p:sldId id="481" r:id="rId24"/>
    <p:sldId id="482" r:id="rId25"/>
    <p:sldId id="484" r:id="rId26"/>
    <p:sldId id="485" r:id="rId27"/>
    <p:sldId id="486" r:id="rId28"/>
    <p:sldId id="487" r:id="rId29"/>
    <p:sldId id="540" r:id="rId30"/>
    <p:sldId id="489" r:id="rId31"/>
    <p:sldId id="490" r:id="rId32"/>
    <p:sldId id="521" r:id="rId33"/>
    <p:sldId id="492" r:id="rId34"/>
    <p:sldId id="493" r:id="rId35"/>
    <p:sldId id="494" r:id="rId36"/>
    <p:sldId id="534" r:id="rId37"/>
    <p:sldId id="477" r:id="rId38"/>
    <p:sldId id="535" r:id="rId39"/>
    <p:sldId id="495" r:id="rId40"/>
    <p:sldId id="496" r:id="rId41"/>
    <p:sldId id="497" r:id="rId42"/>
    <p:sldId id="536" r:id="rId43"/>
    <p:sldId id="498" r:id="rId44"/>
    <p:sldId id="499" r:id="rId45"/>
    <p:sldId id="500" r:id="rId46"/>
    <p:sldId id="501" r:id="rId47"/>
    <p:sldId id="502" r:id="rId48"/>
    <p:sldId id="503" r:id="rId49"/>
    <p:sldId id="537" r:id="rId50"/>
    <p:sldId id="504" r:id="rId51"/>
    <p:sldId id="505" r:id="rId52"/>
    <p:sldId id="506" r:id="rId53"/>
    <p:sldId id="507" r:id="rId54"/>
    <p:sldId id="543" r:id="rId55"/>
    <p:sldId id="522" r:id="rId56"/>
    <p:sldId id="349" r:id="rId57"/>
    <p:sldId id="544" r:id="rId58"/>
    <p:sldId id="545" r:id="rId59"/>
    <p:sldId id="546" r:id="rId60"/>
    <p:sldId id="547" r:id="rId61"/>
    <p:sldId id="548" r:id="rId6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539"/>
            <p14:sldId id="518"/>
          </p14:sldIdLst>
        </p14:section>
        <p14:section name="Data Types" id="{1EA4A26A-D8EE-4901-BF27-046CF2BBFA11}">
          <p14:sldIdLst>
            <p14:sldId id="467"/>
            <p14:sldId id="468"/>
            <p14:sldId id="469"/>
            <p14:sldId id="470"/>
            <p14:sldId id="471"/>
            <p14:sldId id="510"/>
            <p14:sldId id="511"/>
            <p14:sldId id="538"/>
            <p14:sldId id="513"/>
          </p14:sldIdLst>
        </p14:section>
        <p14:section name="Integer Types" id="{0C2D342C-976F-49E7-A8CC-BE0E5C948BA0}">
          <p14:sldIdLst>
            <p14:sldId id="472"/>
            <p14:sldId id="520"/>
            <p14:sldId id="474"/>
            <p14:sldId id="475"/>
            <p14:sldId id="478"/>
            <p14:sldId id="541"/>
            <p14:sldId id="542"/>
          </p14:sldIdLst>
        </p14:section>
        <p14:section name="Real Number Types" id="{069508F5-D1C2-4CF2-8233-7BBF6B016773}">
          <p14:sldIdLst>
            <p14:sldId id="479"/>
            <p14:sldId id="480"/>
            <p14:sldId id="481"/>
            <p14:sldId id="482"/>
            <p14:sldId id="484"/>
            <p14:sldId id="485"/>
            <p14:sldId id="486"/>
            <p14:sldId id="487"/>
            <p14:sldId id="540"/>
            <p14:sldId id="489"/>
            <p14:sldId id="490"/>
            <p14:sldId id="521"/>
          </p14:sldIdLst>
        </p14:section>
        <p14:section name="Type Conversion" id="{B21423A2-D074-4A0C-A88A-F14C5D55BB4F}">
          <p14:sldIdLst>
            <p14:sldId id="492"/>
            <p14:sldId id="493"/>
            <p14:sldId id="494"/>
            <p14:sldId id="534"/>
            <p14:sldId id="477"/>
          </p14:sldIdLst>
        </p14:section>
        <p14:section name="Boolean Type" id="{12A732DE-0A3C-428A-92C6-DC9ECAAA719F}">
          <p14:sldIdLst>
            <p14:sldId id="535"/>
            <p14:sldId id="495"/>
            <p14:sldId id="496"/>
            <p14:sldId id="497"/>
          </p14:sldIdLst>
        </p14:section>
        <p14:section name="Character Type" id="{21BC9AB8-E6DE-417F-A011-228C22606C27}">
          <p14:sldIdLst>
            <p14:sldId id="536"/>
            <p14:sldId id="498"/>
            <p14:sldId id="499"/>
            <p14:sldId id="500"/>
            <p14:sldId id="501"/>
            <p14:sldId id="502"/>
            <p14:sldId id="503"/>
          </p14:sldIdLst>
        </p14:section>
        <p14:section name="String Data Type" id="{F8F7233D-65B2-4E34-BC10-F356A4FD0B35}">
          <p14:sldIdLst>
            <p14:sldId id="537"/>
            <p14:sldId id="504"/>
            <p14:sldId id="505"/>
            <p14:sldId id="506"/>
            <p14:sldId id="507"/>
            <p14:sldId id="543"/>
            <p14:sldId id="522"/>
          </p14:sldIdLst>
        </p14:section>
        <p14:section name="Conclusion" id="{10E03AB1-9AA8-4E86-9A64-D741901E50A2}">
          <p14:sldIdLst>
            <p14:sldId id="349"/>
            <p14:sldId id="544"/>
            <p14:sldId id="545"/>
            <p14:sldId id="546"/>
            <p14:sldId id="547"/>
            <p14:sldId id="54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FFA72A"/>
    <a:srgbClr val="FFF0D9"/>
    <a:srgbClr val="F0F5FA"/>
    <a:srgbClr val="1A8AFA"/>
    <a:srgbClr val="0097CC"/>
    <a:srgbClr val="FDFFFF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0" autoAdjust="0"/>
    <p:restoredTop sz="94533" autoAdjust="0"/>
  </p:normalViewPr>
  <p:slideViewPr>
    <p:cSldViewPr>
      <p:cViewPr varScale="1">
        <p:scale>
          <a:sx n="73" d="100"/>
          <a:sy n="73" d="100"/>
        </p:scale>
        <p:origin x="618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27-Sep-18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27-Sep-18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9756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877610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697430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658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036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297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095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312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Goes to notes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4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 goes to note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052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373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Goes to exercise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0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529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2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25.png"/><Relationship Id="rId4" Type="http://schemas.openxmlformats.org/officeDocument/2006/relationships/image" Target="../media/image22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27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9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3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6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5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41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312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27-Sep-18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3997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27-Sep-18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95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27-Sep-18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01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18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41872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9161887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27-Sep-18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02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27-Sep-18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61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415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27-Sep-18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60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27-Sep-18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82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27-Sep-18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20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200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27-Sep-18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675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27-Sep-18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31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27-Sep-18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1460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8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27/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27/" TargetMode="Externa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27/" TargetMode="Externa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27/" TargetMode="External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27/" TargetMode="External"/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27/" TargetMode="External"/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27/" TargetMode="Externa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227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227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227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27/" TargetMode="External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27/" TargetMode="External"/><Relationship Id="rId1" Type="http://schemas.openxmlformats.org/officeDocument/2006/relationships/slideLayout" Target="../slideLayouts/slideLayout1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technology-fundamental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61.png"/><Relationship Id="rId26" Type="http://schemas.openxmlformats.org/officeDocument/2006/relationships/image" Target="../media/image33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codexio.bg" TargetMode="External"/><Relationship Id="rId12" Type="http://schemas.openxmlformats.org/officeDocument/2006/relationships/image" Target="../media/image59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60.png"/><Relationship Id="rId20" Type="http://schemas.openxmlformats.org/officeDocument/2006/relationships/image" Target="../media/image6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7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64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65.png"/><Relationship Id="rId10" Type="http://schemas.openxmlformats.org/officeDocument/2006/relationships/image" Target="../media/image58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56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2.png"/><Relationship Id="rId22" Type="http://schemas.openxmlformats.org/officeDocument/2006/relationships/image" Target="../media/image63.png"/><Relationship Id="rId27" Type="http://schemas.openxmlformats.org/officeDocument/2006/relationships/hyperlink" Target="http://smartit.bg/" TargetMode="Externa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66.jpeg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70.gif"/><Relationship Id="rId5" Type="http://schemas.openxmlformats.org/officeDocument/2006/relationships/image" Target="../media/image67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codexio.bg" TargetMode="External"/><Relationship Id="rId9" Type="http://schemas.openxmlformats.org/officeDocument/2006/relationships/image" Target="../media/image69.jpe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Numeral Types, Text Types and Type Conversion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Types and Variables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4CAA5ECB-541A-4CB1-88D2-F5DA06BA56FB}"/>
              </a:ext>
            </a:extLst>
          </p:cNvPr>
          <p:cNvGrpSpPr/>
          <p:nvPr/>
        </p:nvGrpSpPr>
        <p:grpSpPr>
          <a:xfrm>
            <a:off x="3275012" y="2011793"/>
            <a:ext cx="4081614" cy="3530952"/>
            <a:chOff x="562740" y="2351427"/>
            <a:chExt cx="3167213" cy="2795791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E95D73E-D764-4066-9662-A9A4E1976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659" y="2351427"/>
              <a:ext cx="2315673" cy="2226014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F573F76-450E-4BA9-A66A-B3231120A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740" y="3154261"/>
              <a:ext cx="2034753" cy="1955971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E2EC73C-3DD2-48BA-81F2-1ED05DBCD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5660" y="3422397"/>
              <a:ext cx="1794293" cy="17248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3" y="1196125"/>
            <a:ext cx="11815018" cy="5355494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Scope</a:t>
            </a:r>
            <a:r>
              <a:rPr lang="en-GB" dirty="0"/>
              <a:t> == where you can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access </a:t>
            </a:r>
            <a:r>
              <a:rPr lang="en-GB" dirty="0"/>
              <a:t>a variable (global, local)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Lifetime</a:t>
            </a:r>
            <a:r>
              <a:rPr lang="en-GB" dirty="0"/>
              <a:t> ==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how long</a:t>
            </a:r>
            <a:r>
              <a:rPr lang="en-GB" dirty="0"/>
              <a:t> a variable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stays in memory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 and Lifetime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836612" y="3167616"/>
            <a:ext cx="8534400" cy="29100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String outer = "I'm inside the Main()";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for (int i = 0; i &lt; 10; i++)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   </a:t>
            </a:r>
            <a:r>
              <a:rPr lang="en-GB" sz="2800" b="1" noProof="1">
                <a:latin typeface="Consolas" panose="020B0609020204030204" pitchFamily="49" charset="0"/>
              </a:rPr>
              <a:t>String inner = "I'm inside the loop";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System.out.println(outer);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System.out.println(inner);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Error</a:t>
            </a:r>
            <a:endParaRPr lang="en-GB" sz="28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2999041" y="2514600"/>
            <a:ext cx="3886200" cy="609600"/>
          </a:xfrm>
          <a:prstGeom prst="wedgeRoundRectCallout">
            <a:avLst>
              <a:gd name="adj1" fmla="val -53414"/>
              <a:gd name="adj2" fmla="val 472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Accessible in the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main()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6361578" y="4640805"/>
            <a:ext cx="3657600" cy="668773"/>
          </a:xfrm>
          <a:prstGeom prst="wedgeRoundRectCallout">
            <a:avLst>
              <a:gd name="adj1" fmla="val -54905"/>
              <a:gd name="adj2" fmla="val -418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Accessible </a:t>
            </a:r>
            <a:r>
              <a:rPr lang="en-GB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only in the loop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254383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Variable span</a:t>
            </a:r>
            <a:r>
              <a:rPr lang="en-US" dirty="0"/>
              <a:t> is how long before a variable is called</a:t>
            </a:r>
          </a:p>
          <a:p>
            <a:r>
              <a:rPr lang="en-US" dirty="0"/>
              <a:t>Always declare a variable </a:t>
            </a:r>
            <a:br>
              <a:rPr lang="en-US" dirty="0"/>
            </a:br>
            <a:r>
              <a:rPr lang="en-US" dirty="0"/>
              <a:t>as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late as possible </a:t>
            </a:r>
            <a:r>
              <a:rPr lang="en-US" dirty="0"/>
              <a:t>(e.g. shorter span)</a:t>
            </a:r>
          </a:p>
          <a:p>
            <a:endParaRPr lang="en-US" dirty="0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408241" y="3048000"/>
            <a:ext cx="8690105" cy="33840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static void main(String[] args)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  String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outer</a:t>
            </a:r>
            <a:r>
              <a:rPr lang="en-GB" sz="2800" b="1" noProof="1">
                <a:latin typeface="Consolas" panose="020B0609020204030204" pitchFamily="49" charset="0"/>
              </a:rPr>
              <a:t> = "I'm inside the main()";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  for (int i = 0; i &lt; 10; i++)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    String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inner</a:t>
            </a:r>
            <a:r>
              <a:rPr lang="en-GB" sz="2800" b="1" noProof="1">
                <a:latin typeface="Consolas" panose="020B0609020204030204" pitchFamily="49" charset="0"/>
              </a:rPr>
              <a:t> = "I'm inside the loop";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  System.out.println(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outer</a:t>
            </a:r>
            <a:r>
              <a:rPr lang="en-GB" sz="2800" b="1" noProof="1">
                <a:latin typeface="Consolas" panose="020B0609020204030204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  </a:t>
            </a:r>
            <a:r>
              <a:rPr lang="en-GB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//System.out.println(inner); Error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ight Brace 3"/>
          <p:cNvSpPr/>
          <p:nvPr/>
        </p:nvSpPr>
        <p:spPr>
          <a:xfrm>
            <a:off x="8532812" y="3736195"/>
            <a:ext cx="565534" cy="1597326"/>
          </a:xfrm>
          <a:custGeom>
            <a:avLst/>
            <a:gdLst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755652 h 1600200"/>
              <a:gd name="connsiteX3" fmla="*/ 533400 w 533401"/>
              <a:gd name="connsiteY3" fmla="*/ 800100 h 1600200"/>
              <a:gd name="connsiteX4" fmla="*/ 266700 w 533401"/>
              <a:gd name="connsiteY4" fmla="*/ 84454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7" fmla="*/ 0 w 533401"/>
              <a:gd name="connsiteY7" fmla="*/ 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690882 h 1600200"/>
              <a:gd name="connsiteX3" fmla="*/ 533400 w 533401"/>
              <a:gd name="connsiteY3" fmla="*/ 800100 h 1600200"/>
              <a:gd name="connsiteX4" fmla="*/ 270510 w 533401"/>
              <a:gd name="connsiteY4" fmla="*/ 91312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41910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37338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733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14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5344 w 575310"/>
              <a:gd name="connsiteY3" fmla="*/ 804606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5310" h="1600200" stroke="0" extrusionOk="0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755652"/>
                </a:lnTo>
                <a:cubicBezTo>
                  <a:pt x="266700" y="780200"/>
                  <a:pt x="428016" y="800100"/>
                  <a:pt x="575310" y="800100"/>
                </a:cubicBezTo>
                <a:cubicBezTo>
                  <a:pt x="428016" y="800100"/>
                  <a:pt x="266700" y="820000"/>
                  <a:pt x="266700" y="84454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  <a:lnTo>
                  <a:pt x="0" y="0"/>
                </a:lnTo>
                <a:close/>
              </a:path>
              <a:path w="575310" h="1600200" fill="none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690882"/>
                </a:lnTo>
                <a:cubicBezTo>
                  <a:pt x="266700" y="715430"/>
                  <a:pt x="414709" y="801855"/>
                  <a:pt x="415344" y="804606"/>
                </a:cubicBezTo>
                <a:cubicBezTo>
                  <a:pt x="415979" y="807357"/>
                  <a:pt x="270510" y="888580"/>
                  <a:pt x="270510" y="91312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Span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9371012" y="3809521"/>
            <a:ext cx="2571514" cy="1364158"/>
          </a:xfrm>
          <a:prstGeom prst="wedgeRoundRectCallout">
            <a:avLst>
              <a:gd name="adj1" fmla="val -39149"/>
              <a:gd name="adj2" fmla="val 16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outer</a:t>
            </a:r>
            <a:r>
              <a: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variable span</a:t>
            </a:r>
            <a:endParaRPr lang="bg-BG" sz="3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231858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Shorter span simplifies the code</a:t>
            </a:r>
          </a:p>
          <a:p>
            <a:pPr lvl="1"/>
            <a:r>
              <a:rPr lang="en-US" dirty="0"/>
              <a:t>Improves its readability and maintainability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989012" y="2578743"/>
            <a:ext cx="8139572" cy="29100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for (int i = 0; i &lt; 10; i++)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   </a:t>
            </a:r>
            <a:r>
              <a:rPr lang="en-GB" sz="2800" b="1" noProof="1">
                <a:latin typeface="Consolas" panose="020B0609020204030204" pitchFamily="49" charset="0"/>
              </a:rPr>
              <a:t>String inner = "I'm inside the loop";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String outer = "I'm inside the main()";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System.out.println(outer);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System.out.println(inner);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Error</a:t>
            </a:r>
          </a:p>
        </p:txBody>
      </p:sp>
      <p:sp>
        <p:nvSpPr>
          <p:cNvPr id="4" name="Right Brace 3"/>
          <p:cNvSpPr/>
          <p:nvPr/>
        </p:nvSpPr>
        <p:spPr>
          <a:xfrm>
            <a:off x="8737353" y="4191000"/>
            <a:ext cx="304800" cy="737886"/>
          </a:xfrm>
          <a:custGeom>
            <a:avLst/>
            <a:gdLst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755652 h 1600200"/>
              <a:gd name="connsiteX3" fmla="*/ 533400 w 533401"/>
              <a:gd name="connsiteY3" fmla="*/ 800100 h 1600200"/>
              <a:gd name="connsiteX4" fmla="*/ 266700 w 533401"/>
              <a:gd name="connsiteY4" fmla="*/ 84454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7" fmla="*/ 0 w 533401"/>
              <a:gd name="connsiteY7" fmla="*/ 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690882 h 1600200"/>
              <a:gd name="connsiteX3" fmla="*/ 533400 w 533401"/>
              <a:gd name="connsiteY3" fmla="*/ 800100 h 1600200"/>
              <a:gd name="connsiteX4" fmla="*/ 270510 w 533401"/>
              <a:gd name="connsiteY4" fmla="*/ 91312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41910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37338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733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14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5344 w 575310"/>
              <a:gd name="connsiteY3" fmla="*/ 804606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5310" h="1600200" stroke="0" extrusionOk="0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755652"/>
                </a:lnTo>
                <a:cubicBezTo>
                  <a:pt x="266700" y="780200"/>
                  <a:pt x="428016" y="800100"/>
                  <a:pt x="575310" y="800100"/>
                </a:cubicBezTo>
                <a:cubicBezTo>
                  <a:pt x="428016" y="800100"/>
                  <a:pt x="266700" y="820000"/>
                  <a:pt x="266700" y="84454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  <a:lnTo>
                  <a:pt x="0" y="0"/>
                </a:lnTo>
                <a:close/>
              </a:path>
              <a:path w="575310" h="1600200" fill="none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690882"/>
                </a:lnTo>
                <a:cubicBezTo>
                  <a:pt x="266700" y="715430"/>
                  <a:pt x="414709" y="801855"/>
                  <a:pt x="415344" y="804606"/>
                </a:cubicBezTo>
                <a:cubicBezTo>
                  <a:pt x="415979" y="807357"/>
                  <a:pt x="270510" y="888580"/>
                  <a:pt x="270510" y="91312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Variable Span Short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9218612" y="3619500"/>
            <a:ext cx="2857658" cy="1143000"/>
          </a:xfrm>
          <a:prstGeom prst="wedgeRoundRectCallout">
            <a:avLst>
              <a:gd name="adj1" fmla="val -31941"/>
              <a:gd name="adj2" fmla="val 210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outer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variable span – reduced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07900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412CD-F240-4DBF-B46F-E263794123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Integer Types</a:t>
            </a:r>
            <a:endParaRPr lang="en-GB" dirty="0"/>
          </a:p>
        </p:txBody>
      </p:sp>
      <p:sp>
        <p:nvSpPr>
          <p:cNvPr id="2" name="Правоъгълник 1"/>
          <p:cNvSpPr/>
          <p:nvPr/>
        </p:nvSpPr>
        <p:spPr>
          <a:xfrm>
            <a:off x="4917123" y="1403968"/>
            <a:ext cx="2358146" cy="240065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int</a:t>
            </a:r>
            <a:endParaRPr lang="bg-BG" sz="15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874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6F2BD-BA9C-4900-B48E-E247BB249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3795" name="Text Placeholder 2">
            <a:extLst>
              <a:ext uri="{FF2B5EF4-FFF2-40B4-BE49-F238E27FC236}">
                <a16:creationId xmlns:a16="http://schemas.microsoft.com/office/drawing/2014/main" id="{2AE3DFD6-1C70-4AFB-A4F7-192264F4AC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C215A2-1862-4D37-BEC3-A017FC64600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43E15CBA-E7AA-422B-8CBE-5E36F3C505C2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1590BF6-248D-44B8-8132-3A158B974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138881"/>
              </p:ext>
            </p:extLst>
          </p:nvPr>
        </p:nvGraphicFramePr>
        <p:xfrm>
          <a:off x="1958564" y="1447800"/>
          <a:ext cx="9982198" cy="2937635"/>
        </p:xfrm>
        <a:graphic>
          <a:graphicData uri="http://schemas.openxmlformats.org/drawingml/2006/table">
            <a:tbl>
              <a:tblPr/>
              <a:tblGrid>
                <a:gridCol w="997717">
                  <a:extLst>
                    <a:ext uri="{9D8B030D-6E8A-4147-A177-3AD203B41FA5}">
                      <a16:colId xmlns:a16="http://schemas.microsoft.com/office/drawing/2014/main" val="7217387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16663001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793452293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794505328"/>
                    </a:ext>
                  </a:extLst>
                </a:gridCol>
                <a:gridCol w="1669281">
                  <a:extLst>
                    <a:ext uri="{9D8B030D-6E8A-4147-A177-3AD203B41FA5}">
                      <a16:colId xmlns:a16="http://schemas.microsoft.com/office/drawing/2014/main" val="3296904152"/>
                    </a:ext>
                  </a:extLst>
                </a:gridCol>
              </a:tblGrid>
              <a:tr h="846483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Type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Default</a:t>
                      </a:r>
                      <a:r>
                        <a:rPr lang="en-US" sz="2200" b="1" baseline="0" dirty="0">
                          <a:solidFill>
                            <a:schemeClr val="tx1"/>
                          </a:solidFill>
                          <a:effectLst/>
                        </a:rPr>
                        <a:t/>
                      </a:r>
                      <a:br>
                        <a:rPr lang="en-US" sz="2200" b="1" baseline="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2200" b="1" baseline="0" dirty="0">
                          <a:solidFill>
                            <a:schemeClr val="tx1"/>
                          </a:solidFill>
                          <a:effectLst/>
                        </a:rPr>
                        <a:t>Value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Min Value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Max Value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Size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555643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noProof="1">
                          <a:solidFill>
                            <a:schemeClr val="tx1"/>
                          </a:solidFill>
                          <a:effectLst/>
                        </a:rPr>
                        <a:t>byte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-128 (</a:t>
                      </a:r>
                      <a:r>
                        <a:rPr lang="en-US" sz="2200" dirty="0"/>
                        <a:t>-2</a:t>
                      </a:r>
                      <a:r>
                        <a:rPr lang="en-US" sz="2200" baseline="30000" dirty="0"/>
                        <a:t>7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127 (</a:t>
                      </a:r>
                      <a:r>
                        <a:rPr lang="en-US" sz="2200" dirty="0"/>
                        <a:t>2</a:t>
                      </a:r>
                      <a:r>
                        <a:rPr lang="en-US" sz="2200" baseline="30000" dirty="0"/>
                        <a:t>7</a:t>
                      </a:r>
                      <a:r>
                        <a:rPr lang="en-US" sz="2200" dirty="0"/>
                        <a:t>-1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8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309815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short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-32768 (</a:t>
                      </a:r>
                      <a:r>
                        <a:rPr lang="en-US" sz="2200" dirty="0"/>
                        <a:t>-2</a:t>
                      </a:r>
                      <a:r>
                        <a:rPr lang="en-US" sz="2200" baseline="30000" dirty="0"/>
                        <a:t>15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32767 (</a:t>
                      </a:r>
                      <a:r>
                        <a:rPr lang="en-US" sz="2200" dirty="0"/>
                        <a:t>2</a:t>
                      </a:r>
                      <a:r>
                        <a:rPr lang="en-US" sz="2200" baseline="30000" dirty="0"/>
                        <a:t>15</a:t>
                      </a:r>
                      <a:r>
                        <a:rPr lang="en-US" sz="2200" baseline="0" dirty="0"/>
                        <a:t> - 1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16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485108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noProof="1">
                          <a:solidFill>
                            <a:schemeClr val="tx1"/>
                          </a:solidFill>
                          <a:effectLst/>
                        </a:rPr>
                        <a:t>int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-2147483648 (</a:t>
                      </a:r>
                      <a:r>
                        <a:rPr lang="en-US" sz="2200" dirty="0"/>
                        <a:t>-2</a:t>
                      </a:r>
                      <a:r>
                        <a:rPr lang="en-US" sz="2200" baseline="30000" dirty="0"/>
                        <a:t>31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2147483647 (</a:t>
                      </a:r>
                      <a:r>
                        <a:rPr lang="en-US" sz="2200" dirty="0"/>
                        <a:t>2</a:t>
                      </a:r>
                      <a:r>
                        <a:rPr lang="en-US" sz="2200" baseline="30000" dirty="0"/>
                        <a:t>31</a:t>
                      </a:r>
                      <a:r>
                        <a:rPr lang="en-US" sz="2200" baseline="0" dirty="0">
                          <a:solidFill>
                            <a:schemeClr val="tx1"/>
                          </a:solidFill>
                          <a:effectLst/>
                        </a:rPr>
                        <a:t> – 1)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32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180582"/>
                  </a:ext>
                </a:extLst>
              </a:tr>
              <a:tr h="725701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long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-9223372036854775808</a:t>
                      </a:r>
                    </a:p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2200" dirty="0"/>
                        <a:t>-2</a:t>
                      </a:r>
                      <a:r>
                        <a:rPr lang="en-US" sz="2200" baseline="30000" dirty="0"/>
                        <a:t>63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9223372036854775807</a:t>
                      </a:r>
                    </a:p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2200" dirty="0"/>
                        <a:t>2</a:t>
                      </a:r>
                      <a:r>
                        <a:rPr lang="en-US" sz="2200" baseline="30000" dirty="0"/>
                        <a:t>63</a:t>
                      </a:r>
                      <a:r>
                        <a:rPr lang="en-US" sz="2200" dirty="0"/>
                        <a:t>-1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64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576232"/>
                  </a:ext>
                </a:extLst>
              </a:tr>
            </a:tbl>
          </a:graphicData>
        </a:graphic>
      </p:graphicFrame>
      <p:sp>
        <p:nvSpPr>
          <p:cNvPr id="33849" name="Title 1">
            <a:extLst>
              <a:ext uri="{FF2B5EF4-FFF2-40B4-BE49-F238E27FC236}">
                <a16:creationId xmlns:a16="http://schemas.microsoft.com/office/drawing/2014/main" id="{D0320633-98C9-43E6-8CF9-1EBC23FE5C88}"/>
              </a:ext>
            </a:extLst>
          </p:cNvPr>
          <p:cNvSpPr txBox="1">
            <a:spLocks/>
          </p:cNvSpPr>
          <p:nvPr/>
        </p:nvSpPr>
        <p:spPr bwMode="auto">
          <a:xfrm>
            <a:off x="1449010" y="253240"/>
            <a:ext cx="8397275" cy="88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7972" tIns="35991" rIns="107972" bIns="35991" anchor="ctr"/>
          <a:lstStyle>
            <a:lvl1pPr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89013" indent="-379413"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522413" indent="-303213"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2132013" indent="-303213"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740025" indent="-303213"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3197225" indent="-303213" defTabSz="1217613" eaLnBrk="0" fontAlgn="base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654425" indent="-303213" defTabSz="1217613" eaLnBrk="0" fontAlgn="base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4111625" indent="-303213" defTabSz="1217613" eaLnBrk="0" fontAlgn="base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568825" indent="-303213" defTabSz="1217613" eaLnBrk="0" fontAlgn="base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3899" b="1" dirty="0"/>
              <a:t>Integer types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Depending on the unit of measure we can use different data types:</a:t>
            </a:r>
            <a:endParaRPr lang="bg-BG" sz="3200" dirty="0"/>
          </a:p>
        </p:txBody>
      </p:sp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Centuries – Example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51205" y="2114095"/>
            <a:ext cx="11426550" cy="34420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byte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</a:rPr>
              <a:t>centuries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= 20; </a:t>
            </a:r>
            <a:endParaRPr lang="en-GB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short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years = 2000;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days = 730484;</a:t>
            </a:r>
            <a:endParaRPr lang="bg-BG" sz="2400" b="1" i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hours = 17531616; </a:t>
            </a:r>
            <a:endParaRPr lang="en-GB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latin typeface="Consolas" pitchFamily="49" charset="0"/>
                <a:cs typeface="Consolas" pitchFamily="49" charset="0"/>
              </a:rPr>
              <a:t>System.out.printf(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latin typeface="Consolas" pitchFamily="49" charset="0"/>
                <a:cs typeface="Consolas" pitchFamily="49" charset="0"/>
              </a:rPr>
              <a:t>"%d centuries = %d years = %d days = %d hours.", 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latin typeface="Consolas" pitchFamily="49" charset="0"/>
                <a:cs typeface="Consolas" pitchFamily="49" charset="0"/>
              </a:rPr>
              <a:t>                                    centuries, years, days, hours)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//20 centuries = 2000 years = 730484 days = 17531616 hours.</a:t>
            </a:r>
          </a:p>
        </p:txBody>
      </p:sp>
    </p:spTree>
    <p:extLst>
      <p:ext uri="{BB962C8B-B14F-4D97-AF65-F5344CB8AC3E}">
        <p14:creationId xmlns:p14="http://schemas.microsoft.com/office/powerpoint/2010/main" val="23102110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Integers have range (minimal and maximal value)</a:t>
            </a:r>
          </a:p>
          <a:p>
            <a:r>
              <a:rPr lang="en-US" dirty="0"/>
              <a:t>Integers could overflow </a:t>
            </a:r>
            <a:r>
              <a:rPr lang="en-US" dirty="0">
                <a:sym typeface="Wingdings" panose="05000000000000000000" pitchFamily="2" charset="2"/>
              </a:rPr>
              <a:t> this leads to incorrect values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Beware of Integer Overflow!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E6F7BD0F-9F84-47AA-8C30-3C5A6D2C3ED5}"/>
              </a:ext>
            </a:extLst>
          </p:cNvPr>
          <p:cNvSpPr/>
          <p:nvPr/>
        </p:nvSpPr>
        <p:spPr bwMode="auto">
          <a:xfrm>
            <a:off x="7989663" y="4055841"/>
            <a:ext cx="685800" cy="457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293811" y="3059696"/>
            <a:ext cx="6274783" cy="24494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byte</a:t>
            </a:r>
            <a:r>
              <a:rPr lang="en-US" sz="2700" b="1" noProof="1">
                <a:latin typeface="Consolas" pitchFamily="49" charset="0"/>
              </a:rPr>
              <a:t> counter = 0;</a:t>
            </a:r>
          </a:p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for (int i = 0; i &lt;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130</a:t>
            </a:r>
            <a:r>
              <a:rPr lang="en-US" sz="2700" b="1" noProof="1">
                <a:latin typeface="Consolas" pitchFamily="49" charset="0"/>
              </a:rPr>
              <a:t>; i++) {</a:t>
            </a:r>
          </a:p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  counter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++</a:t>
            </a:r>
            <a:r>
              <a:rPr lang="en-US" sz="2700" b="1" noProof="1">
                <a:latin typeface="Consolas" pitchFamily="49" charset="0"/>
              </a:rPr>
              <a:t>;</a:t>
            </a:r>
          </a:p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  System.out.println(counter);</a:t>
            </a:r>
          </a:p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9096532" y="2832711"/>
            <a:ext cx="1265080" cy="29034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</a:t>
            </a:r>
          </a:p>
          <a:p>
            <a:pPr lvl="0" algn="ctr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2</a:t>
            </a:r>
          </a:p>
          <a:p>
            <a:pPr lvl="0" algn="ctr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…</a:t>
            </a:r>
          </a:p>
          <a:p>
            <a:pPr lvl="0" algn="ctr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127</a:t>
            </a:r>
          </a:p>
          <a:p>
            <a:pPr lvl="0" algn="ctr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-128</a:t>
            </a:r>
          </a:p>
          <a:p>
            <a:pPr lvl="0" algn="ctr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-127</a:t>
            </a:r>
          </a:p>
        </p:txBody>
      </p:sp>
    </p:spTree>
    <p:extLst>
      <p:ext uri="{BB962C8B-B14F-4D97-AF65-F5344CB8AC3E}">
        <p14:creationId xmlns:p14="http://schemas.microsoft.com/office/powerpoint/2010/main" val="139860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Examples of integer literals: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</a:t>
            </a:r>
            <a:r>
              <a:rPr lang="en-US" dirty="0"/>
              <a:t>' and 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</a:t>
            </a:r>
            <a:r>
              <a:rPr lang="en-US" dirty="0"/>
              <a:t>' prefixes mean a hexadecimal value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E.g.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0xFE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0xA8F1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0xFFFFFFFF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dirty="0"/>
              <a:t>' and 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dirty="0"/>
              <a:t>' suffixes mean a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long</a:t>
            </a:r>
            <a:endParaRPr lang="en-US" dirty="0">
              <a:solidFill>
                <a:schemeClr val="bg1"/>
              </a:solidFill>
            </a:endParaRPr>
          </a:p>
          <a:p>
            <a:pPr lvl="2">
              <a:lnSpc>
                <a:spcPct val="120000"/>
              </a:lnSpc>
            </a:pPr>
            <a:r>
              <a:rPr lang="en-US" dirty="0"/>
              <a:t>E.g.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9876543L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0L</a:t>
            </a:r>
          </a:p>
        </p:txBody>
      </p:sp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Literals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B9B089E-49DF-4949-88D0-4B0B892AF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212" y="5029200"/>
            <a:ext cx="6019800" cy="10875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int hexa =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0xFFFFFFFF</a:t>
            </a:r>
            <a:r>
              <a:rPr lang="en-US" sz="2700" b="1" noProof="1">
                <a:latin typeface="Consolas" pitchFamily="49" charset="0"/>
              </a:rPr>
              <a:t>; </a:t>
            </a:r>
            <a:r>
              <a:rPr lang="en-US" sz="2700" b="1" i="1" noProof="1">
                <a:solidFill>
                  <a:schemeClr val="accent2"/>
                </a:solidFill>
                <a:latin typeface="Consolas" pitchFamily="49" charset="0"/>
              </a:rPr>
              <a:t>//-1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long number =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1L</a:t>
            </a:r>
            <a:r>
              <a:rPr lang="en-US" sz="2700" b="1" noProof="1">
                <a:latin typeface="Consolas" pitchFamily="49" charset="0"/>
              </a:rPr>
              <a:t>; </a:t>
            </a:r>
            <a:r>
              <a:rPr lang="en-US" sz="2700" b="1" i="1" noProof="1">
                <a:solidFill>
                  <a:schemeClr val="accent2"/>
                </a:solidFill>
                <a:latin typeface="Consolas" pitchFamily="49" charset="0"/>
              </a:rPr>
              <a:t>//1</a:t>
            </a:r>
            <a:endParaRPr lang="bg-BG" sz="27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92FFD2-1D8D-47CE-B46A-4FAAD6D66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412" y="3023090"/>
            <a:ext cx="3174546" cy="317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976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B48A0D-4193-412B-980A-BDA907D42B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Read four integers</a:t>
            </a:r>
          </a:p>
          <a:p>
            <a:pPr lvl="1"/>
            <a:r>
              <a:rPr lang="en-GB" dirty="0"/>
              <a:t>Add first to the second</a:t>
            </a:r>
          </a:p>
          <a:p>
            <a:pPr lvl="1"/>
            <a:r>
              <a:rPr lang="en-GB" dirty="0"/>
              <a:t>Divide the sum by the third number (integer division)</a:t>
            </a:r>
          </a:p>
          <a:p>
            <a:pPr lvl="1"/>
            <a:r>
              <a:rPr lang="en-GB" dirty="0"/>
              <a:t>Multiply it by the fourth number </a:t>
            </a:r>
          </a:p>
          <a:p>
            <a:pPr lvl="1"/>
            <a:r>
              <a:rPr lang="en-GB" dirty="0"/>
              <a:t>Print the result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5A292C-CFCC-4002-A5EB-691B068B7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Integer Operations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31D62-BD9F-4505-99D6-95FF9408765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AFB14E-BA88-4FB1-953E-119C5357A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212" y="4614393"/>
            <a:ext cx="731680" cy="19955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10</a:t>
            </a:r>
          </a:p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20</a:t>
            </a:r>
          </a:p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3</a:t>
            </a:r>
          </a:p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3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ADBEFE6-0A45-4964-BE27-D750B77B6261}"/>
              </a:ext>
            </a:extLst>
          </p:cNvPr>
          <p:cNvSpPr/>
          <p:nvPr/>
        </p:nvSpPr>
        <p:spPr bwMode="auto">
          <a:xfrm>
            <a:off x="2513012" y="5383552"/>
            <a:ext cx="609600" cy="457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377CA2-5DCC-4A72-A530-6DE34698C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7732" y="5295348"/>
            <a:ext cx="73168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30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2DF065-1CF3-4017-A437-3FFA2BD7F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6292" y="4614393"/>
            <a:ext cx="731680" cy="19955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20</a:t>
            </a:r>
          </a:p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30</a:t>
            </a:r>
          </a:p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2</a:t>
            </a:r>
          </a:p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3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7F44BDB-FB76-4973-9540-FFA9D68D48C7}"/>
              </a:ext>
            </a:extLst>
          </p:cNvPr>
          <p:cNvSpPr/>
          <p:nvPr/>
        </p:nvSpPr>
        <p:spPr bwMode="auto">
          <a:xfrm>
            <a:off x="5683092" y="5383552"/>
            <a:ext cx="609600" cy="457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32A2A0-60FE-43C4-A584-517630B36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7812" y="5295348"/>
            <a:ext cx="73168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75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0CC349-BED7-4AF1-8D24-F864749A5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7268" y="4630276"/>
            <a:ext cx="731680" cy="19955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15</a:t>
            </a:r>
          </a:p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14</a:t>
            </a:r>
          </a:p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2</a:t>
            </a:r>
          </a:p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3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D09F3D0-F93A-444F-BB74-E96DDA7E3145}"/>
              </a:ext>
            </a:extLst>
          </p:cNvPr>
          <p:cNvSpPr/>
          <p:nvPr/>
        </p:nvSpPr>
        <p:spPr bwMode="auto">
          <a:xfrm>
            <a:off x="9014068" y="5399435"/>
            <a:ext cx="609600" cy="457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EDE882-2271-46EA-92D9-80B28602D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8788" y="5311231"/>
            <a:ext cx="73168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21999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2D99E5-6271-440C-A622-067918229D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67155" y="1295400"/>
            <a:ext cx="8854514" cy="4769163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int firstNumber = Integer.parseInt(sc.nextLine());</a:t>
            </a:r>
          </a:p>
          <a:p>
            <a:r>
              <a:rPr lang="en-GB" dirty="0">
                <a:solidFill>
                  <a:schemeClr val="tx1"/>
                </a:solidFill>
              </a:rPr>
              <a:t>int secondNumber = Integer.parseInt(sc.nextLine());</a:t>
            </a:r>
          </a:p>
          <a:p>
            <a:r>
              <a:rPr lang="en-GB" dirty="0">
                <a:solidFill>
                  <a:schemeClr val="tx1"/>
                </a:solidFill>
              </a:rPr>
              <a:t>int thirdNumber = Integer.parseInt(sc.nextLine());</a:t>
            </a:r>
          </a:p>
          <a:p>
            <a:r>
              <a:rPr lang="en-GB" dirty="0">
                <a:solidFill>
                  <a:schemeClr val="tx1"/>
                </a:solidFill>
              </a:rPr>
              <a:t>int fourthNumber = Integer.parseInt(sc.nextLine());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long result = firstNumber + secondNumber;</a:t>
            </a:r>
          </a:p>
          <a:p>
            <a:r>
              <a:rPr lang="en-GB" dirty="0">
                <a:solidFill>
                  <a:schemeClr val="tx1"/>
                </a:solidFill>
              </a:rPr>
              <a:t>result = result / thirdNumber;</a:t>
            </a:r>
          </a:p>
          <a:p>
            <a:r>
              <a:rPr lang="en-GB" dirty="0">
                <a:solidFill>
                  <a:schemeClr val="tx1"/>
                </a:solidFill>
              </a:rPr>
              <a:t>result = result * fourthNumber;</a:t>
            </a:r>
          </a:p>
          <a:p>
            <a:r>
              <a:rPr lang="en-GB" dirty="0">
                <a:solidFill>
                  <a:schemeClr val="tx1"/>
                </a:solidFill>
              </a:rPr>
              <a:t>System.out.println(result);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C82A64-3C06-4562-9EA0-D1A15FF25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Integer Operations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93CCF5-81DD-4156-846C-E7347154FC3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590D81-DE7D-4E3F-95CF-A7FD6001218C}"/>
              </a:ext>
            </a:extLst>
          </p:cNvPr>
          <p:cNvSpPr txBox="1"/>
          <p:nvPr/>
        </p:nvSpPr>
        <p:spPr>
          <a:xfrm>
            <a:off x="798512" y="6457890"/>
            <a:ext cx="1059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https://judge.softuni.bg/Contests/1227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 smtClean="0"/>
          </a:p>
          <a:p>
            <a:pPr algn="ct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70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GB" sz="3600" dirty="0"/>
              <a:t>Data Types and Variables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3600" dirty="0"/>
              <a:t>Integer and Real Number Type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3600" dirty="0"/>
              <a:t>Type Conversion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Boolean Type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Character and String Type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C29A2-801E-45B5-8313-8492EDF996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808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Real Number Types</a:t>
            </a:r>
          </a:p>
        </p:txBody>
      </p:sp>
      <p:sp>
        <p:nvSpPr>
          <p:cNvPr id="5" name="Правоъгълник 4"/>
          <p:cNvSpPr/>
          <p:nvPr/>
        </p:nvSpPr>
        <p:spPr>
          <a:xfrm>
            <a:off x="4675608" y="1877352"/>
            <a:ext cx="2817118" cy="17081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5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float</a:t>
            </a:r>
            <a:endParaRPr lang="bg-BG" sz="105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5374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Floating-point types:</a:t>
            </a:r>
          </a:p>
          <a:p>
            <a:pPr lvl="1"/>
            <a:r>
              <a:rPr lang="en-US" dirty="0"/>
              <a:t>Represent real numbers, e.g.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1.25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-0.38</a:t>
            </a:r>
          </a:p>
          <a:p>
            <a:pPr lvl="1"/>
            <a:r>
              <a:rPr lang="en-US" dirty="0"/>
              <a:t>Have range and precision depending</a:t>
            </a:r>
            <a:br>
              <a:rPr lang="en-US" dirty="0"/>
            </a:br>
            <a:r>
              <a:rPr lang="en-US" dirty="0"/>
              <a:t>on the memory used</a:t>
            </a:r>
          </a:p>
          <a:p>
            <a:pPr lvl="1"/>
            <a:r>
              <a:rPr lang="en-US" dirty="0"/>
              <a:t>Sometimes behave abnormally in the calculations</a:t>
            </a:r>
          </a:p>
          <a:p>
            <a:pPr lvl="1"/>
            <a:r>
              <a:rPr lang="en-US" dirty="0"/>
              <a:t>May hold very small and very big values like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0.00000000000001</a:t>
            </a:r>
            <a:r>
              <a:rPr lang="en-US" dirty="0"/>
              <a:t> and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10000000000000000000000000000000000.0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Floating-Point Types?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9215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Floating-point types are: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(±1.5 × 10</a:t>
            </a:r>
            <a:r>
              <a:rPr lang="en-US" baseline="30000" dirty="0"/>
              <a:t>−45</a:t>
            </a:r>
            <a:r>
              <a:rPr lang="en-US" dirty="0"/>
              <a:t> to ±3.4 × 10</a:t>
            </a:r>
            <a:r>
              <a:rPr lang="en-US" baseline="30000" dirty="0"/>
              <a:t>38</a:t>
            </a:r>
            <a:r>
              <a:rPr lang="en-US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32-bits, precision of 7 digits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(±5.0 × 10</a:t>
            </a:r>
            <a:r>
              <a:rPr lang="en-US" baseline="30000" dirty="0"/>
              <a:t>−324</a:t>
            </a:r>
            <a:r>
              <a:rPr lang="en-US" dirty="0"/>
              <a:t> to ±1.7 × 10</a:t>
            </a:r>
            <a:r>
              <a:rPr lang="en-US" baseline="30000" dirty="0"/>
              <a:t>308</a:t>
            </a:r>
            <a:r>
              <a:rPr lang="en-US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64-bits, precision of 15-16 digits</a:t>
            </a:r>
          </a:p>
          <a:p>
            <a:pPr>
              <a:buClr>
                <a:schemeClr val="tx1"/>
              </a:buClr>
            </a:pPr>
            <a:r>
              <a:rPr lang="en-US" dirty="0"/>
              <a:t>The default value of floating-point types: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Is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0.0F</a:t>
            </a:r>
            <a:r>
              <a:rPr lang="en-US" dirty="0"/>
              <a:t> for the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type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Is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0.0D</a:t>
            </a:r>
            <a:r>
              <a:rPr lang="en-US" dirty="0"/>
              <a:t> for the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type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21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Difference in precision when using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The "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dirty="0"/>
              <a:t>" suffix in the first statement!</a:t>
            </a:r>
          </a:p>
          <a:p>
            <a:pPr lvl="1"/>
            <a:r>
              <a:rPr lang="en-US" dirty="0"/>
              <a:t>Real numbers are by default interpreted as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endParaRPr lang="en-US" dirty="0"/>
          </a:p>
          <a:p>
            <a:pPr lvl="1"/>
            <a:r>
              <a:rPr lang="en-US" dirty="0"/>
              <a:t>One should explicitly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convert them to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</a:t>
            </a:r>
            <a:endParaRPr lang="bg-BG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60412" y="1841065"/>
            <a:ext cx="9677400" cy="19955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float</a:t>
            </a:r>
            <a:r>
              <a:rPr lang="en-US" sz="2700" b="1" noProof="1">
                <a:latin typeface="Consolas" pitchFamily="49" charset="0"/>
              </a:rPr>
              <a:t> floatPI = 3.141592653589793238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f</a:t>
            </a:r>
            <a:r>
              <a:rPr lang="en-US" sz="2700" b="1" noProof="1">
                <a:latin typeface="Consolas" pitchFamily="49" charset="0"/>
              </a:rPr>
              <a:t>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double</a:t>
            </a:r>
            <a:r>
              <a:rPr lang="en-US" sz="2700" b="1" noProof="1">
                <a:latin typeface="Consolas" pitchFamily="49" charset="0"/>
              </a:rPr>
              <a:t> doublePI = 3.141592653589793238;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System.out.println("Float PI is: " + floatPI);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System.out.println("Double PI is: " + doublePI);</a:t>
            </a:r>
          </a:p>
        </p:txBody>
      </p:sp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 Precision – Example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9E600CDA-3159-4B94-A152-4FDAE7A5B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5212" y="2133600"/>
            <a:ext cx="1752600" cy="578882"/>
          </a:xfrm>
          <a:prstGeom prst="wedgeRoundRectCallout">
            <a:avLst>
              <a:gd name="adj1" fmla="val -32674"/>
              <a:gd name="adj2" fmla="val 801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3. 1415927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0DC59961-13A1-4DAF-86B4-8BFB45D7E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7612" y="3689921"/>
            <a:ext cx="3076127" cy="791603"/>
          </a:xfrm>
          <a:prstGeom prst="wedgeRoundRectCallout">
            <a:avLst>
              <a:gd name="adj1" fmla="val -56063"/>
              <a:gd name="adj2" fmla="val -524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3. 141592653589793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82928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program to enter a radius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</a:rPr>
              <a:t>real number</a:t>
            </a:r>
            <a:r>
              <a:rPr lang="en-US" dirty="0"/>
              <a:t>) and prints the area of the circle with exactly 12 digits after the decimal point: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Sample solution: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Circle Area (12 Digits Precision)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https://judge.softuni.bg/Contests/1227/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1756193" y="2914001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622386" y="2772437"/>
            <a:ext cx="91440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2.5</a:t>
            </a: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2432799" y="2772437"/>
            <a:ext cx="3293503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19.634954084936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7578062" y="2914001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6444255" y="2772437"/>
            <a:ext cx="91440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1.2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8254668" y="2772437"/>
            <a:ext cx="3293503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4.523893421169</a:t>
            </a:r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836613" y="4469088"/>
            <a:ext cx="8991599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double r = Double.parseDouble(sc.nextLine());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double area = Math.PI * r * r;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System.out.printf("%.12f", area);</a:t>
            </a:r>
            <a:endParaRPr lang="bg-BG" sz="27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589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Floating-point numbers can use scientific notation, e.g.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1e+34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1E34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20e-3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1e-12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-6.02e28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Scientific Notation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12812" y="2590800"/>
            <a:ext cx="10363200" cy="30358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double d = 10000000000000000000000000000000000.0;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System.out.println(d);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1.0E34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double d2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20e-3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System.out.println(d2);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0.02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double d3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Double.MAX_VALUE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System.out.println(d3);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//1.7976931348623157E308</a:t>
            </a:r>
          </a:p>
        </p:txBody>
      </p:sp>
    </p:spTree>
    <p:extLst>
      <p:ext uri="{BB962C8B-B14F-4D97-AF65-F5344CB8AC3E}">
        <p14:creationId xmlns:p14="http://schemas.microsoft.com/office/powerpoint/2010/main" val="222602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Integral division and floating-point division are different: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Division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55612" y="1981200"/>
            <a:ext cx="11447412" cy="35097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System.out.println(10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4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2 (integral division)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System.out.println(10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4.0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2.5 (real division)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System.out.println(10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0.0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Infinity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System.out.println(-10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0.0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-Infinity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System.out.println(0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0.0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NaN (not a number)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System.out.println(8 %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2.5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0.5 (3 * 2.5 + 0.5 = 8)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System.out.println(10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ArithmeticException</a:t>
            </a:r>
          </a:p>
        </p:txBody>
      </p:sp>
    </p:spTree>
    <p:extLst>
      <p:ext uri="{BB962C8B-B14F-4D97-AF65-F5344CB8AC3E}">
        <p14:creationId xmlns:p14="http://schemas.microsoft.com/office/powerpoint/2010/main" val="241082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Sometimes floating-point numbers work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incorrectly</a:t>
            </a:r>
            <a:r>
              <a:rPr lang="en-US" dirty="0" smtClean="0"/>
              <a:t>!</a:t>
            </a:r>
            <a:endParaRPr lang="en-US" dirty="0"/>
          </a:p>
          <a:p>
            <a:r>
              <a:rPr lang="en-GB" dirty="0"/>
              <a:t>Read more about </a:t>
            </a:r>
            <a:r>
              <a:rPr lang="en-US" b="1" dirty="0">
                <a:solidFill>
                  <a:schemeClr val="bg1"/>
                </a:solidFill>
              </a:rPr>
              <a:t>IEE 754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Floating-Point Calculations – Abnormalities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4212" y="2413435"/>
            <a:ext cx="9982200" cy="38744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double a =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</a:rPr>
              <a:t>1.0f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; 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double b =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</a:rPr>
              <a:t>0.33f</a:t>
            </a:r>
            <a:r>
              <a:rPr lang="en-US" sz="2400" b="1" noProof="1" smtClean="0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CA" sz="2400" b="1" noProof="1" smtClean="0">
                <a:solidFill>
                  <a:srgbClr val="234465"/>
                </a:solidFill>
                <a:latin typeface="Consolas" pitchFamily="49" charset="0"/>
              </a:rPr>
              <a:t>double sum = </a:t>
            </a:r>
            <a:r>
              <a:rPr lang="en-CA" sz="2400" b="1" noProof="1" smtClean="0">
                <a:solidFill>
                  <a:schemeClr val="bg1"/>
                </a:solidFill>
                <a:latin typeface="Consolas" pitchFamily="49" charset="0"/>
              </a:rPr>
              <a:t>1.33d</a:t>
            </a:r>
            <a:r>
              <a:rPr lang="en-CA" sz="2400" b="1" noProof="1" smtClean="0">
                <a:solidFill>
                  <a:srgbClr val="234465"/>
                </a:solidFill>
                <a:latin typeface="Consolas" pitchFamily="49" charset="0"/>
              </a:rPr>
              <a:t>;</a:t>
            </a:r>
            <a:endParaRPr lang="en-US" sz="2400" b="1" noProof="1">
              <a:solidFill>
                <a:srgbClr val="234465"/>
              </a:solidFill>
              <a:latin typeface="Consolas" pitchFamily="49" charset="0"/>
            </a:endParaRP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System.out.printf("a+b</a:t>
            </a:r>
            <a:r>
              <a:rPr lang="en-US" sz="2400" b="1" noProof="1" smtClean="0">
                <a:solidFill>
                  <a:srgbClr val="234465"/>
                </a:solidFill>
                <a:latin typeface="Consolas" pitchFamily="49" charset="0"/>
              </a:rPr>
              <a:t>=%f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sum</a:t>
            </a:r>
            <a:r>
              <a:rPr lang="en-US" sz="2400" b="1" noProof="1" smtClean="0">
                <a:solidFill>
                  <a:srgbClr val="234465"/>
                </a:solidFill>
                <a:latin typeface="Consolas" pitchFamily="49" charset="0"/>
              </a:rPr>
              <a:t>=%f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equal=%b", 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                        </a:t>
            </a:r>
            <a:r>
              <a:rPr lang="en-US" sz="2400" b="1" noProof="1" smtClean="0">
                <a:solidFill>
                  <a:srgbClr val="234465"/>
                </a:solidFill>
                <a:latin typeface="Consolas" pitchFamily="49" charset="0"/>
              </a:rPr>
              <a:t>a+b, sum,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(a + b == </a:t>
            </a:r>
            <a:r>
              <a:rPr lang="en-US" sz="2400" b="1" noProof="1" smtClean="0">
                <a:solidFill>
                  <a:srgbClr val="234465"/>
                </a:solidFill>
                <a:latin typeface="Consolas" pitchFamily="49" charset="0"/>
              </a:rPr>
              <a:t>sum));</a:t>
            </a:r>
            <a:endParaRPr lang="en-US" sz="2400" b="1" noProof="1">
              <a:solidFill>
                <a:srgbClr val="234465"/>
              </a:solidFill>
              <a:latin typeface="Consolas" pitchFamily="49" charset="0"/>
            </a:endParaRP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i="1" noProof="1">
                <a:solidFill>
                  <a:srgbClr val="00B050"/>
                </a:solidFill>
                <a:latin typeface="Consolas" pitchFamily="49" charset="0"/>
              </a:rPr>
              <a:t>// a+b=1.33000001311302 sum=1.33 equal = false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double num =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</a:rPr>
              <a:t>0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for (int i = 0; i &lt; 10000; i++) num +=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</a:rPr>
              <a:t>0.0001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  System.out.println(num); </a:t>
            </a:r>
            <a:r>
              <a:rPr lang="en-US" sz="2400" b="1" i="1" noProof="1">
                <a:solidFill>
                  <a:srgbClr val="00B050"/>
                </a:solidFill>
                <a:latin typeface="Consolas" pitchFamily="49" charset="0"/>
              </a:rPr>
              <a:t>// 0.9999999999999062</a:t>
            </a:r>
          </a:p>
        </p:txBody>
      </p:sp>
    </p:spTree>
    <p:extLst>
      <p:ext uri="{BB962C8B-B14F-4D97-AF65-F5344CB8AC3E}">
        <p14:creationId xmlns:p14="http://schemas.microsoft.com/office/powerpoint/2010/main" val="14834537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75A8C9B-E45F-41C6-9DFF-466BDDA87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BigDecimal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40A120-9330-42E1-AB96-F7B8E02179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/>
          <a:p>
            <a:r>
              <a:rPr lang="en-GB" dirty="0"/>
              <a:t>Built-in Java Class</a:t>
            </a:r>
          </a:p>
          <a:p>
            <a:r>
              <a:rPr lang="en-GB" dirty="0"/>
              <a:t>Provides arithmetic operations</a:t>
            </a:r>
          </a:p>
          <a:p>
            <a:r>
              <a:rPr lang="en-GB" dirty="0"/>
              <a:t>Allows calculations with very high precision</a:t>
            </a:r>
          </a:p>
          <a:p>
            <a:r>
              <a:rPr lang="en-US" dirty="0"/>
              <a:t>Used for financial calculations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8E950-B826-47D3-B264-01BA8D34518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FFEF72B-C2A6-492E-912E-7F853F2B4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3716" y="3962400"/>
            <a:ext cx="9883244" cy="25879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BigDecimal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 number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new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BigDecimal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(0); 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number = number.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add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BigDecimal.valueOf(2.5)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</a:t>
            </a:r>
            <a:endParaRPr lang="bg-BG" sz="2800" b="1" noProof="1">
              <a:solidFill>
                <a:srgbClr val="234465"/>
              </a:solidFill>
              <a:latin typeface="Consolas" pitchFamily="49" charset="0"/>
            </a:endParaRP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number = </a:t>
            </a:r>
            <a:r>
              <a:rPr lang="en-US" sz="2800" b="1" noProof="1" smtClean="0">
                <a:latin typeface="Consolas" pitchFamily="49" charset="0"/>
              </a:rPr>
              <a:t>number.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</a:rPr>
              <a:t>subract</a:t>
            </a:r>
            <a:r>
              <a:rPr lang="en-US" sz="2800" b="1" noProof="1" smtClean="0">
                <a:latin typeface="Consolas" pitchFamily="49" charset="0"/>
              </a:rPr>
              <a:t>(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</a:rPr>
              <a:t>BigDecimal.valueOf(1.5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</a:rPr>
              <a:t>);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number = number.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multiply</a:t>
            </a:r>
            <a:r>
              <a:rPr lang="en-US" sz="2800" b="1" noProof="1">
                <a:latin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BigDecimal.valueOf(2)</a:t>
            </a:r>
            <a:r>
              <a:rPr lang="en-US" sz="2800" b="1" noProof="1">
                <a:latin typeface="Consolas" pitchFamily="49" charset="0"/>
              </a:rPr>
              <a:t>);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number = </a:t>
            </a:r>
            <a:r>
              <a:rPr lang="en-US" sz="2800" b="1" noProof="1" smtClean="0">
                <a:latin typeface="Consolas" pitchFamily="49" charset="0"/>
              </a:rPr>
              <a:t>number.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</a:rPr>
              <a:t>divide</a:t>
            </a:r>
            <a:r>
              <a:rPr lang="en-US" sz="2800" b="1" noProof="1" smtClean="0">
                <a:latin typeface="Consolas" pitchFamily="49" charset="0"/>
              </a:rPr>
              <a:t>(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</a:rPr>
              <a:t>BigDecimal.valueOf(2)</a:t>
            </a:r>
            <a:r>
              <a:rPr lang="en-US" sz="2800" b="1" noProof="1" smtClean="0">
                <a:latin typeface="Consolas" pitchFamily="49" charset="0"/>
              </a:rPr>
              <a:t>);</a:t>
            </a:r>
            <a:endParaRPr lang="en-US" sz="28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12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program to enter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numbers</a:t>
            </a:r>
            <a:r>
              <a:rPr lang="en-US" dirty="0"/>
              <a:t> and print their exact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Exact Sum of Real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5297346" y="2713372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0412" y="6096000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https://judge.softuni.bg/Contests/1227/</a:t>
            </a:r>
            <a:endParaRPr lang="en-US" dirty="0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1125827" y="2083851"/>
            <a:ext cx="4038686" cy="16400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2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1000000000000000000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5</a:t>
            </a: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5887379" y="2557828"/>
            <a:ext cx="5007632" cy="6920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1000000000000000005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5298934" y="4590041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1125827" y="3960520"/>
            <a:ext cx="4038686" cy="16400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2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0.00000000003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333333333333.3</a:t>
            </a: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5888966" y="4434497"/>
            <a:ext cx="5006045" cy="6920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333333333333.30000000003</a:t>
            </a:r>
          </a:p>
        </p:txBody>
      </p:sp>
    </p:spTree>
    <p:extLst>
      <p:ext uri="{BB962C8B-B14F-4D97-AF65-F5344CB8AC3E}">
        <p14:creationId xmlns:p14="http://schemas.microsoft.com/office/powerpoint/2010/main" val="417694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  <p:bldP spid="19" grpId="0" animBg="1"/>
      <p:bldP spid="23" grpId="0" animBg="1"/>
      <p:bldP spid="24" grpId="0" animBg="1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#tech</a:t>
            </a:r>
            <a:r>
              <a:rPr lang="en-GB" sz="9600" b="1" dirty="0"/>
              <a:t>-</a:t>
            </a:r>
            <a:r>
              <a:rPr lang="en-US" sz="9600" b="1"/>
              <a:t>fund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Exact Sum of Real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096000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https://judge.softuni.bg/Contests/1227/</a:t>
            </a:r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699548" y="1460877"/>
            <a:ext cx="10789727" cy="41576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800" noProof="1"/>
              <a:t>int n = Integer.parseInt(sc.nextLine());</a:t>
            </a:r>
          </a:p>
          <a:p>
            <a:r>
              <a:rPr lang="en-US" sz="2800" noProof="1">
                <a:solidFill>
                  <a:schemeClr val="bg1"/>
                </a:solidFill>
              </a:rPr>
              <a:t>BigDecimal</a:t>
            </a:r>
            <a:r>
              <a:rPr lang="en-US" sz="2800" noProof="1"/>
              <a:t> sum = </a:t>
            </a:r>
            <a:r>
              <a:rPr lang="en-US" sz="2800" noProof="1">
                <a:solidFill>
                  <a:schemeClr val="bg1"/>
                </a:solidFill>
              </a:rPr>
              <a:t>new BigDecimal</a:t>
            </a:r>
            <a:r>
              <a:rPr lang="en-US" sz="2800" noProof="1"/>
              <a:t>(0);</a:t>
            </a:r>
          </a:p>
          <a:p>
            <a:r>
              <a:rPr lang="en-US" sz="2800" noProof="1"/>
              <a:t>for (int i = 0; i &lt; n; i++) {</a:t>
            </a:r>
          </a:p>
          <a:p>
            <a:r>
              <a:rPr lang="en-US" sz="2800" noProof="1"/>
              <a:t>   </a:t>
            </a:r>
            <a:r>
              <a:rPr lang="en-US" sz="2800" noProof="1">
                <a:solidFill>
                  <a:schemeClr val="bg1"/>
                </a:solidFill>
              </a:rPr>
              <a:t>BigDecimal</a:t>
            </a:r>
            <a:r>
              <a:rPr lang="en-US" sz="2800" noProof="1"/>
              <a:t> number = </a:t>
            </a:r>
            <a:r>
              <a:rPr lang="en-US" sz="2800" noProof="1">
                <a:solidFill>
                  <a:schemeClr val="bg1"/>
                </a:solidFill>
              </a:rPr>
              <a:t>new BigDecimal</a:t>
            </a:r>
            <a:r>
              <a:rPr lang="en-US" sz="2800" noProof="1"/>
              <a:t>(sc.nextLine());</a:t>
            </a:r>
          </a:p>
          <a:p>
            <a:r>
              <a:rPr lang="en-US" sz="2800" noProof="1"/>
              <a:t>   sum = sum.</a:t>
            </a:r>
            <a:r>
              <a:rPr lang="en-US" sz="2800" noProof="1">
                <a:solidFill>
                  <a:schemeClr val="bg1"/>
                </a:solidFill>
              </a:rPr>
              <a:t>add</a:t>
            </a:r>
            <a:r>
              <a:rPr lang="en-US" sz="2800" noProof="1"/>
              <a:t>(number);</a:t>
            </a:r>
          </a:p>
          <a:p>
            <a:r>
              <a:rPr lang="en-US" sz="2800" noProof="1"/>
              <a:t>}</a:t>
            </a:r>
          </a:p>
          <a:p>
            <a:r>
              <a:rPr lang="en-US" sz="2800" noProof="1"/>
              <a:t>System.out.println(sum);</a:t>
            </a:r>
          </a:p>
        </p:txBody>
      </p:sp>
    </p:spTree>
    <p:extLst>
      <p:ext uri="{BB962C8B-B14F-4D97-AF65-F5344CB8AC3E}">
        <p14:creationId xmlns:p14="http://schemas.microsoft.com/office/powerpoint/2010/main" val="28629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88711-BA59-4333-A01F-1AADD6578A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Integer and Real Numbers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18E3EBF-A21E-447D-897F-EA7B159E83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Type Conversion</a:t>
            </a: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938F92E-ABD5-4844-B754-691D4D0771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560" y="1385091"/>
            <a:ext cx="2377703" cy="237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55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Variables hold values of certain type</a:t>
            </a:r>
          </a:p>
          <a:p>
            <a:pPr>
              <a:lnSpc>
                <a:spcPct val="100000"/>
              </a:lnSpc>
            </a:pPr>
            <a:r>
              <a:rPr lang="en-US" dirty="0"/>
              <a:t>Type can be </a:t>
            </a:r>
            <a:r>
              <a:rPr lang="en-US" b="1" dirty="0">
                <a:solidFill>
                  <a:schemeClr val="bg1"/>
                </a:solidFill>
              </a:rPr>
              <a:t>changed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</a:rPr>
              <a:t>converted</a:t>
            </a:r>
            <a:r>
              <a:rPr lang="en-US" dirty="0"/>
              <a:t>) to another type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Implicit</a:t>
            </a:r>
            <a:r>
              <a:rPr lang="en-US" dirty="0"/>
              <a:t> type conversion (</a:t>
            </a:r>
            <a:r>
              <a:rPr lang="en-US" b="1" dirty="0">
                <a:solidFill>
                  <a:schemeClr val="bg1"/>
                </a:solidFill>
              </a:rPr>
              <a:t>lossless</a:t>
            </a:r>
            <a:r>
              <a:rPr lang="en-US" dirty="0"/>
              <a:t>): variable of bigger type</a:t>
            </a:r>
            <a:br>
              <a:rPr lang="en-US" dirty="0"/>
            </a:br>
            <a:r>
              <a:rPr lang="en-US" dirty="0"/>
              <a:t>(e.g.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double</a:t>
            </a:r>
            <a:r>
              <a:rPr lang="en-US" dirty="0"/>
              <a:t>) takes smaller value (e.g.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Explicit</a:t>
            </a:r>
            <a:r>
              <a:rPr lang="en-US" dirty="0"/>
              <a:t> type conversion (</a:t>
            </a:r>
            <a:r>
              <a:rPr lang="en-US" noProof="1"/>
              <a:t>lossy</a:t>
            </a:r>
            <a:r>
              <a:rPr lang="en-US" dirty="0"/>
              <a:t>) – when precision can be lost: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8532812" y="3657600"/>
            <a:ext cx="2667000" cy="762000"/>
          </a:xfrm>
          <a:prstGeom prst="wedgeRoundRectCallout">
            <a:avLst>
              <a:gd name="adj1" fmla="val -57104"/>
              <a:gd name="adj2" fmla="val 323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Implicit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conversion</a:t>
            </a: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8532812" y="5452223"/>
            <a:ext cx="2667000" cy="762000"/>
          </a:xfrm>
          <a:prstGeom prst="wedgeRoundRectCallout">
            <a:avLst>
              <a:gd name="adj1" fmla="val -57104"/>
              <a:gd name="adj2" fmla="val 323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Explicit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conversion 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1370012" y="3634539"/>
            <a:ext cx="6931024" cy="11660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vl="0"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solidFill>
                  <a:srgbClr val="234465"/>
                </a:solidFill>
                <a:cs typeface="+mn-cs"/>
              </a:rPr>
              <a:t>float heightInMeters = </a:t>
            </a:r>
            <a:r>
              <a:rPr lang="en-US" sz="2800" noProof="1">
                <a:solidFill>
                  <a:schemeClr val="bg1"/>
                </a:solidFill>
                <a:cs typeface="+mn-cs"/>
              </a:rPr>
              <a:t>1.74f</a:t>
            </a:r>
            <a:r>
              <a:rPr lang="en-US" sz="2800" noProof="1">
                <a:solidFill>
                  <a:srgbClr val="234465"/>
                </a:solidFill>
                <a:cs typeface="+mn-cs"/>
              </a:rPr>
              <a:t>;</a:t>
            </a:r>
          </a:p>
          <a:p>
            <a:pPr lvl="0"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solidFill>
                  <a:srgbClr val="234465"/>
                </a:solidFill>
                <a:cs typeface="+mn-cs"/>
              </a:rPr>
              <a:t>double maxHeight = heightInMeters; 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1370012" y="5385558"/>
            <a:ext cx="6931024" cy="11660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vl="0"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solidFill>
                  <a:srgbClr val="234465"/>
                </a:solidFill>
                <a:cs typeface="+mn-cs"/>
              </a:rPr>
              <a:t>double size = </a:t>
            </a:r>
            <a:r>
              <a:rPr lang="en-US" sz="2800" noProof="1">
                <a:solidFill>
                  <a:schemeClr val="bg1"/>
                </a:solidFill>
                <a:cs typeface="+mn-cs"/>
              </a:rPr>
              <a:t>3.14</a:t>
            </a:r>
            <a:r>
              <a:rPr lang="en-US" sz="2800" noProof="1">
                <a:solidFill>
                  <a:srgbClr val="234465"/>
                </a:solidFill>
                <a:cs typeface="+mn-cs"/>
              </a:rPr>
              <a:t>;</a:t>
            </a:r>
          </a:p>
          <a:p>
            <a:pPr lvl="0"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solidFill>
                  <a:srgbClr val="234465"/>
                </a:solidFill>
                <a:cs typeface="+mn-cs"/>
              </a:rPr>
              <a:t>int intSize = (int) size; </a:t>
            </a:r>
          </a:p>
        </p:txBody>
      </p:sp>
    </p:spTree>
    <p:extLst>
      <p:ext uri="{BB962C8B-B14F-4D97-AF65-F5344CB8AC3E}">
        <p14:creationId xmlns:p14="http://schemas.microsoft.com/office/powerpoint/2010/main" val="104172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Calculate how many courses will be needed to elevate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persons by using an elevator of capacity of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persons.</a:t>
            </a:r>
          </a:p>
          <a:p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3200" dirty="0"/>
              <a:t>Sample solution: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Elevator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3808412" y="2786098"/>
            <a:ext cx="656507" cy="44692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8512" y="6320786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https://judge.softuni.bg/Contests/1227/</a:t>
            </a:r>
            <a:endParaRPr lang="en-US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932583" y="2408630"/>
            <a:ext cx="2667000" cy="11660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vl="0"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solidFill>
                  <a:srgbClr val="234465"/>
                </a:solidFill>
                <a:cs typeface="+mn-cs"/>
              </a:rPr>
              <a:t>persons = 17</a:t>
            </a:r>
          </a:p>
          <a:p>
            <a:pPr lvl="0"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solidFill>
                  <a:srgbClr val="234465"/>
                </a:solidFill>
                <a:cs typeface="+mn-cs"/>
              </a:rPr>
              <a:t>capacity = 3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4673748" y="2676597"/>
            <a:ext cx="551893" cy="6659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vl="0" algn="ctr"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solidFill>
                  <a:srgbClr val="234465"/>
                </a:solidFill>
                <a:cs typeface="+mn-cs"/>
              </a:rPr>
              <a:t>6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912812" y="4264082"/>
            <a:ext cx="8991600" cy="19785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vl="0"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600" noProof="1">
                <a:solidFill>
                  <a:srgbClr val="234465"/>
                </a:solidFill>
                <a:cs typeface="+mn-cs"/>
              </a:rPr>
              <a:t>int n = </a:t>
            </a:r>
            <a:r>
              <a:rPr lang="en-US" sz="2600" noProof="1" smtClean="0">
                <a:solidFill>
                  <a:srgbClr val="234465"/>
                </a:solidFill>
                <a:cs typeface="+mn-cs"/>
              </a:rPr>
              <a:t>Integer.parseInt(sc.nextLine());</a:t>
            </a:r>
            <a:endParaRPr lang="en-US" sz="2600" noProof="1">
              <a:solidFill>
                <a:srgbClr val="234465"/>
              </a:solidFill>
              <a:cs typeface="+mn-cs"/>
            </a:endParaRPr>
          </a:p>
          <a:p>
            <a:pPr lvl="0"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600" noProof="1">
                <a:solidFill>
                  <a:srgbClr val="234465"/>
                </a:solidFill>
                <a:cs typeface="+mn-cs"/>
              </a:rPr>
              <a:t>int p = </a:t>
            </a:r>
            <a:r>
              <a:rPr lang="en-US" sz="2600" noProof="1" smtClean="0">
                <a:solidFill>
                  <a:srgbClr val="234465"/>
                </a:solidFill>
                <a:cs typeface="+mn-cs"/>
              </a:rPr>
              <a:t>Integer.parseInt(sc.nextLine());</a:t>
            </a:r>
            <a:endParaRPr lang="en-US" sz="2600" noProof="1">
              <a:solidFill>
                <a:srgbClr val="234465"/>
              </a:solidFill>
              <a:cs typeface="+mn-cs"/>
            </a:endParaRPr>
          </a:p>
          <a:p>
            <a:pPr lvl="0"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600" noProof="1">
                <a:solidFill>
                  <a:srgbClr val="234465"/>
                </a:solidFill>
                <a:cs typeface="+mn-cs"/>
              </a:rPr>
              <a:t>int courses = </a:t>
            </a:r>
            <a:r>
              <a:rPr lang="en-US" sz="2600" noProof="1">
                <a:solidFill>
                  <a:srgbClr val="FFA000"/>
                </a:solidFill>
                <a:cs typeface="+mn-cs"/>
              </a:rPr>
              <a:t>(int)</a:t>
            </a:r>
            <a:r>
              <a:rPr lang="en-US" sz="2600" noProof="1">
                <a:solidFill>
                  <a:srgbClr val="234465"/>
                </a:solidFill>
                <a:cs typeface="+mn-cs"/>
              </a:rPr>
              <a:t> Math.ceil(</a:t>
            </a:r>
            <a:r>
              <a:rPr lang="en-US" sz="2600" noProof="1">
                <a:solidFill>
                  <a:schemeClr val="bg1"/>
                </a:solidFill>
                <a:cs typeface="+mn-cs"/>
              </a:rPr>
              <a:t>(double)</a:t>
            </a:r>
            <a:r>
              <a:rPr lang="en-US" sz="2600" noProof="1">
                <a:solidFill>
                  <a:srgbClr val="234465"/>
                </a:solidFill>
                <a:cs typeface="+mn-cs"/>
              </a:rPr>
              <a:t>n / p);</a:t>
            </a:r>
          </a:p>
          <a:p>
            <a:pPr lvl="0"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600" noProof="1">
                <a:solidFill>
                  <a:srgbClr val="234465"/>
                </a:solidFill>
                <a:cs typeface="+mn-cs"/>
              </a:rPr>
              <a:t>System.out.println(courses);</a:t>
            </a:r>
          </a:p>
        </p:txBody>
      </p:sp>
    </p:spTree>
    <p:extLst>
      <p:ext uri="{BB962C8B-B14F-4D97-AF65-F5344CB8AC3E}">
        <p14:creationId xmlns:p14="http://schemas.microsoft.com/office/powerpoint/2010/main" val="214630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3" grpId="0" animBg="1"/>
      <p:bldP spid="2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program to enter an integer number of centuries and </a:t>
            </a:r>
            <a:br>
              <a:rPr lang="en-US" dirty="0"/>
            </a:br>
            <a:r>
              <a:rPr lang="en-US" dirty="0"/>
              <a:t>convert it to years, days, hours and minutes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Centuries to Minutes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2096599" y="2802062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9" name="AutoShape 24">
            <a:extLst>
              <a:ext uri="{FF2B5EF4-FFF2-40B4-BE49-F238E27FC236}">
                <a16:creationId xmlns:a16="http://schemas.microsoft.com/office/drawing/2014/main" id="{6817E619-0496-4517-BEA7-8BE35D6F9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83" y="5187478"/>
            <a:ext cx="2470057" cy="1007181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output is on one row</a:t>
            </a: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1404981" y="2658348"/>
            <a:ext cx="473862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</a:t>
            </a: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2788216" y="2450599"/>
            <a:ext cx="7497196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 centuries = 100 years = 36524 days = 876576 hours = 52594560 minutes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2096599" y="4300790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2788216" y="3949327"/>
            <a:ext cx="7497196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5 centuries = 500 years = 182621 days = 4382904 hours = 262974240 minutes</a:t>
            </a:r>
            <a:endParaRPr lang="bg-BG" sz="2700" b="1" noProof="1">
              <a:latin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151A68-BF45-4900-BC71-EAF6018CD8F0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https://judge.softuni.bg/Contests/1227/</a:t>
            </a:r>
            <a:endParaRPr lang="en-US" sz="2000" dirty="0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23550398-FAF2-4FE0-8CE4-45AAD7387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4981" y="4160645"/>
            <a:ext cx="473862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2007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4" grpId="0" animBg="1"/>
      <p:bldP spid="2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Centuries to Minutes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79412" y="1470097"/>
            <a:ext cx="11506200" cy="42463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</a:rPr>
              <a:t>int centuries = Integer.parseInt(sc.nextLine());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</a:rPr>
              <a:t>int years = centuries * 100;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</a:rPr>
              <a:t>int days =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</a:rPr>
              <a:t>(int) </a:t>
            </a:r>
            <a:r>
              <a:rPr lang="en-US" sz="2397" b="1" noProof="1">
                <a:latin typeface="Consolas" pitchFamily="49" charset="0"/>
              </a:rPr>
              <a:t>(years * 365.2422); 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</a:rPr>
              <a:t>int hours = 24 * days;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</a:rPr>
              <a:t>int minutes = 60 * hours;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GB" sz="2397" b="1" noProof="1">
                <a:latin typeface="Consolas" pitchFamily="49" charset="0"/>
              </a:rPr>
              <a:t>System.out.printf(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GB" sz="2397" b="1" noProof="1">
                <a:latin typeface="Consolas" pitchFamily="49" charset="0"/>
              </a:rPr>
              <a:t>"%d centuries = %d years = %d days = %d hours = %d minutes", 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GB" sz="2397" b="1" noProof="1">
                <a:latin typeface="Consolas" pitchFamily="49" charset="0"/>
              </a:rPr>
              <a:t>                           centuries, years, days, hours, minutes);</a:t>
            </a:r>
            <a:endParaRPr lang="bg-BG" sz="2397" b="1" noProof="1">
              <a:latin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942141" y="3200400"/>
            <a:ext cx="2857500" cy="1066800"/>
          </a:xfrm>
          <a:prstGeom prst="wedgeRoundRectCallout">
            <a:avLst>
              <a:gd name="adj1" fmla="val -34489"/>
              <a:gd name="adj2" fmla="val -81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(int)</a:t>
            </a:r>
            <a:r>
              <a:rPr lang="en-US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converts double to </a:t>
            </a:r>
            <a:r>
              <a:rPr lang="en-US" sz="2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951236" y="2130512"/>
            <a:ext cx="2743200" cy="835791"/>
          </a:xfrm>
          <a:prstGeom prst="wedgeRoundRectCallout">
            <a:avLst>
              <a:gd name="adj1" fmla="val -63491"/>
              <a:gd name="adj2" fmla="val 262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Tro</a:t>
            </a:r>
            <a:r>
              <a:rPr lang="en-US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pical </a:t>
            </a:r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year has </a:t>
            </a:r>
            <a:r>
              <a:rPr lang="en-US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365.2422 </a:t>
            </a:r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days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0E5710-BF75-435A-8E4F-CA5E1F7FAC66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https://judge.softuni.bg/Contests/1227/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9117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Boolean Type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B27747-79D1-4869-83DE-F2DE5B047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412" y="1385091"/>
            <a:ext cx="3556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57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Boolean variables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boolean</a:t>
            </a:r>
            <a:r>
              <a:rPr lang="en-US" dirty="0"/>
              <a:t>) hold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:</a:t>
            </a:r>
          </a:p>
        </p:txBody>
      </p:sp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Type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14052" name="Rectangle 4"/>
          <p:cNvSpPr>
            <a:spLocks noChangeArrowheads="1"/>
          </p:cNvSpPr>
          <p:nvPr/>
        </p:nvSpPr>
        <p:spPr bwMode="auto">
          <a:xfrm>
            <a:off x="836612" y="2057400"/>
            <a:ext cx="9220200" cy="33125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int a 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int b = 2;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boolean</a:t>
            </a:r>
            <a:r>
              <a:rPr lang="en-US" sz="3200" b="1" noProof="1">
                <a:latin typeface="Consolas" pitchFamily="49" charset="0"/>
              </a:rPr>
              <a:t> greaterAB = (a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&gt;</a:t>
            </a:r>
            <a:r>
              <a:rPr lang="en-US" sz="3200" b="1" noProof="1">
                <a:latin typeface="Consolas" pitchFamily="49" charset="0"/>
              </a:rPr>
              <a:t> b);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System.out.println(greaterAB);  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</a:rPr>
              <a:t>//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boolean</a:t>
            </a:r>
            <a:r>
              <a:rPr lang="en-US" sz="3200" b="1" noProof="1">
                <a:latin typeface="Consolas" pitchFamily="49" charset="0"/>
              </a:rPr>
              <a:t> equalA1 = (a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==</a:t>
            </a:r>
            <a:r>
              <a:rPr lang="en-US" sz="3200" b="1" noProof="1">
                <a:latin typeface="Consolas" pitchFamily="49" charset="0"/>
              </a:rPr>
              <a:t> 1);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System.out.println(equalA1);    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</a:rPr>
              <a:t>// True</a:t>
            </a:r>
          </a:p>
        </p:txBody>
      </p:sp>
    </p:spTree>
    <p:extLst>
      <p:ext uri="{BB962C8B-B14F-4D97-AF65-F5344CB8AC3E}">
        <p14:creationId xmlns:p14="http://schemas.microsoft.com/office/powerpoint/2010/main" val="40338929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number is special when its sum of digits is 5, 7 or 11</a:t>
            </a:r>
          </a:p>
          <a:p>
            <a:pPr lvl="1"/>
            <a:r>
              <a:rPr lang="en-US" dirty="0"/>
              <a:t>For all numbers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…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print the number and if it is special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Special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19592" y="4038194"/>
            <a:ext cx="765496" cy="4762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20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41612" y="2819400"/>
            <a:ext cx="2478517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2 -&gt;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3 -&gt;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4 -&gt;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5 -&gt;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6 -&gt;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7 -&gt; true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034750" y="4085805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0412" y="621535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https://judge.softuni.bg/Contests/1227/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220130" y="2819400"/>
            <a:ext cx="2663482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8 -&gt;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9 -&gt;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10 -&gt;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11 -&gt;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12 -&gt;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13 -&gt;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14 -&gt; true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883612" y="2819400"/>
            <a:ext cx="2594318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15 -&gt;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16 -&gt;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17 -&gt;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18 -&gt;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19 -&gt;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20 -&gt;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73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37DE58E-5848-4FC6-9D1D-A8FB8A925F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Types</a:t>
            </a:r>
            <a:endParaRPr lang="en-GB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63C111F-60B6-4CEF-BB80-D4F1BDFED59B}"/>
              </a:ext>
            </a:extLst>
          </p:cNvPr>
          <p:cNvGrpSpPr/>
          <p:nvPr/>
        </p:nvGrpSpPr>
        <p:grpSpPr>
          <a:xfrm>
            <a:off x="4453481" y="1066800"/>
            <a:ext cx="3281862" cy="3071603"/>
            <a:chOff x="3503083" y="715276"/>
            <a:chExt cx="4634442" cy="433752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6A167DA-7C42-4B6D-AE95-75DB879C6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7883" y="715276"/>
              <a:ext cx="3816897" cy="366911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92F4B3B-2939-499D-81B1-8D92758A7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3083" y="1693178"/>
              <a:ext cx="3353859" cy="322400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B694E74-A07C-4D8B-8165-181AE74E9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0012" y="2209800"/>
              <a:ext cx="2957513" cy="28430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8776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Special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93862" y="1295400"/>
            <a:ext cx="8801100" cy="48059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int n = Integer.parseInt(sc.nextLine());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for (int num = 1; num &lt;= n; num++)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int sumOfDigits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int digits = num;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while (digits &gt; 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  sumOfDigits += digits %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  digits = digits /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// TODO: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check</a:t>
            </a: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en-GB" sz="2800" b="1" i="1" noProof="1">
                <a:solidFill>
                  <a:schemeClr val="accent2"/>
                </a:solidFill>
                <a:latin typeface="Consolas" pitchFamily="49" charset="0"/>
              </a:rPr>
              <a:t>whether the sum is special</a:t>
            </a:r>
            <a:endParaRPr lang="en-US" sz="28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21535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https://judge.softuni.bg/Contests/1227/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1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Character Type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3923C747-463F-40C7-A7C3-C5FF0F4F06C0}"/>
              </a:ext>
            </a:extLst>
          </p:cNvPr>
          <p:cNvSpPr txBox="1">
            <a:spLocks/>
          </p:cNvSpPr>
          <p:nvPr/>
        </p:nvSpPr>
        <p:spPr>
          <a:xfrm>
            <a:off x="4572077" y="1532056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16600" dirty="0">
                <a:solidFill>
                  <a:schemeClr val="bg2"/>
                </a:solidFill>
              </a:rPr>
              <a:t>'</a:t>
            </a:r>
            <a:r>
              <a:rPr lang="en-US" sz="16600" dirty="0">
                <a:solidFill>
                  <a:schemeClr val="bg2"/>
                </a:solidFill>
              </a:rPr>
              <a:t>A</a:t>
            </a:r>
            <a:r>
              <a:rPr lang="bg-BG" sz="16600" dirty="0">
                <a:solidFill>
                  <a:schemeClr val="bg2"/>
                </a:solidFill>
              </a:rPr>
              <a:t>'</a:t>
            </a:r>
            <a:r>
              <a:rPr lang="en-US" sz="16600" dirty="0">
                <a:solidFill>
                  <a:schemeClr val="bg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460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The character data type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Represents symbolic information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Is declared by the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dirty="0"/>
              <a:t> keyword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Gives each symbol a corresponding integer code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Has a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'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\0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 default value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Takes 16 bits of memory (from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U+0000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U+FFFF</a:t>
            </a:r>
            <a:r>
              <a:rPr lang="en-US" dirty="0"/>
              <a:t>)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Holds a single Unicode character (or part of character)</a:t>
            </a:r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Character Data Type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304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Each </a:t>
            </a:r>
            <a:r>
              <a:rPr lang="en-US" sz="3200" b="1" dirty="0">
                <a:solidFill>
                  <a:schemeClr val="bg1"/>
                </a:solidFill>
              </a:rPr>
              <a:t>character</a:t>
            </a:r>
            <a:r>
              <a:rPr lang="en-US" sz="3200" dirty="0"/>
              <a:t> has an unique </a:t>
            </a:r>
            <a:r>
              <a:rPr lang="en-US" sz="3200" b="1" dirty="0">
                <a:solidFill>
                  <a:schemeClr val="bg1"/>
                </a:solidFill>
              </a:rPr>
              <a:t>Unicode</a:t>
            </a:r>
            <a:r>
              <a:rPr lang="en-US" sz="3200" dirty="0"/>
              <a:t> value (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/>
              <a:t>):</a:t>
            </a:r>
            <a:endParaRPr lang="bg-BG" sz="3200" dirty="0"/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Characters and Codes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13028" name="Rectangle 4"/>
          <p:cNvSpPr>
            <a:spLocks noChangeArrowheads="1"/>
          </p:cNvSpPr>
          <p:nvPr/>
        </p:nvSpPr>
        <p:spPr bwMode="auto">
          <a:xfrm>
            <a:off x="760413" y="2057400"/>
            <a:ext cx="10668000" cy="33424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char</a:t>
            </a:r>
            <a:r>
              <a:rPr lang="en-US" sz="2400" b="1" noProof="1">
                <a:latin typeface="Consolas" pitchFamily="49" charset="0"/>
              </a:rPr>
              <a:t> ch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'a'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latin typeface="Consolas" pitchFamily="49" charset="0"/>
              </a:rPr>
              <a:t>System.out.printf("The code of '%c' is: %d%n", ch,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(int)</a:t>
            </a:r>
            <a:r>
              <a:rPr lang="en-GB" sz="2400" b="1" noProof="1">
                <a:latin typeface="Consolas" pitchFamily="49" charset="0"/>
              </a:rPr>
              <a:t> ch);</a:t>
            </a:r>
            <a:endParaRPr lang="en-US" sz="24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ch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'b'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latin typeface="Consolas" pitchFamily="49" charset="0"/>
              </a:rPr>
              <a:t>System.out.printf("The code of '%c' is: %d%n", ch,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(int)</a:t>
            </a:r>
            <a:r>
              <a:rPr lang="en-GB" sz="2400" b="1" noProof="1">
                <a:latin typeface="Consolas" pitchFamily="49" charset="0"/>
              </a:rPr>
              <a:t> ch);</a:t>
            </a:r>
            <a:endParaRPr lang="en-US" sz="24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ch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'A'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latin typeface="Consolas" pitchFamily="49" charset="0"/>
              </a:rPr>
              <a:t>System.out.printf("The code of '%c' is: %d%n", ch,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(int)</a:t>
            </a:r>
            <a:r>
              <a:rPr lang="en-GB" sz="2400" b="1" noProof="1">
                <a:latin typeface="Consolas" pitchFamily="49" charset="0"/>
              </a:rPr>
              <a:t> ch);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ch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</a:t>
            </a:r>
            <a:r>
              <a:rPr lang="bg-BG" sz="2400" b="1" noProof="1">
                <a:solidFill>
                  <a:schemeClr val="bg1"/>
                </a:solidFill>
                <a:latin typeface="Consolas" pitchFamily="49" charset="0"/>
              </a:rPr>
              <a:t>щ'</a:t>
            </a:r>
            <a:r>
              <a:rPr lang="bg-BG" sz="2400" b="1" noProof="1">
                <a:latin typeface="Consolas" pitchFamily="49" charset="0"/>
              </a:rPr>
              <a:t>; </a:t>
            </a:r>
            <a:r>
              <a:rPr lang="en-US" sz="2400" b="1" noProof="1">
                <a:latin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Cyrillic letter 'sht'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latin typeface="Consolas" pitchFamily="49" charset="0"/>
              </a:rPr>
              <a:t>System.out.printf("The code of '%c' is: %d%n", ch,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(int)</a:t>
            </a:r>
            <a:r>
              <a:rPr lang="en-GB" sz="2400" b="1" noProof="1">
                <a:latin typeface="Consolas" pitchFamily="49" charset="0"/>
              </a:rPr>
              <a:t> ch);</a:t>
            </a:r>
            <a:endParaRPr lang="en-US" sz="24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2520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Write a program to read an integer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and print all triples of the first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small Latin letters, ordered alphabetically: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Triples of Latin Letters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122612" y="3960183"/>
            <a:ext cx="533400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3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801466" y="2357380"/>
            <a:ext cx="1063303" cy="3857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800" b="1" noProof="1">
                <a:latin typeface="Consolas" pitchFamily="49" charset="0"/>
              </a:rPr>
              <a:t>aaa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800" b="1" noProof="1">
                <a:latin typeface="Consolas" pitchFamily="49" charset="0"/>
              </a:rPr>
              <a:t>aab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800" b="1" noProof="1">
                <a:latin typeface="Consolas" pitchFamily="49" charset="0"/>
              </a:rPr>
              <a:t>aac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800" b="1" noProof="1">
                <a:latin typeface="Consolas" pitchFamily="49" charset="0"/>
              </a:rPr>
              <a:t>aba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800" b="1" noProof="1">
                <a:latin typeface="Consolas" pitchFamily="49" charset="0"/>
              </a:rPr>
              <a:t>abb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800" b="1" noProof="1">
                <a:latin typeface="Consolas" pitchFamily="49" charset="0"/>
              </a:rPr>
              <a:t>abc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800" b="1" noProof="1">
                <a:latin typeface="Consolas" pitchFamily="49" charset="0"/>
              </a:rPr>
              <a:t>aca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800" b="1" noProof="1">
                <a:latin typeface="Consolas" pitchFamily="49" charset="0"/>
              </a:rPr>
              <a:t>acb 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4000139" y="4039757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864770" y="2357380"/>
            <a:ext cx="1025846" cy="3857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800" b="1" noProof="1">
                <a:latin typeface="Consolas" pitchFamily="49" charset="0"/>
              </a:rPr>
              <a:t>acc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800" b="1" noProof="1">
                <a:latin typeface="Consolas" pitchFamily="49" charset="0"/>
              </a:rPr>
              <a:t>baa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800" b="1" noProof="1">
                <a:latin typeface="Consolas" pitchFamily="49" charset="0"/>
              </a:rPr>
              <a:t>bab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800" b="1" noProof="1">
                <a:latin typeface="Consolas" pitchFamily="49" charset="0"/>
              </a:rPr>
              <a:t>bac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800" b="1" noProof="1">
                <a:latin typeface="Consolas" pitchFamily="49" charset="0"/>
              </a:rPr>
              <a:t>bba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800" b="1" noProof="1">
                <a:latin typeface="Consolas" pitchFamily="49" charset="0"/>
              </a:rPr>
              <a:t>bbb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800" b="1" noProof="1">
                <a:latin typeface="Consolas" pitchFamily="49" charset="0"/>
              </a:rPr>
              <a:t>bbc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800" b="1" noProof="1">
                <a:latin typeface="Consolas" pitchFamily="49" charset="0"/>
              </a:rPr>
              <a:t>bca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890617" y="2357377"/>
            <a:ext cx="1035050" cy="3857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800" b="1" noProof="1">
                <a:latin typeface="Consolas" pitchFamily="49" charset="0"/>
              </a:rPr>
              <a:t>bcb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800" b="1" noProof="1">
                <a:latin typeface="Consolas" pitchFamily="49" charset="0"/>
              </a:rPr>
              <a:t>bcc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800" b="1" noProof="1">
                <a:latin typeface="Consolas" pitchFamily="49" charset="0"/>
              </a:rPr>
              <a:t>caa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800" b="1" noProof="1">
                <a:latin typeface="Consolas" pitchFamily="49" charset="0"/>
              </a:rPr>
              <a:t>cab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800" b="1" noProof="1">
                <a:latin typeface="Consolas" pitchFamily="49" charset="0"/>
              </a:rPr>
              <a:t>cac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800" b="1" noProof="1">
                <a:latin typeface="Consolas" pitchFamily="49" charset="0"/>
              </a:rPr>
              <a:t>cba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800" b="1" noProof="1">
                <a:latin typeface="Consolas" pitchFamily="49" charset="0"/>
              </a:rPr>
              <a:t>cbb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800" b="1" noProof="1">
                <a:latin typeface="Consolas" pitchFamily="49" charset="0"/>
              </a:rPr>
              <a:t>cbc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925667" y="2357374"/>
            <a:ext cx="1025848" cy="3857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800" b="1" noProof="1">
                <a:latin typeface="Consolas" pitchFamily="49" charset="0"/>
              </a:rPr>
              <a:t>cca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800" b="1" noProof="1">
                <a:latin typeface="Consolas" pitchFamily="49" charset="0"/>
              </a:rPr>
              <a:t>ccb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800" b="1" noProof="1">
                <a:latin typeface="Consolas" pitchFamily="49" charset="0"/>
              </a:rPr>
              <a:t>ccc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da-DK" sz="28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da-DK" sz="28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da-DK" sz="28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da-DK" sz="28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da-DK" sz="2800" b="1" noProof="1">
              <a:latin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0412" y="6324600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https://judge.softuni.bg/Contests/1227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20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Triples of Latin Letters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3" y="1312178"/>
            <a:ext cx="10668000" cy="48059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int n = Integer.parseInt(sc.nextLine());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for (int </a:t>
            </a:r>
            <a:r>
              <a:rPr lang="en-US" sz="2800" b="1" noProof="1" smtClean="0">
                <a:latin typeface="Consolas" pitchFamily="49" charset="0"/>
              </a:rPr>
              <a:t>i </a:t>
            </a:r>
            <a:r>
              <a:rPr lang="en-US" sz="2800" b="1" noProof="1">
                <a:latin typeface="Consolas" pitchFamily="49" charset="0"/>
              </a:rPr>
              <a:t>= 0; </a:t>
            </a:r>
            <a:r>
              <a:rPr lang="en-US" sz="2800" b="1" noProof="1" smtClean="0">
                <a:latin typeface="Consolas" pitchFamily="49" charset="0"/>
              </a:rPr>
              <a:t>i </a:t>
            </a:r>
            <a:r>
              <a:rPr lang="en-US" sz="2800" b="1" noProof="1">
                <a:latin typeface="Consolas" pitchFamily="49" charset="0"/>
              </a:rPr>
              <a:t>&lt; n; </a:t>
            </a:r>
            <a:r>
              <a:rPr lang="en-US" sz="2800" b="1" noProof="1" smtClean="0">
                <a:latin typeface="Consolas" pitchFamily="49" charset="0"/>
              </a:rPr>
              <a:t>i++)</a:t>
            </a:r>
            <a:endParaRPr lang="en-US" sz="28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  for (int </a:t>
            </a:r>
            <a:r>
              <a:rPr lang="en-US" sz="2800" b="1" noProof="1" smtClean="0">
                <a:latin typeface="Consolas" pitchFamily="49" charset="0"/>
              </a:rPr>
              <a:t>j </a:t>
            </a:r>
            <a:r>
              <a:rPr lang="en-US" sz="2800" b="1" noProof="1">
                <a:latin typeface="Consolas" pitchFamily="49" charset="0"/>
              </a:rPr>
              <a:t>= 0; </a:t>
            </a:r>
            <a:r>
              <a:rPr lang="en-US" sz="2800" b="1" noProof="1" smtClean="0">
                <a:latin typeface="Consolas" pitchFamily="49" charset="0"/>
              </a:rPr>
              <a:t>j </a:t>
            </a:r>
            <a:r>
              <a:rPr lang="en-US" sz="2800" b="1" noProof="1">
                <a:latin typeface="Consolas" pitchFamily="49" charset="0"/>
              </a:rPr>
              <a:t>&lt; n; </a:t>
            </a:r>
            <a:r>
              <a:rPr lang="en-US" sz="2800" b="1" noProof="1" smtClean="0">
                <a:latin typeface="Consolas" pitchFamily="49" charset="0"/>
              </a:rPr>
              <a:t>j++)</a:t>
            </a:r>
            <a:endParaRPr lang="en-US" sz="28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    for (int </a:t>
            </a:r>
            <a:r>
              <a:rPr lang="en-US" sz="2800" b="1" noProof="1" smtClean="0">
                <a:latin typeface="Consolas" pitchFamily="49" charset="0"/>
              </a:rPr>
              <a:t>k </a:t>
            </a:r>
            <a:r>
              <a:rPr lang="en-US" sz="2800" b="1" noProof="1">
                <a:latin typeface="Consolas" pitchFamily="49" charset="0"/>
              </a:rPr>
              <a:t>= 0; </a:t>
            </a:r>
            <a:r>
              <a:rPr lang="en-US" sz="2800" b="1" noProof="1" smtClean="0">
                <a:latin typeface="Consolas" pitchFamily="49" charset="0"/>
              </a:rPr>
              <a:t>k </a:t>
            </a:r>
            <a:r>
              <a:rPr lang="en-US" sz="2800" b="1" noProof="1">
                <a:latin typeface="Consolas" pitchFamily="49" charset="0"/>
              </a:rPr>
              <a:t>&lt; n; </a:t>
            </a:r>
            <a:r>
              <a:rPr lang="en-US" sz="2800" b="1" noProof="1" smtClean="0">
                <a:latin typeface="Consolas" pitchFamily="49" charset="0"/>
              </a:rPr>
              <a:t>k++) </a:t>
            </a: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      char letter1 =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char</a:t>
            </a:r>
            <a:r>
              <a:rPr lang="en-US" sz="2800" b="1" noProof="1">
                <a:latin typeface="Consolas" pitchFamily="49" charset="0"/>
              </a:rPr>
              <a:t>)(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'a' + 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</a:rPr>
              <a:t>i</a:t>
            </a:r>
            <a:r>
              <a:rPr lang="en-US" sz="2800" b="1" noProof="1" smtClean="0">
                <a:latin typeface="Consolas" pitchFamily="49" charset="0"/>
              </a:rPr>
              <a:t>);</a:t>
            </a:r>
            <a:endParaRPr lang="en-US" sz="28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      char letter2 =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// TODO: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finish this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      char letter3 =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// TODO: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finish this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      System.out.printf("%c%c%c%n",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					letter1, letter2, letter3);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   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41171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https://judge.softuni.bg/Contests/1227/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181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Escaping sequences are: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Represent a special character like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\n</a:t>
            </a:r>
            <a:r>
              <a:rPr lang="en-US" dirty="0"/>
              <a:t> (new line)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Represent system characters (like the [TAB] character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\t</a:t>
            </a:r>
            <a:r>
              <a:rPr lang="en-US" dirty="0"/>
              <a:t>)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dirty="0"/>
              <a:t>Commonly used escaping sequences are: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\'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for single quote	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\"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for double quote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\\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for backslash	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\n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for new line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\uXXXX</a:t>
            </a:r>
            <a:r>
              <a:rPr lang="en-US" noProof="1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noProof="1"/>
              <a:t>for denoting any other Unicode symbol</a:t>
            </a:r>
            <a:endParaRPr lang="en-US" dirty="0"/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Escaping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5849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Literals – Example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537604" name="Rectangle 4"/>
          <p:cNvSpPr>
            <a:spLocks noChangeArrowheads="1"/>
          </p:cNvSpPr>
          <p:nvPr/>
        </p:nvSpPr>
        <p:spPr bwMode="auto">
          <a:xfrm>
            <a:off x="455612" y="1535445"/>
            <a:ext cx="11201400" cy="43319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char symbol = 'a';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An ordinary character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'\u006F';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Unicode character code in 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                  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hexadecimal format (letter 'o')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'\u8449';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ja-JP" alt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葉 </a:t>
            </a:r>
            <a:r>
              <a:rPr lang="en-US" altLang="ja-JP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Leaf in Traditional Chinese)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'\'';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Assigning the single quote character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'\\';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Assigning the backslash character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'\n';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Assigning new line character</a:t>
            </a:r>
            <a:endParaRPr lang="bg-BG" sz="28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'\t';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Assigning TAB character</a:t>
            </a:r>
            <a:endParaRPr lang="bg-BG" sz="28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"a"; 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Incorrect: use single quotes</a:t>
            </a:r>
            <a:r>
              <a:rPr lang="bg-BG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!</a:t>
            </a:r>
            <a:endParaRPr lang="en-US" sz="28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2089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String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Sequence of letters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E02EFED-EE34-43A0-A1F6-873B95CEA7BA}"/>
              </a:ext>
            </a:extLst>
          </p:cNvPr>
          <p:cNvSpPr txBox="1">
            <a:spLocks/>
          </p:cNvSpPr>
          <p:nvPr/>
        </p:nvSpPr>
        <p:spPr>
          <a:xfrm>
            <a:off x="4418012" y="1447800"/>
            <a:ext cx="3352800" cy="25146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8000" dirty="0">
                <a:solidFill>
                  <a:schemeClr val="bg2"/>
                </a:solidFill>
              </a:rPr>
              <a:t>"</a:t>
            </a:r>
            <a:r>
              <a:rPr lang="en-US" sz="8000" dirty="0">
                <a:solidFill>
                  <a:schemeClr val="bg2"/>
                </a:solidFill>
              </a:rPr>
              <a:t>ABC</a:t>
            </a:r>
            <a:r>
              <a:rPr lang="bg-BG" sz="8000" dirty="0">
                <a:solidFill>
                  <a:schemeClr val="bg2"/>
                </a:solidFill>
              </a:rPr>
              <a:t>"</a:t>
            </a:r>
            <a:r>
              <a:rPr lang="en-US" sz="8000" dirty="0">
                <a:solidFill>
                  <a:schemeClr val="bg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793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String Data Type</a:t>
            </a:r>
            <a:endParaRPr lang="bg-BG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string data type</a:t>
            </a:r>
          </a:p>
          <a:p>
            <a:pPr lvl="1"/>
            <a:r>
              <a:rPr lang="en-US" dirty="0"/>
              <a:t>Represents a sequence of characters</a:t>
            </a:r>
          </a:p>
          <a:p>
            <a:pPr lvl="1"/>
            <a:r>
              <a:rPr lang="en-US" dirty="0"/>
              <a:t>Is declared by the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/>
              <a:t> keyword</a:t>
            </a:r>
          </a:p>
          <a:p>
            <a:pPr lvl="1"/>
            <a:r>
              <a:rPr lang="en-US" dirty="0"/>
              <a:t>Has a default value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/>
              <a:t> (no value)</a:t>
            </a:r>
          </a:p>
          <a:p>
            <a:r>
              <a:rPr lang="en-US" dirty="0"/>
              <a:t>Strings are enclosed in quotes:</a:t>
            </a:r>
          </a:p>
          <a:p>
            <a:endParaRPr lang="en-US" dirty="0"/>
          </a:p>
          <a:p>
            <a:r>
              <a:rPr lang="en-US" dirty="0"/>
              <a:t>Strings can be concatenated</a:t>
            </a:r>
          </a:p>
          <a:p>
            <a:pPr lvl="1"/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 operator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589212" y="4191000"/>
            <a:ext cx="5181600" cy="6659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anose="020B0609020204030204" pitchFamily="49" charset="0"/>
              </a:rPr>
              <a:t>String s = "Hello, JAVA";</a:t>
            </a:r>
          </a:p>
        </p:txBody>
      </p:sp>
    </p:spTree>
    <p:extLst>
      <p:ext uri="{BB962C8B-B14F-4D97-AF65-F5344CB8AC3E}">
        <p14:creationId xmlns:p14="http://schemas.microsoft.com/office/powerpoint/2010/main" val="477927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Computers are machines that process data</a:t>
            </a:r>
          </a:p>
          <a:p>
            <a:pPr lvl="1"/>
            <a:r>
              <a:rPr lang="en-US" dirty="0"/>
              <a:t>Instructions and data are stored in the computer</a:t>
            </a:r>
            <a:br>
              <a:rPr lang="en-US" dirty="0"/>
            </a:br>
            <a:r>
              <a:rPr lang="en-US" dirty="0"/>
              <a:t>memory</a:t>
            </a: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Computing Works?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208212" y="3505200"/>
            <a:ext cx="8963650" cy="1683495"/>
            <a:chOff x="1816500" y="3048000"/>
            <a:chExt cx="8164112" cy="1533331"/>
          </a:xfrm>
        </p:grpSpPr>
        <p:grpSp>
          <p:nvGrpSpPr>
            <p:cNvPr id="2" name="Group 1"/>
            <p:cNvGrpSpPr/>
            <p:nvPr/>
          </p:nvGrpSpPr>
          <p:grpSpPr>
            <a:xfrm>
              <a:off x="1816500" y="3057331"/>
              <a:ext cx="1619250" cy="1524000"/>
              <a:chOff x="2360612" y="3048000"/>
              <a:chExt cx="1619250" cy="15240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360612" y="3048000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6750" y="3285931"/>
                <a:ext cx="1066800" cy="1066800"/>
              </a:xfrm>
              <a:prstGeom prst="rect">
                <a:avLst/>
              </a:prstGeom>
            </p:spPr>
          </p:pic>
        </p:grpSp>
        <p:grpSp>
          <p:nvGrpSpPr>
            <p:cNvPr id="9" name="Group 8"/>
            <p:cNvGrpSpPr/>
            <p:nvPr/>
          </p:nvGrpSpPr>
          <p:grpSpPr>
            <a:xfrm>
              <a:off x="8361362" y="3048000"/>
              <a:ext cx="1619250" cy="1524000"/>
              <a:chOff x="1998468" y="3505200"/>
              <a:chExt cx="1619250" cy="15240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1998468" y="3505200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36205" y="3705807"/>
                <a:ext cx="1142999" cy="1143000"/>
              </a:xfrm>
              <a:prstGeom prst="rect">
                <a:avLst/>
              </a:prstGeom>
            </p:spPr>
          </p:pic>
        </p:grpSp>
        <p:sp>
          <p:nvSpPr>
            <p:cNvPr id="21" name="Arrow: Right 20"/>
            <p:cNvSpPr/>
            <p:nvPr/>
          </p:nvSpPr>
          <p:spPr>
            <a:xfrm>
              <a:off x="6913562" y="3572069"/>
              <a:ext cx="1295400" cy="457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5045281" y="3057331"/>
              <a:ext cx="1619250" cy="1524000"/>
              <a:chOff x="8286162" y="3019003"/>
              <a:chExt cx="1619250" cy="1524000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8286162" y="3019003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8452164" y="3440357"/>
                <a:ext cx="1289215" cy="6638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GB" sz="2800" b="1" dirty="0">
                    <a:solidFill>
                      <a:schemeClr val="bg2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10110</a:t>
                </a:r>
                <a:endParaRPr lang="en-GB" sz="3600" b="1" dirty="0">
                  <a:solidFill>
                    <a:schemeClr val="bg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22" name="Arrow: Right 21"/>
            <p:cNvSpPr/>
            <p:nvPr/>
          </p:nvSpPr>
          <p:spPr>
            <a:xfrm>
              <a:off x="3597481" y="3590731"/>
              <a:ext cx="1295400" cy="457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992445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Strings are enclosed in quotes </a:t>
            </a:r>
            <a:r>
              <a:rPr lang="en-US" b="1" dirty="0">
                <a:latin typeface="Consolas" panose="020B0609020204030204" pitchFamily="49" charset="0"/>
              </a:rPr>
              <a:t>""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Format strings insert variable values by pattern: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Strings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31021" y="1905000"/>
            <a:ext cx="7412182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file = "C:\\Windows\\win.ini";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705618" y="1447800"/>
            <a:ext cx="2798994" cy="1066800"/>
          </a:xfrm>
          <a:prstGeom prst="wedgeRoundRectCallout">
            <a:avLst>
              <a:gd name="adj1" fmla="val 28566"/>
              <a:gd name="adj2" fmla="val 156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backslash \ is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escaped by \\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31021" y="3399692"/>
            <a:ext cx="10439400" cy="19620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firstName = "Svetlin";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lastName = "Nakov";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fullName = String.format(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				   "%s %s", firstName, lastName);</a:t>
            </a:r>
          </a:p>
        </p:txBody>
      </p:sp>
    </p:spTree>
    <p:extLst>
      <p:ext uri="{BB962C8B-B14F-4D97-AF65-F5344CB8AC3E}">
        <p14:creationId xmlns:p14="http://schemas.microsoft.com/office/powerpoint/2010/main" val="288112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Combining the names of a person to obtain the full name: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concatenate strings and numbers by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 operator:</a:t>
            </a:r>
            <a:endParaRPr lang="bg-BG" dirty="0"/>
          </a:p>
        </p:txBody>
      </p:sp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Saying Hello – Examples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518148" name="Rectangle 4"/>
          <p:cNvSpPr>
            <a:spLocks noChangeArrowheads="1"/>
          </p:cNvSpPr>
          <p:nvPr/>
        </p:nvSpPr>
        <p:spPr bwMode="auto">
          <a:xfrm>
            <a:off x="836612" y="1975160"/>
            <a:ext cx="10896600" cy="24360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firstName = "Ivan";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lastName = "Ivanov";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String fullName = String.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format</a:t>
            </a:r>
            <a:r>
              <a:rPr lang="en-GB" sz="2800" b="1" noProof="1">
                <a:latin typeface="Consolas" panose="020B0609020204030204" pitchFamily="49" charset="0"/>
              </a:rPr>
              <a:t>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				     "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%s</a:t>
            </a:r>
            <a:r>
              <a:rPr lang="en-GB" sz="2800" b="1" noProof="1">
                <a:latin typeface="Consolas" panose="020B0609020204030204" pitchFamily="49" charset="0"/>
              </a:rPr>
              <a:t>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%s</a:t>
            </a:r>
            <a:r>
              <a:rPr lang="en-GB" sz="2800" b="1" noProof="1">
                <a:latin typeface="Consolas" panose="020B0609020204030204" pitchFamily="49" charset="0"/>
              </a:rPr>
              <a:t>",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firstName</a:t>
            </a:r>
            <a:r>
              <a:rPr lang="en-GB" sz="2800" b="1" noProof="1">
                <a:latin typeface="Consolas" panose="020B0609020204030204" pitchFamily="49" charset="0"/>
              </a:rPr>
              <a:t>,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lastName</a:t>
            </a:r>
            <a:r>
              <a:rPr lang="en-GB" sz="2800" b="1" noProof="1">
                <a:latin typeface="Consolas" panose="020B0609020204030204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System.out.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printf</a:t>
            </a:r>
            <a:r>
              <a:rPr lang="en-GB" sz="2800" b="1" noProof="1">
                <a:latin typeface="Consolas" panose="020B0609020204030204" pitchFamily="49" charset="0"/>
              </a:rPr>
              <a:t>("Your full name is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%s</a:t>
            </a:r>
            <a:r>
              <a:rPr lang="en-GB" sz="2800" b="1" noProof="1">
                <a:latin typeface="Consolas" panose="020B0609020204030204" pitchFamily="49" charset="0"/>
              </a:rPr>
              <a:t>.",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fullName</a:t>
            </a:r>
            <a:r>
              <a:rPr lang="en-GB" sz="2800" b="1" noProof="1">
                <a:latin typeface="Consolas" panose="020B0609020204030204" pitchFamily="49" charset="0"/>
              </a:rPr>
              <a:t>);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36611" y="5383070"/>
            <a:ext cx="11168759" cy="1014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int age = 21;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System.out.println("Hello, I am "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 age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 " years old");</a:t>
            </a:r>
          </a:p>
        </p:txBody>
      </p:sp>
    </p:spTree>
    <p:extLst>
      <p:ext uri="{BB962C8B-B14F-4D97-AF65-F5344CB8AC3E}">
        <p14:creationId xmlns:p14="http://schemas.microsoft.com/office/powerpoint/2010/main" val="7171471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Read first and last name and delimiter</a:t>
            </a:r>
          </a:p>
          <a:p>
            <a:r>
              <a:rPr lang="en-US" sz="3200" dirty="0"/>
              <a:t>Print the first and last name joined by the delimiter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US" dirty="0" err="1"/>
              <a:t>Concat</a:t>
            </a:r>
            <a:r>
              <a:rPr lang="en-US" dirty="0"/>
              <a:t> Names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53260" y="2590800"/>
            <a:ext cx="1219200" cy="1488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John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Smith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-&gt;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0B000-318F-4E6C-B318-A151AA9E3353}"/>
              </a:ext>
            </a:extLst>
          </p:cNvPr>
          <p:cNvSpPr txBox="1"/>
          <p:nvPr/>
        </p:nvSpPr>
        <p:spPr>
          <a:xfrm>
            <a:off x="798512" y="6457890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</a:t>
            </a:r>
            <a:r>
              <a:rPr lang="en-US" sz="2000"/>
              <a:t>: </a:t>
            </a:r>
            <a:r>
              <a:rPr lang="en-US" sz="2000" smtClean="0">
                <a:hlinkClick r:id="rId2"/>
              </a:rPr>
              <a:t>https://judge.softuni.bg/Contests/1227/</a:t>
            </a:r>
            <a:endParaRPr lang="en-US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B3F64C-C4A9-4174-974C-C5D4DF332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0629" y="3008027"/>
            <a:ext cx="2514600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John-&gt;Smith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5D998E5-EFC5-42E8-B192-65AD5A274CFC}"/>
              </a:ext>
            </a:extLst>
          </p:cNvPr>
          <p:cNvSpPr/>
          <p:nvPr/>
        </p:nvSpPr>
        <p:spPr bwMode="auto">
          <a:xfrm>
            <a:off x="2307861" y="3087601"/>
            <a:ext cx="493859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066B3E-EF48-46E5-BAED-F611027CD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6339" y="2590800"/>
            <a:ext cx="1219200" cy="1488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Linda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Terry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=&gt;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3E8C0F-D583-40FD-80C2-B3B9F691B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7760" y="3064776"/>
            <a:ext cx="2625851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Linda=&gt;Terry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2CE4C6F-78F1-49DC-A22A-EA27C82ADA90}"/>
              </a:ext>
            </a:extLst>
          </p:cNvPr>
          <p:cNvSpPr/>
          <p:nvPr/>
        </p:nvSpPr>
        <p:spPr bwMode="auto">
          <a:xfrm>
            <a:off x="7730940" y="3144350"/>
            <a:ext cx="493859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DF299C-7C05-437F-B6E1-1A534F9D5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260" y="4482276"/>
            <a:ext cx="1219200" cy="1488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Jan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White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&lt;-&gt;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34029B-41DC-4E23-9590-728758A66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0629" y="4899503"/>
            <a:ext cx="2514600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Jan&lt;-&gt;White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B3EA520E-D8FB-4CB2-AE04-FC1DBF53DB48}"/>
              </a:ext>
            </a:extLst>
          </p:cNvPr>
          <p:cNvSpPr/>
          <p:nvPr/>
        </p:nvSpPr>
        <p:spPr bwMode="auto">
          <a:xfrm>
            <a:off x="2307861" y="4979077"/>
            <a:ext cx="493859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DE877E-0484-42DF-9B29-5C933D19D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6339" y="4539025"/>
            <a:ext cx="1219200" cy="1488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Lee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Lewis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---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E50155-4396-4D73-96DA-AFF94C7AD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3155" y="4969046"/>
            <a:ext cx="2514600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Lee---Lewis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C7C2394-D3CC-4900-8695-EDA96055C287}"/>
              </a:ext>
            </a:extLst>
          </p:cNvPr>
          <p:cNvSpPr/>
          <p:nvPr/>
        </p:nvSpPr>
        <p:spPr bwMode="auto">
          <a:xfrm>
            <a:off x="7730940" y="5035826"/>
            <a:ext cx="493859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5640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6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46EA9A9-F15B-46E5-BBB7-D0ED838A11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6612" y="1295400"/>
            <a:ext cx="10439400" cy="3572874"/>
          </a:xfrm>
        </p:spPr>
        <p:txBody>
          <a:bodyPr/>
          <a:lstStyle/>
          <a:p>
            <a:r>
              <a:rPr lang="en-GB" sz="2800" dirty="0">
                <a:solidFill>
                  <a:schemeClr val="tx1"/>
                </a:solidFill>
              </a:rPr>
              <a:t>String </a:t>
            </a:r>
            <a:r>
              <a:rPr lang="en-GB" sz="2800" dirty="0" err="1">
                <a:solidFill>
                  <a:schemeClr val="tx1"/>
                </a:solidFill>
              </a:rPr>
              <a:t>firstName</a:t>
            </a:r>
            <a:r>
              <a:rPr lang="en-GB" sz="2800" dirty="0">
                <a:solidFill>
                  <a:schemeClr val="tx1"/>
                </a:solidFill>
              </a:rPr>
              <a:t> = </a:t>
            </a:r>
            <a:r>
              <a:rPr lang="en-GB" sz="2800" dirty="0" err="1">
                <a:solidFill>
                  <a:schemeClr val="tx1"/>
                </a:solidFill>
              </a:rPr>
              <a:t>sc.nextLine</a:t>
            </a:r>
            <a:r>
              <a:rPr lang="en-GB" sz="2800" dirty="0">
                <a:solidFill>
                  <a:schemeClr val="tx1"/>
                </a:solidFill>
              </a:rPr>
              <a:t>();</a:t>
            </a:r>
          </a:p>
          <a:p>
            <a:r>
              <a:rPr lang="en-GB" sz="2800" dirty="0">
                <a:solidFill>
                  <a:schemeClr val="tx1"/>
                </a:solidFill>
              </a:rPr>
              <a:t>String </a:t>
            </a:r>
            <a:r>
              <a:rPr lang="en-GB" sz="2800" dirty="0" err="1">
                <a:solidFill>
                  <a:schemeClr val="tx1"/>
                </a:solidFill>
              </a:rPr>
              <a:t>lastName</a:t>
            </a:r>
            <a:r>
              <a:rPr lang="en-GB" sz="2800" dirty="0">
                <a:solidFill>
                  <a:schemeClr val="tx1"/>
                </a:solidFill>
              </a:rPr>
              <a:t> = </a:t>
            </a:r>
            <a:r>
              <a:rPr lang="en-GB" sz="2800" dirty="0" err="1">
                <a:solidFill>
                  <a:schemeClr val="tx1"/>
                </a:solidFill>
              </a:rPr>
              <a:t>sc.nextLine</a:t>
            </a:r>
            <a:r>
              <a:rPr lang="en-GB" sz="2800" dirty="0">
                <a:solidFill>
                  <a:schemeClr val="tx1"/>
                </a:solidFill>
              </a:rPr>
              <a:t>();</a:t>
            </a:r>
          </a:p>
          <a:p>
            <a:r>
              <a:rPr lang="en-GB" sz="2800" dirty="0">
                <a:solidFill>
                  <a:schemeClr val="tx1"/>
                </a:solidFill>
              </a:rPr>
              <a:t>String delimiter = </a:t>
            </a:r>
            <a:r>
              <a:rPr lang="en-GB" sz="2800" dirty="0" err="1">
                <a:solidFill>
                  <a:schemeClr val="tx1"/>
                </a:solidFill>
              </a:rPr>
              <a:t>sc.nextLine</a:t>
            </a:r>
            <a:r>
              <a:rPr lang="en-GB" sz="2800" dirty="0">
                <a:solidFill>
                  <a:schemeClr val="tx1"/>
                </a:solidFill>
              </a:rPr>
              <a:t>();</a:t>
            </a:r>
          </a:p>
          <a:p>
            <a:endParaRPr lang="en-GB" sz="2800" dirty="0">
              <a:solidFill>
                <a:schemeClr val="tx1"/>
              </a:solidFill>
            </a:endParaRPr>
          </a:p>
          <a:p>
            <a:r>
              <a:rPr lang="en-GB" sz="2800" dirty="0">
                <a:solidFill>
                  <a:schemeClr val="tx1"/>
                </a:solidFill>
              </a:rPr>
              <a:t>String result = </a:t>
            </a:r>
            <a:r>
              <a:rPr lang="en-GB" sz="2800" dirty="0" err="1">
                <a:solidFill>
                  <a:schemeClr val="tx1"/>
                </a:solidFill>
              </a:rPr>
              <a:t>firstName</a:t>
            </a:r>
            <a:r>
              <a:rPr lang="en-GB" sz="2800" dirty="0">
                <a:solidFill>
                  <a:schemeClr val="bg1"/>
                </a:solidFill>
              </a:rPr>
              <a:t> + </a:t>
            </a:r>
            <a:r>
              <a:rPr lang="en-GB" sz="2800" dirty="0">
                <a:solidFill>
                  <a:schemeClr val="tx1"/>
                </a:solidFill>
              </a:rPr>
              <a:t>delimiter </a:t>
            </a:r>
            <a:r>
              <a:rPr lang="en-GB" sz="2800" dirty="0">
                <a:solidFill>
                  <a:schemeClr val="bg1"/>
                </a:solidFill>
              </a:rPr>
              <a:t>+</a:t>
            </a:r>
            <a:r>
              <a:rPr lang="en-GB" sz="2800" dirty="0">
                <a:solidFill>
                  <a:schemeClr val="tx1"/>
                </a:solidFill>
              </a:rPr>
              <a:t> </a:t>
            </a:r>
            <a:r>
              <a:rPr lang="en-GB" sz="2800" dirty="0" err="1">
                <a:solidFill>
                  <a:schemeClr val="tx1"/>
                </a:solidFill>
              </a:rPr>
              <a:t>lastName</a:t>
            </a:r>
            <a:r>
              <a:rPr lang="en-GB" sz="2800" dirty="0">
                <a:solidFill>
                  <a:schemeClr val="tx1"/>
                </a:solidFill>
              </a:rPr>
              <a:t>;</a:t>
            </a:r>
          </a:p>
          <a:p>
            <a:r>
              <a:rPr lang="en-GB" sz="2800" dirty="0" err="1">
                <a:solidFill>
                  <a:schemeClr val="tx1"/>
                </a:solidFill>
              </a:rPr>
              <a:t>System.out.println</a:t>
            </a:r>
            <a:r>
              <a:rPr lang="en-GB" sz="2800" dirty="0">
                <a:solidFill>
                  <a:schemeClr val="tx1"/>
                </a:solidFill>
              </a:rPr>
              <a:t>(result);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D126CF-BA41-40D7-949E-10540EDF9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</a:t>
            </a:r>
            <a:r>
              <a:rPr lang="en-GB" dirty="0" err="1"/>
              <a:t>Concat</a:t>
            </a:r>
            <a:r>
              <a:rPr lang="en-GB" dirty="0"/>
              <a:t> Names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20D6A-7201-46CD-93CD-0529C5B4493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53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43203E4-C37C-4D9D-BEF1-5E9B25F16946}"/>
              </a:ext>
            </a:extLst>
          </p:cNvPr>
          <p:cNvGrpSpPr/>
          <p:nvPr/>
        </p:nvGrpSpPr>
        <p:grpSpPr>
          <a:xfrm>
            <a:off x="3960812" y="5254197"/>
            <a:ext cx="4267200" cy="1143000"/>
            <a:chOff x="2513012" y="4876800"/>
            <a:chExt cx="4267200" cy="1143000"/>
          </a:xfrm>
        </p:grpSpPr>
        <p:sp>
          <p:nvSpPr>
            <p:cNvPr id="10" name="Arrow: Bent-Up 9">
              <a:extLst>
                <a:ext uri="{FF2B5EF4-FFF2-40B4-BE49-F238E27FC236}">
                  <a16:creationId xmlns:a16="http://schemas.microsoft.com/office/drawing/2014/main" id="{4E7F5761-381E-4A45-905A-F2E14C271E91}"/>
                </a:ext>
              </a:extLst>
            </p:cNvPr>
            <p:cNvSpPr/>
            <p:nvPr/>
          </p:nvSpPr>
          <p:spPr bwMode="auto">
            <a:xfrm rot="5400000">
              <a:off x="2513012" y="4876800"/>
              <a:ext cx="990600" cy="990600"/>
            </a:xfrm>
            <a:prstGeom prst="bentUp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FA92A8A-7963-4F14-B286-FF671BD7ECC1}"/>
                </a:ext>
              </a:extLst>
            </p:cNvPr>
            <p:cNvSpPr/>
            <p:nvPr/>
          </p:nvSpPr>
          <p:spPr bwMode="auto">
            <a:xfrm>
              <a:off x="3884612" y="5105400"/>
              <a:ext cx="2895600" cy="9144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3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Jan&lt;-&gt;White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319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88711-BA59-4333-A01F-1AADD6578A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80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55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22962" y="1723767"/>
            <a:ext cx="8156700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3600" b="1" dirty="0">
                <a:solidFill>
                  <a:schemeClr val="bg1"/>
                </a:solidFill>
              </a:rPr>
              <a:t>Variables</a:t>
            </a:r>
            <a:r>
              <a:rPr lang="en-GB" sz="3600" dirty="0">
                <a:solidFill>
                  <a:schemeClr val="bg2"/>
                </a:solidFill>
              </a:rPr>
              <a:t> – store data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3400" dirty="0">
                <a:solidFill>
                  <a:schemeClr val="bg2"/>
                </a:solidFill>
              </a:rPr>
              <a:t>Numeral types: 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GB" sz="3200" dirty="0">
                <a:solidFill>
                  <a:schemeClr val="bg2"/>
                </a:solidFill>
              </a:rPr>
              <a:t>Represent </a:t>
            </a:r>
            <a:r>
              <a:rPr lang="en-GB" sz="3200" b="1" dirty="0">
                <a:solidFill>
                  <a:schemeClr val="bg1"/>
                </a:solidFill>
              </a:rPr>
              <a:t>numbers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GB" sz="3000" dirty="0">
                <a:solidFill>
                  <a:schemeClr val="bg2"/>
                </a:solidFill>
              </a:rPr>
              <a:t>Have </a:t>
            </a:r>
            <a:r>
              <a:rPr lang="en-GB" sz="3000" b="1" dirty="0">
                <a:solidFill>
                  <a:schemeClr val="bg1"/>
                </a:solidFill>
              </a:rPr>
              <a:t>specific ranges </a:t>
            </a:r>
            <a:r>
              <a:rPr lang="en-GB" sz="3000" dirty="0">
                <a:solidFill>
                  <a:schemeClr val="bg2"/>
                </a:solidFill>
              </a:rPr>
              <a:t>for every type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3600" dirty="0">
                <a:solidFill>
                  <a:schemeClr val="bg2"/>
                </a:solidFill>
              </a:rPr>
              <a:t>String and text types: 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GB" sz="3400" dirty="0">
                <a:solidFill>
                  <a:schemeClr val="bg2"/>
                </a:solidFill>
              </a:rPr>
              <a:t>Represent </a:t>
            </a:r>
            <a:r>
              <a:rPr lang="en-GB" sz="3400" b="1" dirty="0">
                <a:solidFill>
                  <a:schemeClr val="bg1"/>
                </a:solidFill>
              </a:rPr>
              <a:t>text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GB" sz="3200" b="1" dirty="0">
                <a:solidFill>
                  <a:schemeClr val="bg1"/>
                </a:solidFill>
              </a:rPr>
              <a:t>Sequences</a:t>
            </a:r>
            <a:r>
              <a:rPr lang="en-GB" sz="3200" b="1" dirty="0">
                <a:solidFill>
                  <a:schemeClr val="bg2"/>
                </a:solidFill>
              </a:rPr>
              <a:t> </a:t>
            </a:r>
            <a:r>
              <a:rPr lang="en-GB" sz="3200" b="1" dirty="0">
                <a:solidFill>
                  <a:schemeClr val="bg1"/>
                </a:solidFill>
              </a:rPr>
              <a:t>of Unicode</a:t>
            </a:r>
            <a:r>
              <a:rPr lang="en-GB" sz="3200" b="1" dirty="0">
                <a:solidFill>
                  <a:schemeClr val="bg2"/>
                </a:solidFill>
              </a:rPr>
              <a:t> </a:t>
            </a:r>
            <a:r>
              <a:rPr lang="en-GB" sz="3200" b="1" dirty="0">
                <a:solidFill>
                  <a:schemeClr val="bg1"/>
                </a:solidFill>
              </a:rPr>
              <a:t>characters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3600" dirty="0">
                <a:solidFill>
                  <a:schemeClr val="bg2"/>
                </a:solidFill>
              </a:rPr>
              <a:t>Type conversion: </a:t>
            </a:r>
            <a:r>
              <a:rPr lang="en-GB" sz="3600" b="1" dirty="0">
                <a:solidFill>
                  <a:schemeClr val="bg1"/>
                </a:solidFill>
              </a:rPr>
              <a:t>implicit</a:t>
            </a:r>
            <a:r>
              <a:rPr lang="en-GB" sz="3600" dirty="0">
                <a:solidFill>
                  <a:schemeClr val="bg2"/>
                </a:solidFill>
              </a:rPr>
              <a:t> and </a:t>
            </a:r>
            <a:r>
              <a:rPr lang="en-GB" sz="3600" b="1" dirty="0">
                <a:solidFill>
                  <a:schemeClr val="bg1"/>
                </a:solidFill>
              </a:rPr>
              <a:t>explicit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>
                <a:hlinkClick r:id="rId3"/>
              </a:rPr>
              <a:t>https://softuni.bg/courses/technology-fundamentals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121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190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5799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2799" y="5566366"/>
            <a:ext cx="224022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5799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1566" y="5566366"/>
            <a:ext cx="159302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186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5799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849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5799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361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284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772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5799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77782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29420" y="2067924"/>
            <a:ext cx="5023218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18809" y="4064376"/>
            <a:ext cx="61405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128"/>
          <a:stretch/>
        </p:blipFill>
        <p:spPr>
          <a:xfrm>
            <a:off x="6424527" y="2067924"/>
            <a:ext cx="1962778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59194" y="2067924"/>
            <a:ext cx="2400210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29421" y="4064376"/>
            <a:ext cx="3383118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605626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772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Variables have name, data type and value</a:t>
            </a:r>
          </a:p>
          <a:p>
            <a:pPr lvl="1"/>
            <a:r>
              <a:rPr lang="en-US" dirty="0"/>
              <a:t>Assignment is done by the operator "</a:t>
            </a:r>
            <a:r>
              <a:rPr lang="en-US" b="1" dirty="0">
                <a:solidFill>
                  <a:schemeClr val="bg1"/>
                </a:solidFill>
              </a:rPr>
              <a:t>=</a:t>
            </a:r>
            <a:r>
              <a:rPr lang="en-US" dirty="0"/>
              <a:t>" </a:t>
            </a:r>
          </a:p>
          <a:p>
            <a:pPr lvl="1"/>
            <a:r>
              <a:rPr lang="en-US" dirty="0"/>
              <a:t>Example of variable definition and assignment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processed, data is stored back into variables</a:t>
            </a:r>
            <a:endParaRPr lang="bg-BG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5314837" y="4110966"/>
            <a:ext cx="3059507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count = 5;</a:t>
            </a:r>
          </a:p>
        </p:txBody>
      </p:sp>
      <p:sp>
        <p:nvSpPr>
          <p:cNvPr id="560133" name="AutoShape 5"/>
          <p:cNvSpPr>
            <a:spLocks noChangeArrowheads="1"/>
          </p:cNvSpPr>
          <p:nvPr/>
        </p:nvSpPr>
        <p:spPr bwMode="auto">
          <a:xfrm>
            <a:off x="2937238" y="4146023"/>
            <a:ext cx="2111734" cy="578882"/>
          </a:xfrm>
          <a:prstGeom prst="wedgeRoundRectCallout">
            <a:avLst>
              <a:gd name="adj1" fmla="val 59294"/>
              <a:gd name="adj2" fmla="val 80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type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5482800" y="3276600"/>
            <a:ext cx="2871958" cy="578882"/>
          </a:xfrm>
          <a:prstGeom prst="wedgeRoundRectCallout">
            <a:avLst>
              <a:gd name="adj1" fmla="val -12008"/>
              <a:gd name="adj2" fmla="val 8025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8627735" y="4435464"/>
            <a:ext cx="2871958" cy="578882"/>
          </a:xfrm>
          <a:prstGeom prst="wedgeRoundRectCallout">
            <a:avLst>
              <a:gd name="adj1" fmla="val -56201"/>
              <a:gd name="adj2" fmla="val -328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 value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886269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2" grpId="0" animBg="1"/>
      <p:bldP spid="560133" grpId="0" animBg="1"/>
      <p:bldP spid="560134" grpId="0" animBg="1"/>
      <p:bldP spid="56013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60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767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1200"/>
              </a:spcBef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data type</a:t>
            </a:r>
            <a:r>
              <a:rPr lang="en-US" dirty="0"/>
              <a:t>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Is a </a:t>
            </a:r>
            <a:r>
              <a:rPr lang="en-US" b="1" dirty="0">
                <a:solidFill>
                  <a:schemeClr val="bg1"/>
                </a:solidFill>
              </a:rPr>
              <a:t>domain of values </a:t>
            </a:r>
            <a:r>
              <a:rPr lang="en-US" dirty="0"/>
              <a:t>of similar characteristics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Defines the type of information stored in the computer </a:t>
            </a:r>
            <a:br>
              <a:rPr lang="en-US" dirty="0"/>
            </a:br>
            <a:r>
              <a:rPr lang="en-US" dirty="0"/>
              <a:t>memory (in a </a:t>
            </a:r>
            <a:r>
              <a:rPr lang="en-US" b="1" dirty="0">
                <a:solidFill>
                  <a:schemeClr val="bg1"/>
                </a:solidFill>
              </a:rPr>
              <a:t>variable</a:t>
            </a:r>
            <a:r>
              <a:rPr lang="en-US" dirty="0"/>
              <a:t>)</a:t>
            </a:r>
          </a:p>
          <a:p>
            <a:pPr>
              <a:spcBef>
                <a:spcPts val="1200"/>
              </a:spcBef>
            </a:pPr>
            <a:r>
              <a:rPr lang="en-US" dirty="0"/>
              <a:t>Examples: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Positive integers: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/>
              <a:t>, …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dirty="0"/>
              <a:t>Alphabetical characters: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dirty="0"/>
              <a:t>, …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dirty="0"/>
              <a:t>Days of week: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Monday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Tuesday</a:t>
            </a:r>
            <a:r>
              <a:rPr lang="en-US" dirty="0"/>
              <a:t>, …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 Type?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3522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A data type has: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Name (Java keyword)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Size (how much memory is used)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Default value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Example: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Integer numbers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Name: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int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Size: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bits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dirty="0"/>
              <a:t>(4 bytes)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Default value: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 Characteristics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043829" y="808329"/>
            <a:ext cx="2271271" cy="2676418"/>
            <a:chOff x="7401286" y="533400"/>
            <a:chExt cx="1975608" cy="2328015"/>
          </a:xfrm>
        </p:grpSpPr>
        <p:pic>
          <p:nvPicPr>
            <p:cNvPr id="2052" name="Picture 4" descr="http://clipartist.info/RSS/openclipart.org/2011/July/15-Friday/binary_file_icon-1331px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401286" y="533400"/>
              <a:ext cx="1975608" cy="2328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7464631" y="1697737"/>
              <a:ext cx="1344613" cy="106397"/>
            </a:xfrm>
            <a:prstGeom prst="rect">
              <a:avLst/>
            </a:prstGeom>
            <a:solidFill>
              <a:srgbClr val="F0A22E">
                <a:alpha val="10196"/>
              </a:srgb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8040056" y="2417947"/>
            <a:ext cx="3575032" cy="988944"/>
          </a:xfrm>
          <a:prstGeom prst="wedgeRoundRectCallout">
            <a:avLst>
              <a:gd name="adj1" fmla="val -59318"/>
              <a:gd name="adj2" fmla="val -560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sequence of 32 bits in the memory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328" y="4821764"/>
            <a:ext cx="3699932" cy="1800340"/>
          </a:xfrm>
          <a:prstGeom prst="rect">
            <a:avLst/>
          </a:prstGeom>
        </p:spPr>
      </p:pic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028620" y="4033156"/>
            <a:ext cx="3747816" cy="936938"/>
          </a:xfrm>
          <a:prstGeom prst="wedgeRoundRectCallout">
            <a:avLst>
              <a:gd name="adj1" fmla="val 40050"/>
              <a:gd name="adj2" fmla="val 876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4 sequential bytes in the memory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562768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Always refer to the naming </a:t>
            </a:r>
            <a:r>
              <a:rPr lang="en-US" b="1" dirty="0">
                <a:solidFill>
                  <a:schemeClr val="bg1"/>
                </a:solidFill>
              </a:rPr>
              <a:t>conventions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of a programming language for Java use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camelCase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Preferred form: </a:t>
            </a:r>
            <a:r>
              <a:rPr lang="en-US" b="1" dirty="0">
                <a:solidFill>
                  <a:schemeClr val="bg1"/>
                </a:solidFill>
              </a:rPr>
              <a:t>[Noun] </a:t>
            </a:r>
            <a:r>
              <a:rPr lang="en-US" dirty="0"/>
              <a:t>or [</a:t>
            </a:r>
            <a:r>
              <a:rPr lang="en-US" b="1" dirty="0">
                <a:solidFill>
                  <a:schemeClr val="bg1"/>
                </a:solidFill>
              </a:rPr>
              <a:t>Adjective] </a:t>
            </a:r>
            <a:r>
              <a:rPr lang="en-US" dirty="0"/>
              <a:t>+ </a:t>
            </a:r>
            <a:r>
              <a:rPr lang="en-US" b="1" dirty="0">
                <a:solidFill>
                  <a:schemeClr val="bg1"/>
                </a:solidFill>
              </a:rPr>
              <a:t>[Noun]</a:t>
            </a:r>
          </a:p>
          <a:p>
            <a:r>
              <a:rPr lang="en-US" dirty="0"/>
              <a:t>Should explain the purpose of the variable </a:t>
            </a:r>
            <a:br>
              <a:rPr lang="en-US" dirty="0"/>
            </a:br>
            <a:r>
              <a:rPr lang="en-US" dirty="0"/>
              <a:t>(Always ask yourself "</a:t>
            </a:r>
            <a:r>
              <a:rPr lang="en-US" b="1" dirty="0">
                <a:solidFill>
                  <a:schemeClr val="bg1"/>
                </a:solidFill>
              </a:rPr>
              <a:t>What this variable contains?</a:t>
            </a:r>
            <a:r>
              <a:rPr lang="en-US" dirty="0"/>
              <a:t>")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67046" y="4649006"/>
            <a:ext cx="630691" cy="473142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61699" y="5502649"/>
            <a:ext cx="490116" cy="468411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360369" y="4561971"/>
            <a:ext cx="820303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firstName, report, config, usersList, fontSize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3348541" y="5443135"/>
            <a:ext cx="821485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foo, bar, p, p1, populate, LastName, last_name</a:t>
            </a:r>
          </a:p>
        </p:txBody>
      </p:sp>
    </p:spTree>
    <p:extLst>
      <p:ext uri="{BB962C8B-B14F-4D97-AF65-F5344CB8AC3E}">
        <p14:creationId xmlns:p14="http://schemas.microsoft.com/office/powerpoint/2010/main" val="76643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</Template>
  <TotalTime>1789</TotalTime>
  <Words>2963</Words>
  <Application>Microsoft Office PowerPoint</Application>
  <PresentationFormat>Custom</PresentationFormat>
  <Paragraphs>655</Paragraphs>
  <Slides>60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9" baseType="lpstr">
      <vt:lpstr>맑은 고딕</vt:lpstr>
      <vt:lpstr>Arial</vt:lpstr>
      <vt:lpstr>Calibri</vt:lpstr>
      <vt:lpstr>Consolas</vt:lpstr>
      <vt:lpstr>メイリオ</vt:lpstr>
      <vt:lpstr>Tahoma</vt:lpstr>
      <vt:lpstr>Wingdings</vt:lpstr>
      <vt:lpstr>Wingdings 2</vt:lpstr>
      <vt:lpstr>1_SoftUni3_1</vt:lpstr>
      <vt:lpstr>Data Types and Variables</vt:lpstr>
      <vt:lpstr>Table of Contents</vt:lpstr>
      <vt:lpstr>Have a Question?</vt:lpstr>
      <vt:lpstr>PowerPoint Presentation</vt:lpstr>
      <vt:lpstr>How Computing Works?</vt:lpstr>
      <vt:lpstr>Variables</vt:lpstr>
      <vt:lpstr>What Is a Data Type?</vt:lpstr>
      <vt:lpstr>Data Type Characteristics</vt:lpstr>
      <vt:lpstr>Naming Variables</vt:lpstr>
      <vt:lpstr>Variable Scope and Lifetime</vt:lpstr>
      <vt:lpstr>Variable Span</vt:lpstr>
      <vt:lpstr>Keep Variable Span Short</vt:lpstr>
      <vt:lpstr>PowerPoint Presentation</vt:lpstr>
      <vt:lpstr> </vt:lpstr>
      <vt:lpstr>Centuries – Example</vt:lpstr>
      <vt:lpstr>Beware of Integer Overflow!</vt:lpstr>
      <vt:lpstr>Integer Literals</vt:lpstr>
      <vt:lpstr>Problem: Integer Operations</vt:lpstr>
      <vt:lpstr>Solution: Integer Operations</vt:lpstr>
      <vt:lpstr>PowerPoint Presentation</vt:lpstr>
      <vt:lpstr>What are Floating-Point Types?</vt:lpstr>
      <vt:lpstr>Floating-Point Numbers</vt:lpstr>
      <vt:lpstr>PI Precision – Example</vt:lpstr>
      <vt:lpstr>Problem: Circle Area (12 Digits Precision)</vt:lpstr>
      <vt:lpstr>Scientific Notation</vt:lpstr>
      <vt:lpstr>Floating-Point Division</vt:lpstr>
      <vt:lpstr>Floating-Point Calculations – Abnormalities</vt:lpstr>
      <vt:lpstr>BigDecimal</vt:lpstr>
      <vt:lpstr>Problem: Exact Sum of Real Numbers</vt:lpstr>
      <vt:lpstr>Solution: Exact Sum of Real Numbers</vt:lpstr>
      <vt:lpstr>PowerPoint Presentation</vt:lpstr>
      <vt:lpstr>PowerPoint Presentation</vt:lpstr>
      <vt:lpstr>Type Conversion</vt:lpstr>
      <vt:lpstr>Problem: Elevator</vt:lpstr>
      <vt:lpstr>Problem: Centuries to Minutes</vt:lpstr>
      <vt:lpstr>Solution: Centuries to Minutes</vt:lpstr>
      <vt:lpstr>PowerPoint Presentation</vt:lpstr>
      <vt:lpstr>Boolean Type</vt:lpstr>
      <vt:lpstr>Problem: Special Numbers</vt:lpstr>
      <vt:lpstr>Solution: Special Numbers</vt:lpstr>
      <vt:lpstr>PowerPoint Presentation</vt:lpstr>
      <vt:lpstr>The Character Data Type</vt:lpstr>
      <vt:lpstr>Characters and Codes</vt:lpstr>
      <vt:lpstr>Problem: Triples of Latin Letters</vt:lpstr>
      <vt:lpstr>Solution: Triples of Latin Letters</vt:lpstr>
      <vt:lpstr>Escaping Characters</vt:lpstr>
      <vt:lpstr>Character Literals – Example</vt:lpstr>
      <vt:lpstr>PowerPoint Presentation</vt:lpstr>
      <vt:lpstr>The String Data Type</vt:lpstr>
      <vt:lpstr>Formatting Strings</vt:lpstr>
      <vt:lpstr>Saying Hello – Examples</vt:lpstr>
      <vt:lpstr>Problem: Concat Names</vt:lpstr>
      <vt:lpstr>Solution: Concat Names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Data Types and Variables - Java</dc:title>
  <dc:subject>Technology Fundamentals – Practical Training Course @ SoftUni</dc:subject>
  <dc:creator>Software University Foundation</dc:creator>
  <cp:keywords>Technology Fundamentals, Technology, Fundamentals, Software University, SoftUni, programming, coding, software development, education, training, course</cp:keywords>
  <dc:description>Technology Fundamentals Course @ SoftUni – https://softuni.bg/courses/technology-fundamentals</dc:description>
  <cp:lastModifiedBy>Dimitar Tanasi</cp:lastModifiedBy>
  <cp:revision>448</cp:revision>
  <dcterms:created xsi:type="dcterms:W3CDTF">2014-01-02T17:00:34Z</dcterms:created>
  <dcterms:modified xsi:type="dcterms:W3CDTF">2018-09-27T18:21:29Z</dcterms:modified>
  <cp:category>technology fundamentals;computer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