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402" r:id="rId3"/>
    <p:sldId id="493" r:id="rId4"/>
    <p:sldId id="508" r:id="rId5"/>
    <p:sldId id="467" r:id="rId6"/>
    <p:sldId id="468" r:id="rId7"/>
    <p:sldId id="469" r:id="rId8"/>
    <p:sldId id="470" r:id="rId9"/>
    <p:sldId id="471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9" r:id="rId18"/>
    <p:sldId id="490" r:id="rId19"/>
    <p:sldId id="491" r:id="rId20"/>
    <p:sldId id="539" r:id="rId21"/>
    <p:sldId id="540" r:id="rId22"/>
    <p:sldId id="541" r:id="rId23"/>
    <p:sldId id="543" r:id="rId24"/>
    <p:sldId id="544" r:id="rId25"/>
    <p:sldId id="492" r:id="rId26"/>
    <p:sldId id="349" r:id="rId27"/>
    <p:sldId id="545" r:id="rId28"/>
    <p:sldId id="546" r:id="rId29"/>
    <p:sldId id="547" r:id="rId30"/>
    <p:sldId id="548" r:id="rId31"/>
    <p:sldId id="549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93"/>
            <p14:sldId id="508"/>
          </p14:sldIdLst>
        </p14:section>
        <p14:section name="Arrays" id="{434EBAE8-1691-433D-9596-8AE3E67F67B5}">
          <p14:sldIdLst>
            <p14:sldId id="467"/>
            <p14:sldId id="468"/>
            <p14:sldId id="469"/>
            <p14:sldId id="470"/>
            <p14:sldId id="471"/>
          </p14:sldIdLst>
        </p14:section>
        <p14:section name="Reading Arrays from the Console" id="{707CFBAC-D943-4BF6-AD94-4BE5E88077CB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9"/>
            <p14:sldId id="490"/>
            <p14:sldId id="491"/>
          </p14:sldIdLst>
        </p14:section>
        <p14:section name="Foreach Loop" id="{0CBB760E-C5D5-4A66-BF06-60DE8A8988E0}">
          <p14:sldIdLst>
            <p14:sldId id="539"/>
            <p14:sldId id="540"/>
            <p14:sldId id="541"/>
            <p14:sldId id="543"/>
            <p14:sldId id="544"/>
            <p14:sldId id="492"/>
          </p14:sldIdLst>
        </p14:section>
        <p14:section name="Conclusion" id="{10E03AB1-9AA8-4E86-9A64-D741901E50A2}">
          <p14:sldIdLst>
            <p14:sldId id="349"/>
            <p14:sldId id="545"/>
            <p14:sldId id="546"/>
            <p14:sldId id="547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3" d="100"/>
          <a:sy n="73" d="100"/>
        </p:scale>
        <p:origin x="558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6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960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09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3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01-Oct-18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3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2.png"/><Relationship Id="rId10" Type="http://schemas.openxmlformats.org/officeDocument/2006/relationships/image" Target="../media/image3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43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47.gif"/><Relationship Id="rId5" Type="http://schemas.openxmlformats.org/officeDocument/2006/relationships/image" Target="../media/image44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46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7320" y="2286000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6612" y="1971656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3529653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6612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179112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arrays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Shorter: Reading Array from a Single Line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9240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Arrays.stream(sc.nextLine()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4892" y="1940077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343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2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8079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677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4652" y="2812615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9775" y="3551280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7525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7220" y="2667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7826" y="3526830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6011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6513" y="6295585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2012" y="1308897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n-1;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196126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7005" y="4114800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 smtClean="0">
                <a:latin typeface="Consolas" pitchFamily="49" charset="0"/>
              </a:rPr>
              <a:t>(</a:t>
            </a:r>
            <a:r>
              <a:rPr lang="en-US" sz="2399" b="1" noProof="1" smtClean="0">
                <a:solidFill>
                  <a:schemeClr val="bg1"/>
                </a:solidFill>
                <a:latin typeface="Consolas" pitchFamily="49" charset="0"/>
              </a:rPr>
              <a:t>"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399" b="1" i="1" noProof="1" smtClean="0">
                <a:solidFill>
                  <a:schemeClr val="accent2"/>
                </a:solidFill>
                <a:latin typeface="Consolas" pitchFamily="49" charset="0"/>
              </a:rPr>
              <a:t>one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7005" y="1795118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3094847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05" y="6189343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judge.softuni.bg/Contests/1248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2593809"/>
            <a:ext cx="194939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0530" y="2590800"/>
            <a:ext cx="197828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7770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6811" y="2590800"/>
            <a:ext cx="2200965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2296" y="2590800"/>
            <a:ext cx="2176116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9536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9125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5864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2603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9342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6081" y="5354143"/>
            <a:ext cx="680442" cy="5894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2824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2824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7898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exchange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398" y="639423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judge.softuni.bg/Contests/1248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322020" y="1828800"/>
            <a:ext cx="9503571" cy="3980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400" b="1" noProof="1" smtClean="0">
                <a:latin typeface="Consolas" pitchFamily="49" charset="0"/>
              </a:rPr>
              <a:t>String[] elements = sc.nextLine().split(" ");</a:t>
            </a:r>
            <a:endParaRPr lang="en-US" sz="2400" b="1" noProof="1" smtClean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for (int i = 0; i &lt; elements.length / 2; i++){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elements[i] = elements[element.length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400" b="1" noProof="1" smtClean="0">
                <a:latin typeface="Consolas" pitchFamily="49" charset="0"/>
              </a:rPr>
              <a:t>System.out.println(String.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400" b="1" noProof="1" smtClean="0">
                <a:latin typeface="Consolas" pitchFamily="49" charset="0"/>
              </a:rPr>
              <a:t>(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400" b="1" noProof="1" smtClean="0">
                <a:latin typeface="Consolas" pitchFamily="49" charset="0"/>
              </a:rPr>
              <a:t>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400" b="1" noProof="1" smtClean="0">
                <a:latin typeface="Consolas" pitchFamily="49" charset="0"/>
              </a:rPr>
              <a:t>));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endParaRPr lang="en-US" sz="2400" b="1" noProof="1" smtClean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3C9E5-A56C-494E-9FBC-FA93BD245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5449-09B5-42ED-BD42-447201C7A1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4795935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GB" sz="3600" dirty="0"/>
              <a:t>Value vs Reference Types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r>
              <a:rPr lang="en-GB" dirty="0"/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83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0012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6712" y="1324439"/>
            <a:ext cx="8458200" cy="2649544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int[]</a:t>
            </a:r>
            <a:r>
              <a:rPr lang="en-GB" sz="3200" dirty="0"/>
              <a:t> </a:t>
            </a:r>
            <a:r>
              <a:rPr lang="en-GB" sz="3200" dirty="0">
                <a:solidFill>
                  <a:schemeClr val="tx1"/>
                </a:solidFill>
              </a:rPr>
              <a:t>numbers = { 1, 2, 3, 4, 5 };</a:t>
            </a:r>
          </a:p>
          <a:p>
            <a:r>
              <a:rPr lang="en-GB" sz="3200" dirty="0">
                <a:solidFill>
                  <a:schemeClr val="tx1"/>
                </a:solidFill>
              </a:rPr>
              <a:t>for (</a:t>
            </a:r>
            <a:r>
              <a:rPr lang="en-GB" sz="3200" dirty="0">
                <a:solidFill>
                  <a:schemeClr val="bg1"/>
                </a:solidFill>
              </a:rPr>
              <a:t>int</a:t>
            </a:r>
            <a:r>
              <a:rPr lang="en-GB" sz="3200" dirty="0">
                <a:solidFill>
                  <a:schemeClr val="tx1"/>
                </a:solidFill>
              </a:rPr>
              <a:t> number : numbers) {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</a:t>
            </a:r>
            <a:r>
              <a:rPr lang="en-GB" sz="3200" dirty="0" err="1">
                <a:solidFill>
                  <a:schemeClr val="tx1"/>
                </a:solidFill>
              </a:rPr>
              <a:t>System.out.println</a:t>
            </a:r>
            <a:r>
              <a:rPr lang="en-GB" sz="3200" dirty="0">
                <a:solidFill>
                  <a:schemeClr val="tx1"/>
                </a:solidFill>
              </a:rPr>
              <a:t>(number + " ");</a:t>
            </a:r>
          </a:p>
          <a:p>
            <a:r>
              <a:rPr lang="en-GB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an array with Foreach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4046-ADE0-451C-B1EC-AE96921095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4612" y="4290461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3412" y="4842165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C5614-E599-4541-8EF0-05A54B39D1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5955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437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1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5955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5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3598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80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054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3598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4820" y="1447800"/>
            <a:ext cx="10958580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int[]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Arrays.stream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sc.nextLine</a:t>
            </a:r>
            <a:r>
              <a:rPr lang="en-GB" dirty="0">
                <a:solidFill>
                  <a:schemeClr val="tx1"/>
                </a:solidFill>
              </a:rPr>
              <a:t>().split(" "))</a:t>
            </a:r>
          </a:p>
          <a:p>
            <a:r>
              <a:rPr lang="en-GB" dirty="0">
                <a:solidFill>
                  <a:schemeClr val="tx1"/>
                </a:solidFill>
              </a:rPr>
              <a:t>                  .</a:t>
            </a:r>
            <a:r>
              <a:rPr lang="en-GB" dirty="0" err="1">
                <a:solidFill>
                  <a:schemeClr val="tx1"/>
                </a:solidFill>
              </a:rPr>
              <a:t>mapToInt</a:t>
            </a:r>
            <a:r>
              <a:rPr lang="en-GB" dirty="0">
                <a:solidFill>
                  <a:schemeClr val="tx1"/>
                </a:solidFill>
              </a:rPr>
              <a:t>(e -&gt;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(e)).</a:t>
            </a:r>
            <a:r>
              <a:rPr lang="en-GB" dirty="0" err="1">
                <a:solidFill>
                  <a:schemeClr val="tx1"/>
                </a:solidFill>
              </a:rPr>
              <a:t>toArray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evenSum</a:t>
            </a:r>
            <a:r>
              <a:rPr lang="en-GB" dirty="0">
                <a:solidFill>
                  <a:schemeClr val="tx1"/>
                </a:solidFill>
              </a:rPr>
              <a:t> = 0;</a:t>
            </a:r>
          </a:p>
          <a:p>
            <a:r>
              <a:rPr lang="en-GB" dirty="0">
                <a:solidFill>
                  <a:schemeClr val="tx1"/>
                </a:solidFill>
              </a:rPr>
              <a:t>int </a:t>
            </a:r>
            <a:r>
              <a:rPr lang="en-GB" dirty="0" err="1">
                <a:solidFill>
                  <a:schemeClr val="tx1"/>
                </a:solidFill>
              </a:rPr>
              <a:t>oddSum</a:t>
            </a:r>
            <a:r>
              <a:rPr lang="en-GB" dirty="0">
                <a:solidFill>
                  <a:schemeClr val="tx1"/>
                </a:solidFill>
              </a:rPr>
              <a:t> = 0;</a:t>
            </a:r>
          </a:p>
          <a:p>
            <a:r>
              <a:rPr lang="en-GB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(int </a:t>
            </a:r>
            <a:r>
              <a:rPr lang="en-GB" dirty="0" err="1">
                <a:solidFill>
                  <a:schemeClr val="tx1"/>
                </a:solidFill>
              </a:rPr>
              <a:t>num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arr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 if (</a:t>
            </a:r>
            <a:r>
              <a:rPr lang="en-GB" dirty="0" err="1">
                <a:solidFill>
                  <a:schemeClr val="tx1"/>
                </a:solidFill>
              </a:rPr>
              <a:t>num</a:t>
            </a:r>
            <a:r>
              <a:rPr lang="en-GB" dirty="0">
                <a:solidFill>
                  <a:schemeClr val="tx1"/>
                </a:solidFill>
              </a:rPr>
              <a:t> % 2 == 0) </a:t>
            </a:r>
            <a:r>
              <a:rPr lang="en-GB" dirty="0" err="1">
                <a:solidFill>
                  <a:schemeClr val="tx1"/>
                </a:solidFill>
              </a:rPr>
              <a:t>evenSum</a:t>
            </a:r>
            <a:r>
              <a:rPr lang="en-GB" dirty="0">
                <a:solidFill>
                  <a:schemeClr val="tx1"/>
                </a:solidFill>
              </a:rPr>
              <a:t> += </a:t>
            </a:r>
            <a:r>
              <a:rPr lang="en-GB" dirty="0" err="1">
                <a:solidFill>
                  <a:schemeClr val="tx1"/>
                </a:solidFill>
              </a:rPr>
              <a:t>num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   else </a:t>
            </a:r>
            <a:r>
              <a:rPr lang="en-GB" dirty="0" err="1">
                <a:solidFill>
                  <a:schemeClr val="tx1"/>
                </a:solidFill>
              </a:rPr>
              <a:t>oddSum</a:t>
            </a:r>
            <a:r>
              <a:rPr lang="en-GB" dirty="0">
                <a:solidFill>
                  <a:schemeClr val="tx1"/>
                </a:solidFill>
              </a:rPr>
              <a:t> += </a:t>
            </a:r>
            <a:r>
              <a:rPr lang="en-GB" dirty="0" err="1">
                <a:solidFill>
                  <a:schemeClr val="tx1"/>
                </a:solidFill>
              </a:rPr>
              <a:t>num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</a:t>
            </a:r>
            <a:r>
              <a:rPr lang="en-GB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r>
              <a:rPr lang="en-GB"/>
              <a:t>: </a:t>
            </a:r>
            <a:r>
              <a:rPr lang="en-GB" smtClean="0"/>
              <a:t>Even </a:t>
            </a:r>
            <a:r>
              <a:rPr lang="en-GB" dirty="0"/>
              <a:t>and Odd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C8E6-BA82-43B2-A3E4-477A8B1ABF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4795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6135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53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#tech</a:t>
            </a:r>
            <a:r>
              <a:rPr lang="en-GB" sz="9600" b="1" dirty="0"/>
              <a:t>-</a:t>
            </a:r>
            <a:r>
              <a:rPr lang="en-US" sz="9600" b="1"/>
              <a:t>fund</a:t>
            </a:r>
            <a:endParaRPr lang="en-US" sz="9600" b="1" dirty="0" smtClean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01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3309" y="229427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5561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7348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1643" y="1866725"/>
            <a:ext cx="3253712" cy="1320402"/>
            <a:chOff x="3503612" y="2468444"/>
            <a:chExt cx="381000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1882588"/>
            <a:ext cx="5791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3379694"/>
            <a:ext cx="8153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err="1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6614" y="5311588"/>
            <a:ext cx="8762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ArrayIndexOutOfBoundsException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954835" y="1676399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23278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4380" y="4774364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week can be stored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1412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1012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69757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https://judge.softuni.bg/Contests/1248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0412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</a:t>
            </a:r>
            <a:r>
              <a:rPr lang="en-US"/>
              <a:t>= </a:t>
            </a:r>
            <a:r>
              <a:rPr lang="en-US" smtClean="0">
                <a:solidFill>
                  <a:schemeClr val="bg1"/>
                </a:solidFill>
              </a:rPr>
              <a:t>{ </a:t>
            </a:r>
            <a:r>
              <a:rPr lang="en-US" smtClean="0"/>
              <a:t>"</a:t>
            </a:r>
            <a:r>
              <a:rPr lang="en-US"/>
              <a:t>Monday</a:t>
            </a:r>
            <a:r>
              <a:rPr lang="en-US" smtClean="0"/>
              <a:t>", "</a:t>
            </a:r>
            <a:r>
              <a:rPr lang="en-US"/>
              <a:t>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 err="1"/>
              <a:t>System.out.println</a:t>
            </a:r>
            <a:r>
              <a:rPr lang="en-GB" dirty="0"/>
              <a:t>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365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Array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or </a:t>
            </a:r>
            <a:r>
              <a:rPr lang="en-US" noProof="1">
                <a:latin typeface="Consolas" panose="020B0609020204030204" pitchFamily="49" charset="0"/>
              </a:rPr>
              <a:t>String.split()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3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1693</TotalTime>
  <Words>1404</Words>
  <Application>Microsoft Office PowerPoint</Application>
  <PresentationFormat>Custom</PresentationFormat>
  <Paragraphs>313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Arrays</vt:lpstr>
      <vt:lpstr>Table of Contents</vt:lpstr>
      <vt:lpstr>Have a Question?</vt:lpstr>
      <vt:lpstr>PowerPoint Presentation</vt:lpstr>
      <vt:lpstr>What are Arrays?</vt:lpstr>
      <vt:lpstr>Working with Arrays</vt:lpstr>
      <vt:lpstr>Days of Week – Example</vt:lpstr>
      <vt:lpstr>Problem: Day of Week</vt:lpstr>
      <vt:lpstr>PowerPoint Presentation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PowerPoint Presentation</vt:lpstr>
      <vt:lpstr>Foreach Loop</vt:lpstr>
      <vt:lpstr>Print an array with Foreach</vt:lpstr>
      <vt:lpstr>Problem: Even and Odd Subtraction</vt:lpstr>
      <vt:lpstr>Solution: Even and Odd Subtraction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Arrays - Java</dc:title>
  <dc:subject>Technology Fundamentals -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Dimitar Tanasi</cp:lastModifiedBy>
  <cp:revision>408</cp:revision>
  <dcterms:created xsi:type="dcterms:W3CDTF">2014-01-02T17:00:34Z</dcterms:created>
  <dcterms:modified xsi:type="dcterms:W3CDTF">2018-10-01T14:13:33Z</dcterms:modified>
  <cp:category>programming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