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4"/>
  </p:notesMasterIdLst>
  <p:handoutMasterIdLst>
    <p:handoutMasterId r:id="rId65"/>
  </p:handoutMasterIdLst>
  <p:sldIdLst>
    <p:sldId id="528" r:id="rId3"/>
    <p:sldId id="529" r:id="rId4"/>
    <p:sldId id="530" r:id="rId5"/>
    <p:sldId id="532" r:id="rId6"/>
    <p:sldId id="546" r:id="rId7"/>
    <p:sldId id="469" r:id="rId8"/>
    <p:sldId id="547" r:id="rId9"/>
    <p:sldId id="509" r:id="rId10"/>
    <p:sldId id="510" r:id="rId11"/>
    <p:sldId id="511" r:id="rId12"/>
    <p:sldId id="512" r:id="rId13"/>
    <p:sldId id="513" r:id="rId14"/>
    <p:sldId id="527" r:id="rId15"/>
    <p:sldId id="470" r:id="rId16"/>
    <p:sldId id="541" r:id="rId17"/>
    <p:sldId id="472" r:id="rId18"/>
    <p:sldId id="475" r:id="rId19"/>
    <p:sldId id="476" r:id="rId20"/>
    <p:sldId id="477" r:id="rId21"/>
    <p:sldId id="478" r:id="rId22"/>
    <p:sldId id="479" r:id="rId23"/>
    <p:sldId id="549" r:id="rId24"/>
    <p:sldId id="550" r:id="rId25"/>
    <p:sldId id="481" r:id="rId26"/>
    <p:sldId id="482" r:id="rId27"/>
    <p:sldId id="483" r:id="rId28"/>
    <p:sldId id="540" r:id="rId29"/>
    <p:sldId id="486" r:id="rId30"/>
    <p:sldId id="488" r:id="rId31"/>
    <p:sldId id="489" r:id="rId32"/>
    <p:sldId id="492" r:id="rId33"/>
    <p:sldId id="548" r:id="rId34"/>
    <p:sldId id="551" r:id="rId35"/>
    <p:sldId id="553" r:id="rId36"/>
    <p:sldId id="493" r:id="rId37"/>
    <p:sldId id="542" r:id="rId38"/>
    <p:sldId id="560" r:id="rId39"/>
    <p:sldId id="561" r:id="rId40"/>
    <p:sldId id="562" r:id="rId41"/>
    <p:sldId id="563" r:id="rId42"/>
    <p:sldId id="564" r:id="rId43"/>
    <p:sldId id="565" r:id="rId44"/>
    <p:sldId id="566" r:id="rId45"/>
    <p:sldId id="567" r:id="rId46"/>
    <p:sldId id="494" r:id="rId47"/>
    <p:sldId id="495" r:id="rId48"/>
    <p:sldId id="496" r:id="rId49"/>
    <p:sldId id="497" r:id="rId50"/>
    <p:sldId id="498" r:id="rId51"/>
    <p:sldId id="543" r:id="rId52"/>
    <p:sldId id="500" r:id="rId53"/>
    <p:sldId id="501" r:id="rId54"/>
    <p:sldId id="554" r:id="rId55"/>
    <p:sldId id="503" r:id="rId56"/>
    <p:sldId id="544" r:id="rId57"/>
    <p:sldId id="534" r:id="rId58"/>
    <p:sldId id="555" r:id="rId59"/>
    <p:sldId id="556" r:id="rId60"/>
    <p:sldId id="557" r:id="rId61"/>
    <p:sldId id="558" r:id="rId62"/>
    <p:sldId id="559" r:id="rId6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30"/>
          </p14:sldIdLst>
        </p14:section>
        <p14:section name="What Is a Method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Declaring and Invoking Methods" id="{8301E940-4394-4BA5-BCB0-1C993E8D6532}">
          <p14:sldIdLst>
            <p14:sldId id="527"/>
            <p14:sldId id="470"/>
            <p14:sldId id="541"/>
            <p14:sldId id="472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1"/>
            <p14:sldId id="482"/>
            <p14:sldId id="483"/>
            <p14:sldId id="540"/>
          </p14:sldIdLst>
        </p14:section>
        <p14:section name="Returning Values from Methods" id="{768F46D0-5F2A-479C-9BFC-E5D7D3ADEED6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493"/>
            <p14:sldId id="542"/>
          </p14:sldIdLst>
        </p14:section>
        <p14:section name="Value vs. Reference Types" id="{78CED573-CBCE-42AD-9141-F0375E4E4923}">
          <p14:sldIdLst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Overloading Methods" id="{C97211C1-4529-4D97-9A79-2057BEAD90E7}">
          <p14:sldIdLst>
            <p14:sldId id="494"/>
            <p14:sldId id="495"/>
            <p14:sldId id="496"/>
            <p14:sldId id="497"/>
            <p14:sldId id="498"/>
            <p14:sldId id="543"/>
          </p14:sldIdLst>
        </p14:section>
        <p14:section name="Program Execution Flow" id="{AD939C48-C2F8-48A0-9B9D-88468017A465}">
          <p14:sldIdLst>
            <p14:sldId id="500"/>
            <p14:sldId id="501"/>
            <p14:sldId id="554"/>
            <p14:sldId id="503"/>
            <p14:sldId id="544"/>
          </p14:sldIdLst>
        </p14:section>
        <p14:section name="Conclusion" id="{7532FCCD-B372-4A12-9B10-3D812A020F3C}">
          <p14:sldIdLst>
            <p14:sldId id="534"/>
            <p14:sldId id="555"/>
            <p14:sldId id="556"/>
            <p14:sldId id="557"/>
            <p14:sldId id="558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A3ABBC"/>
    <a:srgbClr val="ADB4C3"/>
    <a:srgbClr val="11ABBC"/>
    <a:srgbClr val="FFF0D9"/>
    <a:srgbClr val="FFA72A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15-Oct-18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24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2645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917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23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9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15-Oct-18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15-Oct-18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15-Oct-18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15-Oct-18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15-Oct-18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15-Oct-18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15-Oct-18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60.png"/><Relationship Id="rId27" Type="http://schemas.openxmlformats.org/officeDocument/2006/relationships/hyperlink" Target="http://smartit.bg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7.gif"/><Relationship Id="rId5" Type="http://schemas.openxmlformats.org/officeDocument/2006/relationships/image" Target="../media/image6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9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479918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6433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752600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5477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55478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5223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1233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3570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1141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1612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58564" y="1914394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29622" y="1183830"/>
            <a:ext cx="2425055" cy="592824"/>
          </a:xfrm>
          <a:prstGeom prst="wedgeRoundRectCallout">
            <a:avLst>
              <a:gd name="adj1" fmla="val -22587"/>
              <a:gd name="adj2" fmla="val 963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4399" y="1173722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6212" y="1183829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80412" y="2658663"/>
            <a:ext cx="1620387" cy="983709"/>
          </a:xfrm>
          <a:prstGeom prst="wedgeRoundRectCallout">
            <a:avLst>
              <a:gd name="adj1" fmla="val -77313"/>
              <a:gd name="adj2" fmla="val 3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0574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46627"/>
            <a:ext cx="8153400" cy="14684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1412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348782" y="4936778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8204" y="2575559"/>
            <a:ext cx="7027408" cy="12691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89612" y="4739934"/>
            <a:ext cx="60198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48162" y="4739934"/>
            <a:ext cx="4029364" cy="108836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static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void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crash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  <a:t>() </a:t>
            </a:r>
            <a:r>
              <a:rPr lang="en-US" sz="2000" b="1" noProof="1" smtClean="0">
                <a:latin typeface="Consolas" pitchFamily="49" charset="0"/>
              </a:rPr>
              <a:t>{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000" b="1" noProof="1">
                <a:latin typeface="Consolas" pitchFamily="49" charset="0"/>
              </a:rPr>
              <a:t>; </a:t>
            </a:r>
            <a:endParaRPr lang="en-US" sz="20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585290" y="4067508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940398" y="4074984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4893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7611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7611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63" y="5062399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063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39200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48755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656414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7212" y="3455502"/>
            <a:ext cx="1941158" cy="1038128"/>
          </a:xfrm>
          <a:prstGeom prst="wedgeRoundRectCallout">
            <a:avLst>
              <a:gd name="adj1" fmla="val 60276"/>
              <a:gd name="adj2" fmla="val 708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2812" y="3455502"/>
            <a:ext cx="1905000" cy="1038128"/>
          </a:xfrm>
          <a:prstGeom prst="wedgeRoundRectCallout">
            <a:avLst>
              <a:gd name="adj1" fmla="val -52470"/>
              <a:gd name="adj2" fmla="val 758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65212" y="337713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5334439"/>
          </a:xfrm>
        </p:spPr>
        <p:txBody>
          <a:bodyPr>
            <a:normAutofit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US" dirty="0"/>
              <a:t>Naming and Best Practices</a:t>
            </a:r>
          </a:p>
          <a:p>
            <a:r>
              <a:rPr lang="en-GB" sz="3600" dirty="0"/>
              <a:t>Declaring and Invoking Methods</a:t>
            </a:r>
          </a:p>
          <a:p>
            <a:pPr lvl="1"/>
            <a:r>
              <a:rPr lang="en-US" sz="3400" dirty="0"/>
              <a:t>Void and Return type Methods</a:t>
            </a:r>
            <a:endParaRPr lang="bg-BG" sz="3400" dirty="0"/>
          </a:p>
          <a:p>
            <a:r>
              <a:rPr lang="en-GB" sz="3600" dirty="0"/>
              <a:t>Methods with Parameters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4199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3241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38988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3241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3241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38988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55612" y="1234619"/>
            <a:ext cx="113538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015" y="3048000"/>
            <a:ext cx="1982783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968571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3804" y="3968571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1393" y="4889142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3804" y="4889142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8012" y="1295400"/>
            <a:ext cx="9372600" cy="5291934"/>
          </a:xfrm>
        </p:spPr>
        <p:txBody>
          <a:bodyPr/>
          <a:lstStyle/>
          <a:p>
            <a:r>
              <a:rPr lang="en-GB" dirty="0"/>
              <a:t>public static void main(String[] </a:t>
            </a:r>
            <a:r>
              <a:rPr lang="en-GB" dirty="0" err="1"/>
              <a:t>args</a:t>
            </a:r>
            <a:r>
              <a:rPr lang="en-GB" dirty="0"/>
              <a:t>) { </a:t>
            </a:r>
          </a:p>
          <a:p>
            <a:r>
              <a:rPr lang="en-GB" dirty="0">
                <a:solidFill>
                  <a:schemeClr val="bg1"/>
                </a:solidFill>
              </a:rPr>
              <a:t>   </a:t>
            </a:r>
            <a:r>
              <a:rPr lang="en-GB" dirty="0" err="1">
                <a:solidFill>
                  <a:schemeClr val="bg1"/>
                </a:solidFill>
              </a:rPr>
              <a:t>printInWords</a:t>
            </a:r>
            <a:r>
              <a:rPr lang="en-GB" dirty="0"/>
              <a:t>(</a:t>
            </a:r>
            <a:r>
              <a:rPr lang="en-GB" dirty="0" err="1"/>
              <a:t>Integer.parseInt</a:t>
            </a:r>
            <a:r>
              <a:rPr lang="en-GB" dirty="0"/>
              <a:t>(</a:t>
            </a:r>
            <a:r>
              <a:rPr lang="en-GB" dirty="0" err="1">
                <a:solidFill>
                  <a:schemeClr val="bg1"/>
                </a:solidFill>
              </a:rPr>
              <a:t>sc</a:t>
            </a:r>
            <a:r>
              <a:rPr lang="en-GB" dirty="0" err="1"/>
              <a:t>.nextLine</a:t>
            </a:r>
            <a:r>
              <a:rPr lang="en-GB" dirty="0"/>
              <a:t>()));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public static void </a:t>
            </a:r>
            <a:r>
              <a:rPr lang="en-GB" dirty="0" err="1">
                <a:solidFill>
                  <a:schemeClr val="bg1"/>
                </a:solidFill>
              </a:rPr>
              <a:t>printInWords</a:t>
            </a:r>
            <a:r>
              <a:rPr lang="en-GB" dirty="0"/>
              <a:t>(</a:t>
            </a:r>
            <a:r>
              <a:rPr lang="en-GB" dirty="0">
                <a:solidFill>
                  <a:schemeClr val="bg1"/>
                </a:solidFill>
              </a:rPr>
              <a:t>int grade</a:t>
            </a:r>
            <a:r>
              <a:rPr lang="en-GB" dirty="0"/>
              <a:t>) {</a:t>
            </a:r>
          </a:p>
          <a:p>
            <a:r>
              <a:rPr lang="en-GB" dirty="0"/>
              <a:t>  String gradeInWords = "";</a:t>
            </a:r>
          </a:p>
          <a:p>
            <a:r>
              <a:rPr lang="en-GB" dirty="0"/>
              <a:t>  if (grade &gt;= 2 &amp;&amp; grade &lt;= 2.99)</a:t>
            </a:r>
          </a:p>
          <a:p>
            <a:r>
              <a:rPr lang="en-GB" dirty="0"/>
              <a:t>    gradeInWords = "Fail";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r>
              <a:rPr lang="en-GB" dirty="0"/>
              <a:t>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gradeInWords</a:t>
            </a:r>
            <a:r>
              <a:rPr lang="en-GB" dirty="0"/>
              <a:t>);</a:t>
            </a:r>
          </a:p>
          <a:p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6140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884" y="3554087"/>
            <a:ext cx="936106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2465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8378" y="3554087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3468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System.out.println(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19376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3921" y="3600140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3921" y="5022089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2518" y="2895600"/>
            <a:ext cx="8305800" cy="206476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400" dirty="0">
                <a:solidFill>
                  <a:srgbClr val="234465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4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400" dirty="0">
                <a:solidFill>
                  <a:srgbClr val="234465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4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400" dirty="0">
                <a:solidFill>
                  <a:srgbClr val="234465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4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942012" y="4505590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/>
              <a:t>-</a:t>
            </a:r>
            <a:r>
              <a:rPr lang="en-US" sz="9600" b="1"/>
              <a:t>fund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1612" y="2534298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2" y="3990650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5423699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6720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452551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2380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83" y="302112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5782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170" y="457013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049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500155" y="4190543"/>
            <a:ext cx="112776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69735" y="1295400"/>
            <a:ext cx="112634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</a:t>
            </a:r>
            <a:r>
              <a:rPr lang="en-US" sz="2600" dirty="0" err="1">
                <a:solidFill>
                  <a:srgbClr val="234465"/>
                </a:solidFill>
                <a:effectLst/>
              </a:rPr>
              <a:t>args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</a:t>
            </a:r>
            <a:r>
              <a:rPr lang="en-US" sz="2600" dirty="0" err="1">
                <a:solidFill>
                  <a:srgbClr val="234465"/>
                </a:solidFill>
                <a:effectLst/>
              </a:rPr>
              <a:t>Double.parseDouble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6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600" dirty="0">
                <a:solidFill>
                  <a:srgbClr val="234465"/>
                </a:solidFill>
                <a:effectLst/>
              </a:rPr>
              <a:t>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</a:t>
            </a:r>
            <a:r>
              <a:rPr lang="en-US" sz="2600" dirty="0" err="1">
                <a:solidFill>
                  <a:srgbClr val="234465"/>
                </a:solidFill>
                <a:effectLst/>
              </a:rPr>
              <a:t>Double.parseDouble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6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600" dirty="0">
                <a:solidFill>
                  <a:srgbClr val="234465"/>
                </a:solidFill>
                <a:effectLst/>
              </a:rPr>
              <a:t>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>
                <a:solidFill>
                  <a:srgbClr val="234465"/>
                </a:solidFill>
                <a:effectLst/>
              </a:rPr>
              <a:t>  </a:t>
            </a:r>
            <a:r>
              <a:rPr lang="en-US" sz="2600" smtClean="0">
                <a:solidFill>
                  <a:srgbClr val="234465"/>
                </a:solidFill>
                <a:effectLst/>
              </a:rPr>
              <a:t>System.out.printf("</a:t>
            </a:r>
            <a:r>
              <a:rPr lang="en-US" sz="2600" smtClean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smtClean="0">
                <a:solidFill>
                  <a:srgbClr val="234465"/>
                </a:solidFill>
                <a:effectLst/>
              </a:rPr>
              <a:t>);</a:t>
            </a:r>
            <a:endParaRPr lang="en-US" sz="2600" dirty="0">
              <a:solidFill>
                <a:srgbClr val="234465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string and a repeat count n. The method should return a new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6" y="3019916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4622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5" y="449423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4622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1277354"/>
            <a:ext cx="10210800" cy="529283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void main(String[] </a:t>
            </a:r>
            <a:r>
              <a:rPr lang="en-GB" dirty="0" err="1">
                <a:solidFill>
                  <a:schemeClr val="tx1"/>
                </a:solidFill>
              </a:rPr>
              <a:t>args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</a:t>
            </a:r>
            <a:r>
              <a:rPr lang="en-GB" dirty="0" err="1">
                <a:solidFill>
                  <a:schemeClr val="tx1"/>
                </a:solidFill>
              </a:rPr>
              <a:t>inputStr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nextLine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  int count = </a:t>
            </a:r>
            <a:r>
              <a:rPr lang="en-GB" dirty="0" err="1">
                <a:solidFill>
                  <a:schemeClr val="tx1"/>
                </a:solidFill>
              </a:rPr>
              <a:t>Integer.parseInt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nextLine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inputStr</a:t>
            </a:r>
            <a:r>
              <a:rPr lang="en-GB" dirty="0">
                <a:solidFill>
                  <a:schemeClr val="tx1"/>
                </a:solidFill>
              </a:rPr>
              <a:t>, count));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private static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(String str, int count)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result = "";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= 0;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&lt; count;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++) result += str;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result;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Repeat 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009459" cy="5201066"/>
          </a:xfrm>
        </p:spPr>
        <p:txBody>
          <a:bodyPr/>
          <a:lstStyle/>
          <a:p>
            <a:r>
              <a:rPr lang="en-US" dirty="0"/>
              <a:t>Create a method that calculates and returns the value of a </a:t>
            </a: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2918" y="3317341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9990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5832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1261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1062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4811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0351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81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524000"/>
            <a:ext cx="2819400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7212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5612" y="1981200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4420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 = 42;</a:t>
            </a:r>
          </a:p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char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ch = 'A';</a:t>
            </a:r>
          </a:p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48756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Stack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48756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6745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5615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true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6843" y="3353499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(4 bytes)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6843" y="4551222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 bytes)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29273" y="5768682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byte)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69676" y="5178971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6628" y="3882861"/>
            <a:ext cx="633855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48756" y="2744700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Void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87" y="1524000"/>
            <a:ext cx="2506452" cy="22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4984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 = 42;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char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ch = 'A';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result = true;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Object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obj = 42;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String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str = "Hello";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byte[]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2566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4632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HEAP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3201" y="1294907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0035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STACK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6279" y="3366257"/>
            <a:ext cx="2548412" cy="784831"/>
            <a:chOff x="5996279" y="3366257"/>
            <a:chExt cx="2548412" cy="7848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 byte)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result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3486" y="2645154"/>
            <a:ext cx="2456837" cy="799432"/>
            <a:chOff x="6063486" y="2645154"/>
            <a:chExt cx="2456837" cy="799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(2 bytes)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3807" y="1941579"/>
            <a:ext cx="2476516" cy="807958"/>
            <a:chOff x="6043807" y="1941579"/>
            <a:chExt cx="2476516" cy="807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42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(4 bytes)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1332" y="4069832"/>
            <a:ext cx="5433165" cy="807031"/>
            <a:chOff x="5841332" y="4069832"/>
            <a:chExt cx="5433165" cy="8070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int32@9ae764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obj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42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bytes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18603" y="4743162"/>
            <a:ext cx="5604541" cy="771272"/>
            <a:chOff x="5818603" y="4743162"/>
            <a:chExt cx="5604541" cy="7712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String@7cdaf2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Hello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String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7094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byte[]@190d11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bytes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byte []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1705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void main(String[] args)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int num = 5;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increment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(number, 15);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System.out.println(num);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void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increment(int num, int value)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+= value;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2362200"/>
            <a:ext cx="2133600" cy="762000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 ==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42140" y="5606319"/>
            <a:ext cx="2133600" cy="762000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 ==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4318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void main(String[] args)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int[] nums = { 5 };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increment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(nums, 15);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System.out.println(nums[0]);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void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increment(int[] nums, int value)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nums[0]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+= value;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99212" y="2081892"/>
            <a:ext cx="2743200" cy="762000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nums[0] ==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484812" y="5602824"/>
            <a:ext cx="2514600" cy="762000"/>
          </a:xfrm>
          <a:prstGeom prst="wedgeRoundRectCallout">
            <a:avLst>
              <a:gd name="adj1" fmla="val -77723"/>
              <a:gd name="adj2" fmla="val -37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nums[0] ==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C49C-D538-4E45-ACAC-46E837CE6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5441" y="2709966"/>
            <a:ext cx="8153400" cy="14380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13812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600" cy="5201066"/>
          </a:xfrm>
        </p:spPr>
        <p:txBody>
          <a:bodyPr/>
          <a:lstStyle/>
          <a:p>
            <a:r>
              <a:rPr lang="en-US" dirty="0"/>
              <a:t>Using same name for multiple methods with different </a:t>
            </a: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4560410"/>
            <a:ext cx="7777238" cy="16879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2513544"/>
            <a:ext cx="5638799" cy="16774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11431" y="4680608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6F2DF-CF19-471C-96B1-B24D72516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311" y="2513544"/>
            <a:ext cx="5638799" cy="16774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System.out.println(number);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1" y="19812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6612" y="2710375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6421" y="2846048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1205" y="2447689"/>
            <a:ext cx="1371600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1013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8307" y="2846049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6909" y="2447689"/>
            <a:ext cx="1463040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7266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4308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8005" y="4361693"/>
            <a:ext cx="1552851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3982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 smtClean="0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2007" y="1676400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3307" y="4716201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printHello();</a:t>
            </a:r>
            <a:endParaRPr lang="en-US" sz="2800" b="1" noProof="1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printHello();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6131" y="3269455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1412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89020"/>
            <a:ext cx="9863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1855484"/>
            <a:ext cx="9863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0256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74051" y="5065693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Odds</a:t>
            </a:r>
            <a:r>
              <a:rPr lang="en-GB" sz="2800" b="1" noProof="1">
                <a:latin typeface="Consolas" panose="020B0609020204030204" pitchFamily="49" charset="0"/>
              </a:rPr>
              <a:t>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040" y="5328106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43156" y="54253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98003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Even sum</a:t>
            </a:r>
            <a:r>
              <a:rPr lang="en-GB" sz="2800" b="1" noProof="1">
                <a:latin typeface="Consolas" panose="020B0609020204030204" pitchFamily="49" charset="0"/>
              </a:rPr>
              <a:t>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</a:t>
            </a:r>
            <a:r>
              <a:rPr lang="en-GB" sz="2800" b="1" noProof="1" smtClean="0">
                <a:latin typeface="Consolas" panose="020B0609020204030204" pitchFamily="49" charset="0"/>
              </a:rPr>
              <a:t>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67108" y="54235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588647" y="5399216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82097" y="5328106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837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396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97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590281"/>
            <a:ext cx="685641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565699"/>
            <a:ext cx="8134109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921" y="4490576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2" y="2499903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4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57150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9724" y="3805751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258" y="5734525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3425</TotalTime>
  <Words>2652</Words>
  <Application>Microsoft Office PowerPoint</Application>
  <PresentationFormat>Custom</PresentationFormat>
  <Paragraphs>656</Paragraphs>
  <Slides>61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Naming Methods</vt:lpstr>
      <vt:lpstr>Naming Method Parameters</vt:lpstr>
      <vt:lpstr>Methods – Best Practices</vt:lpstr>
      <vt:lpstr>Code Structure and Code Formatting</vt:lpstr>
      <vt:lpstr>PowerPoint Presentation</vt:lpstr>
      <vt:lpstr>Declaring Methods</vt:lpstr>
      <vt:lpstr>Invoking a Method</vt:lpstr>
      <vt:lpstr>Invoking a Method (2)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</vt:lpstr>
      <vt:lpstr>Solution: Printing Triangle (2)</vt:lpstr>
      <vt:lpstr>PowerPoint Presentation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 Repeat String</vt:lpstr>
      <vt:lpstr>Solution Repeat String</vt:lpstr>
      <vt:lpstr>Problem: Math Power</vt:lpstr>
      <vt:lpstr>PowerPoint Presentation</vt:lpstr>
      <vt:lpstr>PowerPoint Presentation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PowerPoint Presentation</vt:lpstr>
      <vt:lpstr>PowerPoint Presentation</vt:lpstr>
      <vt:lpstr>Method Signature</vt:lpstr>
      <vt:lpstr>Overloading Methods</vt:lpstr>
      <vt:lpstr>Signature and Return Type</vt:lpstr>
      <vt:lpstr>Problem: Greater of Two Values</vt:lpstr>
      <vt:lpstr>PowerPoint Presentation</vt:lpstr>
      <vt:lpstr>PowerPoint Presentation</vt:lpstr>
      <vt:lpstr>Program Execution</vt:lpstr>
      <vt:lpstr>Program Execution – Call Stack</vt:lpstr>
      <vt:lpstr>Problem: Multiply Evens by Odds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Methods</dc:title>
  <dc:subject>Technology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Dimitar Tanasi</cp:lastModifiedBy>
  <cp:revision>392</cp:revision>
  <dcterms:created xsi:type="dcterms:W3CDTF">2014-01-02T17:00:34Z</dcterms:created>
  <dcterms:modified xsi:type="dcterms:W3CDTF">2018-10-15T11:14:07Z</dcterms:modified>
  <cp:category>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