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74" r:id="rId2"/>
    <p:sldId id="538" r:id="rId3"/>
    <p:sldId id="276" r:id="rId4"/>
    <p:sldId id="493" r:id="rId5"/>
    <p:sldId id="492" r:id="rId6"/>
    <p:sldId id="494" r:id="rId7"/>
    <p:sldId id="495" r:id="rId8"/>
    <p:sldId id="499" r:id="rId9"/>
    <p:sldId id="501" r:id="rId10"/>
    <p:sldId id="503" r:id="rId11"/>
    <p:sldId id="504" r:id="rId12"/>
    <p:sldId id="505" r:id="rId13"/>
    <p:sldId id="506" r:id="rId14"/>
    <p:sldId id="507" r:id="rId15"/>
    <p:sldId id="517" r:id="rId16"/>
    <p:sldId id="518" r:id="rId17"/>
    <p:sldId id="527" r:id="rId18"/>
    <p:sldId id="519" r:id="rId19"/>
    <p:sldId id="520" r:id="rId20"/>
    <p:sldId id="522" r:id="rId21"/>
    <p:sldId id="521" r:id="rId22"/>
    <p:sldId id="524" r:id="rId23"/>
    <p:sldId id="531" r:id="rId24"/>
    <p:sldId id="508" r:id="rId25"/>
    <p:sldId id="509" r:id="rId26"/>
    <p:sldId id="515" r:id="rId27"/>
    <p:sldId id="516" r:id="rId28"/>
    <p:sldId id="525" r:id="rId29"/>
    <p:sldId id="526" r:id="rId30"/>
    <p:sldId id="532" r:id="rId31"/>
    <p:sldId id="510" r:id="rId32"/>
    <p:sldId id="533" r:id="rId33"/>
    <p:sldId id="534" r:id="rId34"/>
    <p:sldId id="535" r:id="rId35"/>
    <p:sldId id="536" r:id="rId36"/>
    <p:sldId id="53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38"/>
            <p14:sldId id="276"/>
          </p14:sldIdLst>
        </p14:section>
        <p14:section name="Lists" id="{BC4A3995-4CED-4320-A673-95328C9C809D}">
          <p14:sldIdLst>
            <p14:sldId id="493"/>
            <p14:sldId id="492"/>
            <p14:sldId id="494"/>
            <p14:sldId id="495"/>
            <p14:sldId id="499"/>
            <p14:sldId id="501"/>
            <p14:sldId id="503"/>
          </p14:sldIdLst>
        </p14:section>
        <p14:section name="Reading Lists from the Console" id="{8DB62B93-2B5F-4AE1-BA9A-AFBE57FB6EE6}">
          <p14:sldIdLst>
            <p14:sldId id="504"/>
            <p14:sldId id="505"/>
            <p14:sldId id="506"/>
            <p14:sldId id="507"/>
            <p14:sldId id="517"/>
            <p14:sldId id="518"/>
            <p14:sldId id="527"/>
            <p14:sldId id="519"/>
            <p14:sldId id="520"/>
            <p14:sldId id="522"/>
            <p14:sldId id="521"/>
            <p14:sldId id="524"/>
            <p14:sldId id="531"/>
          </p14:sldIdLst>
        </p14:section>
        <p14:section name="Sorting Lists and Arrays" id="{86C1A706-245B-473F-8C07-A3D551B2054E}">
          <p14:sldIdLst>
            <p14:sldId id="508"/>
            <p14:sldId id="509"/>
            <p14:sldId id="515"/>
            <p14:sldId id="516"/>
            <p14:sldId id="525"/>
            <p14:sldId id="526"/>
            <p14:sldId id="532"/>
          </p14:sldIdLst>
        </p14:section>
        <p14:section name="Conclusion" id="{10E03AB1-9AA8-4E86-9A64-D741901E50A2}">
          <p14:sldIdLst>
            <p14:sldId id="510"/>
            <p14:sldId id="533"/>
            <p14:sldId id="534"/>
            <p14:sldId id="535"/>
            <p14:sldId id="536"/>
            <p14:sldId id="5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45" autoAdjust="0"/>
    <p:restoredTop sz="94343" autoAdjust="0"/>
  </p:normalViewPr>
  <p:slideViewPr>
    <p:cSldViewPr snapToGrid="0" showGuides="1">
      <p:cViewPr varScale="1">
        <p:scale>
          <a:sx n="105" d="100"/>
          <a:sy n="105" d="100"/>
        </p:scale>
        <p:origin x="114" y="240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19.10.2018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19-Oct-18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7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343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1091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4326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273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822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19-Oct-18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19-Oct-18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19-Oct-18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19-Oct-18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28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19-Oct-18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65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19-Oct-18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0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19-Oct-18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19-Oct-18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19-Oct-18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19-Oct-18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19-Oct-18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19-Oct-18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19-Oct-18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  <p:sldLayoutId id="2147483692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5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53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8.png"/><Relationship Id="rId10" Type="http://schemas.openxmlformats.org/officeDocument/2006/relationships/image" Target="../media/image52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0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9.jpe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3.gif"/><Relationship Id="rId5" Type="http://schemas.openxmlformats.org/officeDocument/2006/relationships/image" Target="../media/image60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62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Processing Variable-Length Sequences of Elements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2709393" y="2351427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(index, el) – Inserts an Element at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4940383" y="3227777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5084126" y="4561316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084126" y="524902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40384" y="3254834"/>
            <a:ext cx="2434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2151477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2151476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</p:spTree>
    <p:extLst>
      <p:ext uri="{BB962C8B-B14F-4D97-AF65-F5344CB8AC3E}">
        <p14:creationId xmlns:p14="http://schemas.microsoft.com/office/powerpoint/2010/main" val="414228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0.00026 -0.0965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185 L 0.12006 -0.00185 C 0.17305 -0.00185 0.24063 0.10092 0.24063 0.18542 L 0.24063 0.37616 " pathEditMode="relative" rAng="0" ptsTypes="AAAA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4" y="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20" grpId="0" animBg="1"/>
      <p:bldP spid="20" grpId="1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for Loop or </a:t>
            </a:r>
            <a:r>
              <a:rPr lang="en-US" noProof="1"/>
              <a:t>String.split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20325-93B5-418B-9B0F-6EB362E4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1" y="1157118"/>
            <a:ext cx="2784017" cy="278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0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First, read from the console the array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sz="6600" dirty="0"/>
          </a:p>
          <a:p>
            <a:r>
              <a:rPr lang="en-US" dirty="0"/>
              <a:t>Next, create a list of given size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36956" y="1902425"/>
            <a:ext cx="8493189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Scanner 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 = new Scanner(System.in);</a:t>
            </a:r>
          </a:p>
          <a:p>
            <a:r>
              <a:rPr lang="en-US" dirty="0">
                <a:solidFill>
                  <a:schemeClr val="tx1"/>
                </a:solidFill>
              </a:rPr>
              <a:t>int n = Integer.parseInt(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33938" y="3796658"/>
            <a:ext cx="839620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List&lt;Integer&gt; list = new ArrayList&lt;&gt;();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US" dirty="0">
                <a:solidFill>
                  <a:schemeClr val="tx1"/>
                </a:solidFill>
              </a:rPr>
              <a:t>  int number = Integer.parseInt(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list.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number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770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Lists can be read from a </a:t>
            </a:r>
            <a:r>
              <a:rPr lang="en-US" b="1" dirty="0">
                <a:solidFill>
                  <a:schemeClr val="bg1"/>
                </a:solidFill>
              </a:rPr>
              <a:t>single line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space separated values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7946" y="1876632"/>
            <a:ext cx="4892963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 8 30 25 40 72 -2 44 56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7946" y="2570766"/>
            <a:ext cx="10651836" cy="28069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String values =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sc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.nextLine();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items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Arrays.stream(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values.split(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collect(Collectors.toList())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List&lt;Integer&gt; nums = new ArrayList&lt;&gt;();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items.size(); i++)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nums.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Integer.parseInt(items[i])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682183" y="3644258"/>
            <a:ext cx="2983169" cy="93963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 a collection into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946" y="5527057"/>
            <a:ext cx="10651836" cy="9971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List&lt;Integer&gt; items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Arrays.stream(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values.split(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.map(Integer::parseInt).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collect(Collectors.toList())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2742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Printing a list using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Printing a list using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Lists on the Console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1521" y="1965620"/>
            <a:ext cx="10781896" cy="17727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ArrayList&lt;&gt;(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.asList(</a:t>
            </a:r>
            <a:endParaRPr lang="en-US" sz="26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index = 0; index &lt; list.size(); index++)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...printf("arr[%d] = %s", index, list.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get(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1521" y="4702108"/>
            <a:ext cx="9586191" cy="13526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ArrayList&lt;&gt;(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.asList(</a:t>
            </a:r>
            <a:endParaRPr lang="en-US" sz="26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System.out.println(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7F98954C-2599-4713-BDAD-364CFBA4B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4408" y="3826051"/>
            <a:ext cx="2433231" cy="788419"/>
          </a:xfrm>
          <a:prstGeom prst="wedgeRoundRectCallout">
            <a:avLst>
              <a:gd name="adj1" fmla="val -57078"/>
              <a:gd name="adj2" fmla="val -544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an element at given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29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sum all adjacent equal numbers in a list of</a:t>
            </a:r>
            <a:br>
              <a:rPr lang="en-US" dirty="0"/>
            </a:br>
            <a:r>
              <a:rPr lang="en-US" dirty="0"/>
              <a:t>decimal numbers, starting from left to right.</a:t>
            </a:r>
          </a:p>
          <a:p>
            <a:r>
              <a:rPr lang="en-US" dirty="0"/>
              <a:t>Examples: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Adjacent Equal Numbers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82879" y="3140943"/>
            <a:ext cx="2604728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3 3 6 1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32959" y="3140943"/>
            <a:ext cx="161145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12 1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254041" y="3267247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382878" y="4141469"/>
            <a:ext cx="260472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8 2 2 4 8 16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132959" y="4141468"/>
            <a:ext cx="161145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16 8 16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6254041" y="4267772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382878" y="5028267"/>
            <a:ext cx="260472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5 4 2 1 1 4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132958" y="5028267"/>
            <a:ext cx="161145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5 8 4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6254041" y="5154571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60395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15636" y="1376856"/>
            <a:ext cx="11347739" cy="5148635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Scanner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sc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= new Scanner(System.in);</a:t>
            </a:r>
          </a:p>
          <a:p>
            <a:pPr>
              <a:lnSpc>
                <a:spcPct val="105000"/>
              </a:lnSpc>
            </a:pPr>
            <a:r>
              <a:rPr lang="en-US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List&lt;Double&gt; 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numbers =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Arrays.stream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(sc.nextLine().split(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))</a:t>
            </a:r>
          </a:p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	.</a:t>
            </a:r>
            <a:r>
              <a:rPr lang="en-US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map(Double::parseDouble).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collect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Collectors.toList()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numbers.size() - 1; i++)</a:t>
            </a:r>
          </a:p>
          <a:p>
            <a:r>
              <a:rPr lang="en-GB" dirty="0">
                <a:solidFill>
                  <a:schemeClr val="tx1"/>
                </a:solidFill>
              </a:rPr>
              <a:t>  if (numbers.get(i).equals(numbers.get(i + 1))) {</a:t>
            </a:r>
          </a:p>
          <a:p>
            <a:pPr>
              <a:spcBef>
                <a:spcPts val="0"/>
              </a:spcBef>
            </a:pPr>
            <a:r>
              <a:rPr lang="en-GB" dirty="0">
                <a:solidFill>
                  <a:schemeClr val="tx1"/>
                </a:solidFill>
              </a:rPr>
              <a:t>     numbers.set(i, numbers.get(i) + numbers.get(i + 1));</a:t>
            </a:r>
          </a:p>
          <a:p>
            <a:pPr>
              <a:spcBef>
                <a:spcPts val="0"/>
              </a:spcBef>
            </a:pPr>
            <a:r>
              <a:rPr lang="en-GB" dirty="0">
                <a:solidFill>
                  <a:schemeClr val="tx1"/>
                </a:solidFill>
              </a:rPr>
              <a:t>     numbers.</a:t>
            </a:r>
            <a:r>
              <a:rPr lang="en-GB" dirty="0">
                <a:solidFill>
                  <a:schemeClr val="bg1"/>
                </a:solidFill>
              </a:rPr>
              <a:t>remove</a:t>
            </a:r>
            <a:r>
              <a:rPr lang="en-GB" dirty="0">
                <a:solidFill>
                  <a:schemeClr val="tx1"/>
                </a:solidFill>
              </a:rPr>
              <a:t>(i + 1);</a:t>
            </a:r>
          </a:p>
          <a:p>
            <a:pPr>
              <a:spcBef>
                <a:spcPts val="0"/>
              </a:spcBef>
            </a:pPr>
            <a:r>
              <a:rPr lang="en-GB" dirty="0">
                <a:solidFill>
                  <a:schemeClr val="tx1"/>
                </a:solidFill>
              </a:rPr>
              <a:t>     i = -1;</a:t>
            </a:r>
          </a:p>
          <a:p>
            <a:r>
              <a:rPr lang="en-GB" dirty="0">
                <a:solidFill>
                  <a:schemeClr val="tx1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</a:t>
            </a:r>
            <a:r>
              <a:rPr lang="it-IT" sz="2400" i="1" dirty="0">
                <a:solidFill>
                  <a:schemeClr val="accent2"/>
                </a:solidFill>
              </a:rPr>
              <a:t>Continue on the next slide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Sum Adjacent Equal Numbers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15637" y="1376856"/>
            <a:ext cx="10221602" cy="1129834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String output =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joinElementsByDelimiter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" 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System.out.println(output);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Sum Adjacent Equal Numbers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26A375F-C133-46E5-9BD9-909597429C83}"/>
              </a:ext>
            </a:extLst>
          </p:cNvPr>
          <p:cNvSpPr txBox="1">
            <a:spLocks/>
          </p:cNvSpPr>
          <p:nvPr/>
        </p:nvSpPr>
        <p:spPr>
          <a:xfrm>
            <a:off x="415637" y="2713344"/>
            <a:ext cx="10221603" cy="3702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static String </a:t>
            </a:r>
            <a:r>
              <a:rPr lang="en-GB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joinElementsByDelimiter</a:t>
            </a:r>
          </a:p>
          <a:p>
            <a:pPr>
              <a:lnSpc>
                <a:spcPct val="105000"/>
              </a:lnSpc>
            </a:pPr>
            <a:r>
              <a:rPr lang="en-GB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GB" sz="2400" dirty="0" smtClean="0">
                <a:solidFill>
                  <a:schemeClr val="bg1"/>
                </a:solidFill>
                <a:cs typeface="Arial" panose="020B0604020202020204" pitchFamily="34" charset="0"/>
              </a:rPr>
              <a:t>List&lt;Double&gt; 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items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GB" sz="2400" dirty="0" smtClean="0">
                <a:solidFill>
                  <a:schemeClr val="bg1"/>
                </a:solidFill>
                <a:cs typeface="Arial" panose="020B0604020202020204" pitchFamily="34" charset="0"/>
              </a:rPr>
              <a:t>String 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delimiter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) {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 String 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output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= "";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 for </a:t>
            </a:r>
            <a:r>
              <a:rPr lang="en-GB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(Double 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item : items) 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    output += </a:t>
            </a:r>
            <a:r>
              <a:rPr lang="en-GB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(new DecimalFormat(“0.#”).format(item)		+ delimiter);</a:t>
            </a:r>
            <a:endParaRPr lang="en-GB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 return 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output</a:t>
            </a:r>
            <a:r>
              <a:rPr lang="en-GB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; }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92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Write a program that sum all numbers in a list in the</a:t>
            </a:r>
            <a:br>
              <a:rPr lang="en-US" dirty="0"/>
            </a:br>
            <a:r>
              <a:rPr lang="en-US" dirty="0"/>
              <a:t>following order: </a:t>
            </a:r>
          </a:p>
          <a:p>
            <a:pPr lvl="1"/>
            <a:r>
              <a:rPr lang="en-US" dirty="0"/>
              <a:t>first + last, first + 1 + last - 1, first + 2 + last - 2, … first + n, last – n</a:t>
            </a:r>
          </a:p>
          <a:p>
            <a:r>
              <a:rPr lang="en-US" dirty="0"/>
              <a:t>Examples: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Gauss' Trick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720" y="3946207"/>
            <a:ext cx="3744210" cy="1633181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36435" y="3946207"/>
            <a:ext cx="200015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1 2 3 4 5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768273" y="3946207"/>
            <a:ext cx="124520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6 6 3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8746192" y="4072511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36435" y="4946733"/>
            <a:ext cx="20001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768273" y="4946732"/>
            <a:ext cx="124520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5 5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8746192" y="5073036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3557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90405" y="1417118"/>
            <a:ext cx="11766068" cy="4847069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Scanner sc = new Scanner(System.in);</a:t>
            </a:r>
          </a:p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List&lt;Integer&gt; numbers =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Arrays.stream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(sc.nextLine().split(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))</a:t>
            </a:r>
          </a:p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	.map(Integer::parseInt).</a:t>
            </a:r>
            <a:r>
              <a:rPr lang="en-US" sz="2400">
                <a:solidFill>
                  <a:schemeClr val="bg1"/>
                </a:solidFill>
                <a:cs typeface="Arial" panose="020B0604020202020204" pitchFamily="34" charset="0"/>
              </a:rPr>
              <a:t>collect</a:t>
            </a:r>
            <a:r>
              <a:rPr lang="en-US" sz="240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sz="2400">
                <a:solidFill>
                  <a:schemeClr val="bg1"/>
                </a:solidFill>
                <a:cs typeface="Arial" panose="020B0604020202020204" pitchFamily="34" charset="0"/>
              </a:rPr>
              <a:t>Collectors.toList</a:t>
            </a:r>
            <a:r>
              <a:rPr lang="en-US" sz="2400" smtClean="0">
                <a:solidFill>
                  <a:schemeClr val="bg1"/>
                </a:solidFill>
                <a:cs typeface="Arial" panose="020B0604020202020204" pitchFamily="34" charset="0"/>
              </a:rPr>
              <a:t>()</a:t>
            </a:r>
            <a:r>
              <a:rPr lang="en-US" sz="2400" smtClean="0">
                <a:solidFill>
                  <a:schemeClr val="tx1"/>
                </a:solidFill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sz="2400" smtClean="0">
                <a:solidFill>
                  <a:schemeClr val="tx1"/>
                </a:solidFill>
                <a:cs typeface="Arial" panose="020B0604020202020204" pitchFamily="34" charset="0"/>
              </a:rPr>
              <a:t>int size = numbers.size();</a:t>
            </a:r>
            <a:endParaRPr lang="en-GB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for (int i = 0; </a:t>
            </a:r>
            <a:r>
              <a:rPr lang="en-GB" sz="2400">
                <a:solidFill>
                  <a:schemeClr val="tx1"/>
                </a:solidFill>
              </a:rPr>
              <a:t>i </a:t>
            </a:r>
            <a:r>
              <a:rPr lang="en-GB" sz="2400" smtClean="0">
                <a:solidFill>
                  <a:schemeClr val="tx1"/>
                </a:solidFill>
              </a:rPr>
              <a:t>&lt; size/ </a:t>
            </a:r>
            <a:r>
              <a:rPr lang="en-GB" sz="2400" dirty="0">
                <a:solidFill>
                  <a:schemeClr val="tx1"/>
                </a:solidFill>
              </a:rPr>
              <a:t>2; i++) {</a:t>
            </a:r>
            <a:endParaRPr lang="bg-BG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  numbers.set(i, numbers.get(i) + numbers.get(numbers.size</a:t>
            </a:r>
            <a:r>
              <a:rPr lang="en-GB" sz="2400">
                <a:solidFill>
                  <a:schemeClr val="tx1"/>
                </a:solidFill>
              </a:rPr>
              <a:t>() </a:t>
            </a:r>
            <a:r>
              <a:rPr lang="en-GB" sz="2400" smtClean="0">
                <a:solidFill>
                  <a:schemeClr val="tx1"/>
                </a:solidFill>
              </a:rPr>
              <a:t>- </a:t>
            </a:r>
            <a:r>
              <a:rPr lang="en-GB" sz="2400" dirty="0">
                <a:solidFill>
                  <a:schemeClr val="tx1"/>
                </a:solidFill>
              </a:rPr>
              <a:t>1));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numbers.</a:t>
            </a:r>
            <a:r>
              <a:rPr lang="en-GB" sz="2400" dirty="0">
                <a:solidFill>
                  <a:schemeClr val="bg1"/>
                </a:solidFill>
              </a:rPr>
              <a:t>remove</a:t>
            </a:r>
            <a:r>
              <a:rPr lang="en-GB" sz="2400" dirty="0">
                <a:solidFill>
                  <a:schemeClr val="tx1"/>
                </a:solidFill>
              </a:rPr>
              <a:t>(numbers.size() - 1);</a:t>
            </a:r>
          </a:p>
          <a:p>
            <a:r>
              <a:rPr lang="en-GB" sz="2400" smtClean="0">
                <a:solidFill>
                  <a:schemeClr val="tx1"/>
                </a:solidFill>
              </a:rPr>
              <a:t>}</a:t>
            </a:r>
          </a:p>
          <a:p>
            <a:r>
              <a:rPr lang="en-GB" sz="2400">
                <a:solidFill>
                  <a:schemeClr val="tx1"/>
                </a:solidFill>
              </a:rPr>
              <a:t> System.out.println(numbers.toString().replaceAll("[\\[\\],]",""));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Gauss' Trick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US" sz="11500" b="1"/>
              <a:t>fund</a:t>
            </a:r>
            <a:endParaRPr lang="en-US" sz="11500" b="1" dirty="0"/>
          </a:p>
          <a:p>
            <a:pPr marL="0" indent="0" algn="ctr">
              <a:buNone/>
            </a:pPr>
            <a:endParaRPr lang="en-US" sz="11500" b="1" dirty="0" smtClean="0"/>
          </a:p>
          <a:p>
            <a:pPr marL="0" indent="0" algn="ctr">
              <a:buNone/>
            </a:pP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7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receive two lists with numbers. Print a result list which</a:t>
            </a:r>
            <a:br>
              <a:rPr lang="en-US" dirty="0"/>
            </a:br>
            <a:r>
              <a:rPr lang="en-US" dirty="0"/>
              <a:t>contains the numbers from both of the lists.</a:t>
            </a:r>
          </a:p>
          <a:p>
            <a:pPr lvl="1"/>
            <a:r>
              <a:rPr lang="en-US" dirty="0"/>
              <a:t>If the length of the two lists are not equal, just add the remaining elements at the end of the list:</a:t>
            </a:r>
          </a:p>
          <a:p>
            <a:pPr lvl="1"/>
            <a:r>
              <a:rPr lang="en-US" dirty="0"/>
              <a:t>list1[0], list2[0], list1[1], list2[1], …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Merging Lists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12193" y="4682290"/>
            <a:ext cx="20291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1 2 3 4 5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6 7 8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71894" y="4943899"/>
            <a:ext cx="290190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1 6 2 7 3 8 4 5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3585111" y="5047120"/>
            <a:ext cx="542966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0406B-045A-46B0-91A1-2BA4AC55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694" y="3383764"/>
            <a:ext cx="2422113" cy="301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440" y="1122620"/>
            <a:ext cx="12001595" cy="5662228"/>
          </a:xfrm>
        </p:spPr>
        <p:txBody>
          <a:bodyPr/>
          <a:lstStyle/>
          <a:p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en-GB" dirty="0">
                <a:solidFill>
                  <a:schemeClr val="accent2"/>
                </a:solidFill>
              </a:rPr>
              <a:t>TODO: </a:t>
            </a:r>
            <a:r>
              <a:rPr lang="en-GB" i="1" dirty="0">
                <a:solidFill>
                  <a:schemeClr val="accent2"/>
                </a:solidFill>
              </a:rPr>
              <a:t>Read the input</a:t>
            </a:r>
          </a:p>
          <a:p>
            <a:r>
              <a:rPr lang="en-GB" dirty="0">
                <a:solidFill>
                  <a:schemeClr val="bg1"/>
                </a:solidFill>
              </a:rPr>
              <a:t>List&lt;Integer&gt; </a:t>
            </a:r>
            <a:r>
              <a:rPr lang="en-GB" dirty="0">
                <a:solidFill>
                  <a:schemeClr val="tx1"/>
                </a:solidFill>
              </a:rPr>
              <a:t>resultNums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new ArrayList&lt;&gt;()</a:t>
            </a:r>
            <a:r>
              <a:rPr lang="en-GB" dirty="0"/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</a:t>
            </a:r>
            <a:r>
              <a:rPr lang="en-GB" dirty="0">
                <a:solidFill>
                  <a:schemeClr val="bg1"/>
                </a:solidFill>
              </a:rPr>
              <a:t>Math.min(</a:t>
            </a:r>
            <a:r>
              <a:rPr lang="en-GB" dirty="0">
                <a:solidFill>
                  <a:schemeClr val="tx1"/>
                </a:solidFill>
              </a:rPr>
              <a:t>nums1.</a:t>
            </a:r>
            <a:r>
              <a:rPr lang="en-GB" dirty="0">
                <a:solidFill>
                  <a:schemeClr val="bg1"/>
                </a:solidFill>
              </a:rPr>
              <a:t>size()</a:t>
            </a:r>
            <a:r>
              <a:rPr lang="en-GB" dirty="0"/>
              <a:t>, </a:t>
            </a:r>
            <a:r>
              <a:rPr lang="en-GB" dirty="0">
                <a:solidFill>
                  <a:schemeClr val="tx1"/>
                </a:solidFill>
              </a:rPr>
              <a:t>nums2.</a:t>
            </a:r>
            <a:r>
              <a:rPr lang="en-GB" dirty="0">
                <a:solidFill>
                  <a:schemeClr val="bg1"/>
                </a:solidFill>
              </a:rPr>
              <a:t>size())</a:t>
            </a:r>
            <a:r>
              <a:rPr lang="en-GB" dirty="0">
                <a:solidFill>
                  <a:schemeClr val="tx1"/>
                </a:solidFill>
              </a:rPr>
              <a:t>;</a:t>
            </a:r>
            <a:r>
              <a:rPr lang="en-GB" dirty="0"/>
              <a:t> </a:t>
            </a:r>
            <a:r>
              <a:rPr lang="en-GB">
                <a:solidFill>
                  <a:schemeClr val="tx1"/>
                </a:solidFill>
              </a:rPr>
              <a:t>i</a:t>
            </a:r>
            <a:r>
              <a:rPr lang="en-GB" smtClean="0">
                <a:solidFill>
                  <a:schemeClr val="tx1"/>
                </a:solidFill>
              </a:rPr>
              <a:t>++){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accent2"/>
                </a:solidFill>
              </a:rPr>
              <a:t>  </a:t>
            </a:r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en-GB" dirty="0">
                <a:solidFill>
                  <a:schemeClr val="accent2"/>
                </a:solidFill>
              </a:rPr>
              <a:t>TODO: </a:t>
            </a:r>
            <a:r>
              <a:rPr lang="en-GB" i="1" dirty="0">
                <a:solidFill>
                  <a:schemeClr val="accent2"/>
                </a:solidFill>
              </a:rPr>
              <a:t>Add numbers </a:t>
            </a:r>
            <a:r>
              <a:rPr lang="en-GB" i="1">
                <a:solidFill>
                  <a:schemeClr val="accent2"/>
                </a:solidFill>
              </a:rPr>
              <a:t>in </a:t>
            </a:r>
            <a:r>
              <a:rPr lang="en-GB" i="1" smtClean="0">
                <a:solidFill>
                  <a:schemeClr val="accent2"/>
                </a:solidFill>
              </a:rPr>
              <a:t>resultNums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if (</a:t>
            </a:r>
            <a:r>
              <a:rPr lang="en-GB" dirty="0">
                <a:solidFill>
                  <a:schemeClr val="tx1"/>
                </a:solidFill>
              </a:rPr>
              <a:t>nums1.size() </a:t>
            </a:r>
            <a:r>
              <a:rPr lang="en-GB" dirty="0">
                <a:solidFill>
                  <a:schemeClr val="bg1"/>
                </a:solidFill>
              </a:rPr>
              <a:t>&gt;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nums2.size()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resultNums.</a:t>
            </a:r>
            <a:r>
              <a:rPr lang="en-GB" dirty="0">
                <a:solidFill>
                  <a:schemeClr val="bg1"/>
                </a:solidFill>
              </a:rPr>
              <a:t>addAll</a:t>
            </a:r>
            <a:r>
              <a:rPr lang="en-GB" dirty="0">
                <a:solidFill>
                  <a:schemeClr val="tx1"/>
                </a:solidFill>
              </a:rPr>
              <a:t>(getRemainingElements(nums1, nums2));</a:t>
            </a:r>
          </a:p>
          <a:p>
            <a:r>
              <a:rPr lang="en-GB" dirty="0">
                <a:solidFill>
                  <a:schemeClr val="bg1"/>
                </a:solidFill>
              </a:rPr>
              <a:t>else if (</a:t>
            </a:r>
            <a:r>
              <a:rPr lang="en-GB" dirty="0">
                <a:solidFill>
                  <a:schemeClr val="tx1"/>
                </a:solidFill>
              </a:rPr>
              <a:t>nums2.size()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&gt;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nums1.size()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resultNums.</a:t>
            </a:r>
            <a:r>
              <a:rPr lang="en-GB" dirty="0">
                <a:solidFill>
                  <a:schemeClr val="bg1"/>
                </a:solidFill>
              </a:rPr>
              <a:t>addAll</a:t>
            </a:r>
            <a:r>
              <a:rPr lang="en-GB" dirty="0">
                <a:solidFill>
                  <a:schemeClr val="tx1"/>
                </a:solidFill>
              </a:rPr>
              <a:t>(getRemainingElements(nums2, </a:t>
            </a:r>
            <a:r>
              <a:rPr lang="en-GB">
                <a:solidFill>
                  <a:schemeClr val="tx1"/>
                </a:solidFill>
              </a:rPr>
              <a:t>nums1</a:t>
            </a:r>
            <a:r>
              <a:rPr lang="en-GB" smtClean="0">
                <a:solidFill>
                  <a:schemeClr val="tx1"/>
                </a:solidFill>
              </a:rPr>
              <a:t>));</a:t>
            </a:r>
          </a:p>
          <a:p>
            <a:r>
              <a:rPr lang="en-GB">
                <a:solidFill>
                  <a:schemeClr val="tx1"/>
                </a:solidFill>
              </a:rPr>
              <a:t> System.out.println(resultNums.toString().replaceAll("[\\[\\],]",""));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Merging Lists (1)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7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Merging Lists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4977" y="1779862"/>
            <a:ext cx="10961435" cy="3706538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public static </a:t>
            </a:r>
            <a:r>
              <a:rPr lang="en-GB" dirty="0">
                <a:solidFill>
                  <a:schemeClr val="bg1"/>
                </a:solidFill>
              </a:rPr>
              <a:t>List&lt;Integer&gt;</a:t>
            </a:r>
            <a:r>
              <a:rPr lang="en-GB" dirty="0">
                <a:solidFill>
                  <a:schemeClr val="tx1"/>
                </a:solidFill>
              </a:rPr>
              <a:t> getRemainingElements</a:t>
            </a:r>
          </a:p>
          <a:p>
            <a:r>
              <a:rPr lang="en-GB" dirty="0">
                <a:solidFill>
                  <a:schemeClr val="tx1"/>
                </a:solidFill>
              </a:rPr>
              <a:t>	(</a:t>
            </a:r>
            <a:r>
              <a:rPr lang="en-GB" dirty="0">
                <a:solidFill>
                  <a:schemeClr val="bg1"/>
                </a:solidFill>
              </a:rPr>
              <a:t>List&lt;Integer&gt;</a:t>
            </a:r>
            <a:r>
              <a:rPr lang="en-GB" dirty="0">
                <a:solidFill>
                  <a:schemeClr val="tx1"/>
                </a:solidFill>
              </a:rPr>
              <a:t> longerList, </a:t>
            </a:r>
            <a:r>
              <a:rPr lang="en-GB" dirty="0">
                <a:solidFill>
                  <a:schemeClr val="bg1"/>
                </a:solidFill>
              </a:rPr>
              <a:t>List&lt;Integer&gt;</a:t>
            </a:r>
            <a:r>
              <a:rPr lang="en-GB" dirty="0">
                <a:solidFill>
                  <a:schemeClr val="tx1"/>
                </a:solidFill>
              </a:rPr>
              <a:t> shorterList){</a:t>
            </a:r>
          </a:p>
          <a:p>
            <a:r>
              <a:rPr lang="en-GB" dirty="0">
                <a:solidFill>
                  <a:schemeClr val="tx1"/>
                </a:solidFill>
              </a:rPr>
              <a:t>   </a:t>
            </a:r>
            <a:r>
              <a:rPr lang="en-GB" dirty="0">
                <a:solidFill>
                  <a:schemeClr val="bg1"/>
                </a:solidFill>
              </a:rPr>
              <a:t>List&lt;Integer&gt;</a:t>
            </a:r>
            <a:r>
              <a:rPr lang="en-GB" dirty="0">
                <a:solidFill>
                  <a:schemeClr val="tx1"/>
                </a:solidFill>
              </a:rPr>
              <a:t> nums = new </a:t>
            </a:r>
            <a:r>
              <a:rPr lang="en-GB" dirty="0">
                <a:solidFill>
                  <a:schemeClr val="bg1"/>
                </a:solidFill>
              </a:rPr>
              <a:t>ArrayList&lt;&gt;</a:t>
            </a:r>
            <a:r>
              <a:rPr lang="en-GB" dirty="0">
                <a:solidFill>
                  <a:schemeClr val="tx1"/>
                </a:solidFill>
              </a:rPr>
              <a:t>();</a:t>
            </a:r>
          </a:p>
          <a:p>
            <a:r>
              <a:rPr lang="en-GB" dirty="0">
                <a:solidFill>
                  <a:schemeClr val="tx1"/>
                </a:solidFill>
              </a:rPr>
              <a:t>   for (int i = shorterList.size(); i &lt; longerList.size(); i++)</a:t>
            </a:r>
          </a:p>
          <a:p>
            <a:r>
              <a:rPr lang="en-GB" dirty="0">
                <a:solidFill>
                  <a:schemeClr val="tx1"/>
                </a:solidFill>
              </a:rPr>
              <a:t>      nums.</a:t>
            </a:r>
            <a:r>
              <a:rPr lang="en-GB" dirty="0">
                <a:solidFill>
                  <a:schemeClr val="bg1"/>
                </a:solidFill>
              </a:rPr>
              <a:t>add</a:t>
            </a:r>
            <a:r>
              <a:rPr lang="en-GB" dirty="0">
                <a:solidFill>
                  <a:schemeClr val="tx1"/>
                </a:solidFill>
              </a:rPr>
              <a:t>(longerList.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(i));</a:t>
            </a:r>
          </a:p>
          <a:p>
            <a:r>
              <a:rPr lang="en-GB" dirty="0">
                <a:solidFill>
                  <a:schemeClr val="tx1"/>
                </a:solidFill>
              </a:rPr>
              <a:t>   return nums;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578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Reading and Manipulating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Sorting Lists and Arrays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91" y="1398464"/>
            <a:ext cx="2657143" cy="2657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70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Sorting a list == reorder its elements incrementally: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</a:p>
          <a:p>
            <a:pPr lvl="1"/>
            <a:r>
              <a:rPr lang="en-US" dirty="0"/>
              <a:t>List items should be </a:t>
            </a:r>
            <a:r>
              <a:rPr lang="en-US" b="1" dirty="0">
                <a:solidFill>
                  <a:schemeClr val="bg1"/>
                </a:solidFill>
              </a:rPr>
              <a:t>comparable</a:t>
            </a:r>
            <a:r>
              <a:rPr lang="en-US" dirty="0"/>
              <a:t>, e.g. numbers, strings, dates,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Lists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4780" y="2547286"/>
            <a:ext cx="8856521" cy="356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names = new ArrayList&lt;&gt;(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"Peter", "Michael", "</a:t>
            </a:r>
            <a:r>
              <a:rPr lang="en-US" sz="2400" b="1" noProof="1">
                <a:latin typeface="Consolas" pitchFamily="49" charset="0"/>
              </a:rPr>
              <a:t>George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", "Victor", "John"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System.out.println(String.join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(", ", names)); </a:t>
            </a:r>
          </a:p>
          <a:p>
            <a:pPr latinLnBrk="1">
              <a:lnSpc>
                <a:spcPct val="105000"/>
              </a:lnSpc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George, John, Michael, Peter, Victor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reverse(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System.out.println(String.join(", ", names));</a:t>
            </a:r>
          </a:p>
          <a:p>
            <a:pPr latinLnBrk="1">
              <a:lnSpc>
                <a:spcPct val="105000"/>
              </a:lnSpc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Victor, Peter, Michael, John, George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720929" y="3403038"/>
            <a:ext cx="2865830" cy="787239"/>
          </a:xfrm>
          <a:prstGeom prst="wedgeRoundRectCallout">
            <a:avLst>
              <a:gd name="adj1" fmla="val -55892"/>
              <a:gd name="adj2" fmla="val -29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natural (ascending) order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939147" y="4531238"/>
            <a:ext cx="3584614" cy="488432"/>
          </a:xfrm>
          <a:prstGeom prst="wedgeRoundRectCallout">
            <a:avLst>
              <a:gd name="adj1" fmla="val -56202"/>
              <a:gd name="adj2" fmla="val 22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 the sorted result</a:t>
            </a:r>
          </a:p>
        </p:txBody>
      </p:sp>
    </p:spTree>
    <p:extLst>
      <p:ext uri="{BB962C8B-B14F-4D97-AF65-F5344CB8AC3E}">
        <p14:creationId xmlns:p14="http://schemas.microsoft.com/office/powerpoint/2010/main" val="234846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Read a number n and n lines of products. Print a numbered list of all the products ordered by name.</a:t>
            </a:r>
          </a:p>
          <a:p>
            <a:r>
              <a:rPr lang="en-US" dirty="0"/>
              <a:t>Examples: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List of products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72383" y="3193329"/>
            <a:ext cx="173581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</a:t>
            </a:r>
          </a:p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Potatoes</a:t>
            </a:r>
          </a:p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Tomatoes</a:t>
            </a:r>
          </a:p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Onions</a:t>
            </a:r>
          </a:p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Apples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54434" y="3454939"/>
            <a:ext cx="212519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1.Apples</a:t>
            </a:r>
          </a:p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2.Onions</a:t>
            </a:r>
          </a:p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3.Potatoes</a:t>
            </a:r>
          </a:p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4.Tomatoes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3437399" y="4193700"/>
            <a:ext cx="587829" cy="4734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DC5972-C848-4D95-90ED-E0CC804074AB}"/>
              </a:ext>
            </a:extLst>
          </p:cNvPr>
          <p:cNvGrpSpPr/>
          <p:nvPr/>
        </p:nvGrpSpPr>
        <p:grpSpPr>
          <a:xfrm>
            <a:off x="8025872" y="3193329"/>
            <a:ext cx="1900141" cy="2540324"/>
            <a:chOff x="8248453" y="3242066"/>
            <a:chExt cx="1900141" cy="2540324"/>
          </a:xfrm>
        </p:grpSpPr>
        <p:sp>
          <p:nvSpPr>
            <p:cNvPr id="12" name="Arrow: Right 6">
              <a:extLst>
                <a:ext uri="{FF2B5EF4-FFF2-40B4-BE49-F238E27FC236}">
                  <a16:creationId xmlns:a16="http://schemas.microsoft.com/office/drawing/2014/main" id="{06B641B0-1AA8-441F-A428-B99F623FD3BC}"/>
                </a:ext>
              </a:extLst>
            </p:cNvPr>
            <p:cNvSpPr/>
            <p:nvPr/>
          </p:nvSpPr>
          <p:spPr>
            <a:xfrm rot="5400000">
              <a:off x="7513311" y="4164142"/>
              <a:ext cx="2353390" cy="88310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3" name="Text Placeholder 4">
              <a:extLst>
                <a:ext uri="{FF2B5EF4-FFF2-40B4-BE49-F238E27FC236}">
                  <a16:creationId xmlns:a16="http://schemas.microsoft.com/office/drawing/2014/main" id="{5972D612-4D0F-404E-87A6-72A2562363E2}"/>
                </a:ext>
              </a:extLst>
            </p:cNvPr>
            <p:cNvSpPr txBox="1">
              <a:spLocks/>
            </p:cNvSpPr>
            <p:nvPr/>
          </p:nvSpPr>
          <p:spPr>
            <a:xfrm>
              <a:off x="8992068" y="3242066"/>
              <a:ext cx="1156526" cy="2540324"/>
            </a:xfrm>
            <a:prstGeom prst="rect">
              <a:avLst/>
            </a:prstGeom>
          </p:spPr>
          <p:txBody>
            <a:bodyPr vert="horz" lIns="108000" tIns="36000" rIns="108000" bIns="36000" rtlCol="0" anchor="ctr">
              <a:noAutofit/>
            </a:bodyPr>
            <a:lstStyle>
              <a:lvl1pPr marL="0" indent="0" algn="ctr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3998" b="1" kern="1200" baseline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600" dirty="0"/>
                <a:t>AZ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30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296418" y="1260070"/>
            <a:ext cx="9939618" cy="4770318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int n = Integer.parseInt(</a:t>
            </a:r>
            <a:r>
              <a:rPr lang="en-GB" dirty="0">
                <a:solidFill>
                  <a:schemeClr val="bg1"/>
                </a:solidFill>
              </a:rPr>
              <a:t>sc</a:t>
            </a:r>
            <a:r>
              <a:rPr lang="en-GB" dirty="0">
                <a:solidFill>
                  <a:schemeClr val="tx1"/>
                </a:solidFill>
              </a:rPr>
              <a:t>.nextLine());</a:t>
            </a:r>
          </a:p>
          <a:p>
            <a:r>
              <a:rPr lang="en-GB" dirty="0">
                <a:solidFill>
                  <a:schemeClr val="bg1"/>
                </a:solidFill>
              </a:rPr>
              <a:t>List&lt;String&gt; </a:t>
            </a:r>
            <a:r>
              <a:rPr lang="en-GB" dirty="0">
                <a:solidFill>
                  <a:schemeClr val="tx1"/>
                </a:solidFill>
              </a:rPr>
              <a:t>products = </a:t>
            </a:r>
            <a:r>
              <a:rPr lang="en-GB" dirty="0">
                <a:solidFill>
                  <a:schemeClr val="bg1"/>
                </a:solidFill>
              </a:rPr>
              <a:t>new ArrayList&lt;&gt;()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GB" dirty="0">
                <a:solidFill>
                  <a:schemeClr val="tx1"/>
                </a:solidFill>
              </a:rPr>
              <a:t>  String currentProduct = </a:t>
            </a:r>
            <a:r>
              <a:rPr lang="en-GB" dirty="0">
                <a:solidFill>
                  <a:schemeClr val="bg1"/>
                </a:solidFill>
              </a:rPr>
              <a:t>sc</a:t>
            </a:r>
            <a:r>
              <a:rPr lang="en-GB" dirty="0">
                <a:solidFill>
                  <a:schemeClr val="tx1"/>
                </a:solidFill>
              </a:rPr>
              <a:t>.nextLine();</a:t>
            </a:r>
          </a:p>
          <a:p>
            <a:r>
              <a:rPr lang="en-GB" dirty="0">
                <a:solidFill>
                  <a:schemeClr val="tx1"/>
                </a:solidFill>
              </a:rPr>
              <a:t>  products.</a:t>
            </a:r>
            <a:r>
              <a:rPr lang="en-GB" dirty="0">
                <a:solidFill>
                  <a:schemeClr val="bg1"/>
                </a:solidFill>
              </a:rPr>
              <a:t>add(</a:t>
            </a:r>
            <a:r>
              <a:rPr lang="en-GB" dirty="0">
                <a:solidFill>
                  <a:schemeClr val="tx1"/>
                </a:solidFill>
              </a:rPr>
              <a:t>currentProduct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  <a:p>
            <a:r>
              <a:rPr lang="en-GB" dirty="0">
                <a:solidFill>
                  <a:schemeClr val="tx1"/>
                </a:solidFill>
              </a:rPr>
              <a:t>Collections.</a:t>
            </a:r>
            <a:r>
              <a:rPr lang="en-GB" dirty="0">
                <a:solidFill>
                  <a:schemeClr val="bg1"/>
                </a:solidFill>
              </a:rPr>
              <a:t>sort(</a:t>
            </a:r>
            <a:r>
              <a:rPr lang="en-GB" dirty="0">
                <a:solidFill>
                  <a:schemeClr val="tx1"/>
                </a:solidFill>
              </a:rPr>
              <a:t>products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products.size(); i++)</a:t>
            </a:r>
          </a:p>
          <a:p>
            <a:r>
              <a:rPr lang="en-GB" dirty="0">
                <a:solidFill>
                  <a:schemeClr val="tx1"/>
                </a:solidFill>
              </a:rPr>
              <a:t>  System.out.printf("%d.%s%n", i + 1, products.get(i));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List of products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1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integers, remove all negative numbers from it.</a:t>
            </a:r>
          </a:p>
          <a:p>
            <a:pPr lvl="1"/>
            <a:r>
              <a:rPr lang="en-US" dirty="0"/>
              <a:t>Print the remaining elements in reversed order.</a:t>
            </a:r>
          </a:p>
          <a:p>
            <a:pPr lvl="1"/>
            <a:r>
              <a:rPr lang="en-US" dirty="0"/>
              <a:t>In case of no elements left in the list, print "empty".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 Remove Negatives and Reverse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95613" y="3429000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10 -5 7 9 -33 50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16526" y="3429000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50 9 7 10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523736" y="3555304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29439" y="4412048"/>
            <a:ext cx="22801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7 -2 -10 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287360" y="4412048"/>
            <a:ext cx="89226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1 7</a:t>
            </a:r>
          </a:p>
        </p:txBody>
      </p:sp>
      <p:sp>
        <p:nvSpPr>
          <p:cNvPr id="12" name="Arrow: Right 6"/>
          <p:cNvSpPr/>
          <p:nvPr/>
        </p:nvSpPr>
        <p:spPr>
          <a:xfrm>
            <a:off x="5523735" y="4538352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129439" y="5386363"/>
            <a:ext cx="228016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-1 -2 -3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061116" y="5395099"/>
            <a:ext cx="1344748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empty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5523735" y="5521403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52308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39634" y="1345284"/>
            <a:ext cx="11533711" cy="5331112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List&lt;Integer&gt; nums </a:t>
            </a:r>
            <a:r>
              <a:rPr lang="en-US" sz="2400" dirty="0">
                <a:cs typeface="Arial" panose="020B0604020202020204" pitchFamily="34" charset="0"/>
              </a:rPr>
              <a:t>=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Arrays.stream(sc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.nextLine().split(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dirty="0">
                <a:cs typeface="Arial" panose="020B0604020202020204" pitchFamily="34" charset="0"/>
              </a:rPr>
              <a:t>   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.map(Integer::parseInt).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collect (Collectors.toList())</a:t>
            </a:r>
            <a:r>
              <a:rPr lang="en-US" sz="2400" dirty="0">
                <a:cs typeface="Arial" panose="020B0604020202020204" pitchFamily="34" charset="0"/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nums.size(); i++)</a:t>
            </a:r>
          </a:p>
          <a:p>
            <a:r>
              <a:rPr lang="en-GB" dirty="0">
                <a:solidFill>
                  <a:schemeClr val="tx1"/>
                </a:solidFill>
              </a:rPr>
              <a:t>   if (nums.get(i) &lt; 0)</a:t>
            </a:r>
          </a:p>
          <a:p>
            <a:r>
              <a:rPr lang="en-GB" dirty="0"/>
              <a:t>      </a:t>
            </a:r>
            <a:r>
              <a:rPr lang="en-GB" dirty="0">
                <a:solidFill>
                  <a:schemeClr val="tx1"/>
                </a:solidFill>
              </a:rPr>
              <a:t>nums.</a:t>
            </a:r>
            <a:r>
              <a:rPr lang="en-GB" dirty="0">
                <a:solidFill>
                  <a:schemeClr val="bg1"/>
                </a:solidFill>
              </a:rPr>
              <a:t>remove(</a:t>
            </a:r>
            <a:r>
              <a:rPr lang="en-GB" dirty="0">
                <a:solidFill>
                  <a:schemeClr val="tx1"/>
                </a:solidFill>
              </a:rPr>
              <a:t>i--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Collections.reverse(nums);</a:t>
            </a:r>
          </a:p>
          <a:p>
            <a:r>
              <a:rPr lang="en-GB" dirty="0">
                <a:solidFill>
                  <a:schemeClr val="tx1"/>
                </a:solidFill>
              </a:rPr>
              <a:t>if (nums.size() == 0) </a:t>
            </a:r>
          </a:p>
          <a:p>
            <a:r>
              <a:rPr lang="en-GB" dirty="0">
                <a:solidFill>
                  <a:schemeClr val="tx1"/>
                </a:solidFill>
              </a:rPr>
              <a:t>   System.out.println("empty");</a:t>
            </a:r>
          </a:p>
          <a:p>
            <a:r>
              <a:rPr lang="en-GB" dirty="0">
                <a:solidFill>
                  <a:schemeClr val="tx1"/>
                </a:solidFill>
              </a:rPr>
              <a:t>else </a:t>
            </a:r>
          </a:p>
          <a:p>
            <a:r>
              <a:rPr lang="en-US" sz="2400">
                <a:solidFill>
                  <a:schemeClr val="tx1"/>
                </a:solidFill>
              </a:rPr>
              <a:t>   </a:t>
            </a:r>
            <a:r>
              <a:rPr lang="en-US" sz="2400">
                <a:solidFill>
                  <a:schemeClr val="tx1"/>
                </a:solidFill>
              </a:rPr>
              <a:t>System.out.println(nums.toString().replaceAll("[\\[\\],]",""));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Remove Negatives and Reverse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Lists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 Manipulating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Reading Lists from the Console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Sorting Lists and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Sorting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3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40177" y="1756135"/>
            <a:ext cx="11452161" cy="498227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Lists hold a sequence of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(variable-length)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Creating (allocating) a list: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new ArrayList&lt;E&gt;()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Accessing list elements by index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Printing list elements: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7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6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1891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7282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4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11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4496234" y="1768637"/>
            <a:ext cx="3209554" cy="1339223"/>
            <a:chOff x="3503612" y="2606207"/>
            <a:chExt cx="3810000" cy="14083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594616" y="2606208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0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340138" y="2621632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1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07281" y="2606207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2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880617" y="2610511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3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628959" y="2606207"/>
              <a:ext cx="590916" cy="881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4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73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List&lt;E&gt;</a:t>
            </a:r>
            <a:r>
              <a:rPr lang="en-US" dirty="0"/>
              <a:t> holds a list of elements of any type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366133" y="1916772"/>
            <a:ext cx="7222041" cy="4618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List&lt;String&gt;</a:t>
            </a:r>
            <a:r>
              <a:rPr lang="en-US" dirty="0">
                <a:solidFill>
                  <a:schemeClr val="tx1"/>
                </a:solidFill>
              </a:rPr>
              <a:t> names = </a:t>
            </a:r>
            <a:r>
              <a:rPr lang="en-US" dirty="0">
                <a:solidFill>
                  <a:schemeClr val="bg1"/>
                </a:solidFill>
              </a:rPr>
              <a:t>new ArrayList&lt;&gt;()</a:t>
            </a:r>
            <a:r>
              <a:rPr lang="en-US" dirty="0">
                <a:solidFill>
                  <a:schemeClr val="tx1"/>
                </a:solidFill>
              </a:rPr>
              <a:t>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//Create a list of strings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"Peter"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"Maria"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"George"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"Maria"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for (String name : names)</a:t>
            </a:r>
          </a:p>
          <a:p>
            <a:r>
              <a:rPr lang="en-US" dirty="0">
                <a:solidFill>
                  <a:schemeClr val="tx1"/>
                </a:solidFill>
              </a:rPr>
              <a:t>  System.out.println(name);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//Peter, George </a:t>
            </a:r>
          </a:p>
        </p:txBody>
      </p:sp>
    </p:spTree>
    <p:extLst>
      <p:ext uri="{BB962C8B-B14F-4D97-AF65-F5344CB8AC3E}">
        <p14:creationId xmlns:p14="http://schemas.microsoft.com/office/powerpoint/2010/main" val="346058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Overview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B31FB49E-5CBF-4A8C-89F7-70E66C67A51E}"/>
              </a:ext>
            </a:extLst>
          </p:cNvPr>
          <p:cNvSpPr/>
          <p:nvPr/>
        </p:nvSpPr>
        <p:spPr>
          <a:xfrm rot="10800000" flipH="1">
            <a:off x="3159688" y="4945136"/>
            <a:ext cx="1405346" cy="1452060"/>
          </a:xfrm>
          <a:prstGeom prst="bentArrow">
            <a:avLst>
              <a:gd name="adj1" fmla="val 23638"/>
              <a:gd name="adj2" fmla="val 25000"/>
              <a:gd name="adj3" fmla="val 36848"/>
              <a:gd name="adj4" fmla="val 5344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71960" y="1101337"/>
            <a:ext cx="8899236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List&lt;Integer&gt;</a:t>
            </a:r>
            <a:r>
              <a:rPr lang="en-US" dirty="0">
                <a:solidFill>
                  <a:schemeClr val="tx1"/>
                </a:solidFill>
              </a:rPr>
              <a:t> nums = new ArrayList&lt;&gt;(</a:t>
            </a:r>
          </a:p>
          <a:p>
            <a:r>
              <a:rPr lang="en-US" dirty="0">
                <a:solidFill>
                  <a:schemeClr val="bg1"/>
                </a:solidFill>
              </a:rPr>
              <a:t>	    Arrays.asList(</a:t>
            </a:r>
            <a:r>
              <a:rPr lang="en-US" dirty="0">
                <a:solidFill>
                  <a:schemeClr val="tx1"/>
                </a:solidFill>
              </a:rPr>
              <a:t>10, 20, 30, 40, 50, 60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0, -100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for(int i = 0; i &lt; nums.</a:t>
            </a:r>
            <a:r>
              <a:rPr lang="en-US" dirty="0">
                <a:solidFill>
                  <a:schemeClr val="bg1"/>
                </a:solidFill>
              </a:rPr>
              <a:t>size()</a:t>
            </a:r>
            <a:r>
              <a:rPr lang="en-US" dirty="0">
                <a:solidFill>
                  <a:schemeClr val="tx1"/>
                </a:solidFill>
              </a:rPr>
              <a:t>; i++)</a:t>
            </a:r>
          </a:p>
          <a:p>
            <a:r>
              <a:rPr lang="en-US" dirty="0">
                <a:solidFill>
                  <a:schemeClr val="tx1"/>
                </a:solidFill>
              </a:rPr>
              <a:t>	System.out.print(nums.</a:t>
            </a:r>
            <a:r>
              <a:rPr lang="en-US" dirty="0">
                <a:solidFill>
                  <a:schemeClr val="bg1"/>
                </a:solidFill>
              </a:rPr>
              <a:t>get(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+ " ");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056616" y="5763588"/>
            <a:ext cx="581458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-100, 10, 20, 40, 50, 60, 100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E439E001-3BFE-4D54-B129-8E7647E7B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862" y="2228263"/>
            <a:ext cx="1899976" cy="1045437"/>
          </a:xfrm>
          <a:prstGeom prst="wedgeRoundRectCallout">
            <a:avLst>
              <a:gd name="adj1" fmla="val -62350"/>
              <a:gd name="adj2" fmla="val 506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Inserts an element to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674" y="3363985"/>
            <a:ext cx="1770615" cy="390975"/>
          </a:xfrm>
          <a:prstGeom prst="wedgeRoundRectCallout">
            <a:avLst>
              <a:gd name="adj1" fmla="val -56763"/>
              <a:gd name="adj2" fmla="val 527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Items count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5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List&lt;E&gt;</a:t>
            </a:r>
            <a:r>
              <a:rPr lang="en-US" dirty="0"/>
              <a:t> holds a list of elements (like array, but extendable)</a:t>
            </a:r>
          </a:p>
          <a:p>
            <a:r>
              <a:rPr lang="en-US" dirty="0"/>
              <a:t>Provides operations to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/ </a:t>
            </a:r>
            <a:r>
              <a:rPr lang="en-US" sz="3400" b="1" dirty="0">
                <a:solidFill>
                  <a:schemeClr val="bg1"/>
                </a:solidFill>
              </a:rPr>
              <a:t>insert</a:t>
            </a:r>
            <a:r>
              <a:rPr lang="en-US" dirty="0"/>
              <a:t> / </a:t>
            </a: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/ </a:t>
            </a:r>
            <a:r>
              <a:rPr lang="en-US" sz="3400" b="1" dirty="0">
                <a:solidFill>
                  <a:schemeClr val="bg1"/>
                </a:solidFill>
              </a:rPr>
              <a:t>find</a:t>
            </a:r>
            <a:r>
              <a:rPr lang="en-US" dirty="0"/>
              <a:t> elements: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size()</a:t>
            </a:r>
            <a:r>
              <a:rPr lang="en-US" dirty="0"/>
              <a:t> – number of elements in the List&lt;E&gt;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add(element)</a:t>
            </a:r>
            <a:r>
              <a:rPr lang="en-US" dirty="0"/>
              <a:t> – adds an element to the List&lt;E&gt;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add(index, element)</a:t>
            </a:r>
            <a:r>
              <a:rPr lang="en-US" dirty="0"/>
              <a:t> – inserts an element to given position 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remove(element)</a:t>
            </a:r>
            <a:r>
              <a:rPr lang="en-US" dirty="0"/>
              <a:t> – removes an element (returns true / false)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remove(index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– removes element at index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contains(element)</a:t>
            </a:r>
            <a:r>
              <a:rPr lang="en-US" dirty="0"/>
              <a:t> – determines whether an element is in the list</a:t>
            </a:r>
          </a:p>
          <a:p>
            <a:pPr lvl="1">
              <a:buClr>
                <a:schemeClr val="tx1"/>
              </a:buClr>
            </a:pP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(index, item) </a:t>
            </a:r>
            <a:r>
              <a:rPr lang="en-US" sz="3200" dirty="0"/>
              <a:t>– replaces the element at  the given index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Data Structure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7"/>
          <p:cNvSpPr txBox="1">
            <a:spLocks/>
          </p:cNvSpPr>
          <p:nvPr/>
        </p:nvSpPr>
        <p:spPr>
          <a:xfrm>
            <a:off x="4940384" y="3216570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– Appends an Element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1430073" y="243611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1430073" y="1710908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430073" y="3164325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7008813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8837611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41999" y="3216570"/>
            <a:ext cx="243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b="1" noProof="1"/>
          </a:p>
        </p:txBody>
      </p:sp>
      <p:sp>
        <p:nvSpPr>
          <p:cNvPr id="34" name="Text Placeholder 7"/>
          <p:cNvSpPr txBox="1">
            <a:spLocks/>
          </p:cNvSpPr>
          <p:nvPr/>
        </p:nvSpPr>
        <p:spPr>
          <a:xfrm>
            <a:off x="1428456" y="243611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1428457" y="1707903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>
            <a:off x="1418800" y="3164325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029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3.7037E-7 L 0.14991 -3.7037E-7 C 0.2162 -3.7037E-7 0.29995 0.08542 0.29995 0.15602 L 0.29995 0.31528 " pathEditMode="relative" rAng="0" ptsTypes="AAAA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1.85185E-6 L 0.14991 -1.85185E-6 C 0.21607 -1.85185E-6 0.29995 0.08611 0.29995 0.15648 L 0.29995 0.31551 " pathEditMode="relative" rAng="0" ptsTypes="AAAA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4.81481E-6 L 0.14991 -4.81481E-6 C 0.21633 -4.81481E-6 0.29995 0.08774 0.29995 0.15973 L 0.29995 0.3213 " pathEditMode="relative" rAng="0" ptsTypes="AAAA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4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7"/>
          <p:cNvSpPr txBox="1">
            <a:spLocks/>
          </p:cNvSpPr>
          <p:nvPr/>
        </p:nvSpPr>
        <p:spPr>
          <a:xfrm>
            <a:off x="4940384" y="3226120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5084127" y="4584905"/>
            <a:ext cx="214344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– Deletes an Element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5087328" y="3894646"/>
            <a:ext cx="214023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080922" y="5279777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944676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9986" y="3216894"/>
            <a:ext cx="243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53066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2153065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3901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0.1198 -1.11111E-6 C 0.17266 -1.11111E-6 0.23959 0.10324 0.23959 0.18796 L 0.23959 0.37847 " pathEditMode="relative" rAng="0" ptsTypes="AAAA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79" y="1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1.45833E-6 0.1004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2" grpId="0" animBg="1"/>
      <p:bldP spid="12" grpId="1" animBg="1"/>
      <p:bldP spid="12" grpId="2" animBg="1"/>
      <p:bldP spid="18" grpId="0" animBg="1"/>
      <p:bldP spid="19" grpId="0" animBg="1"/>
      <p:bldP spid="26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5604</TotalTime>
  <Words>1344</Words>
  <Application>Microsoft Office PowerPoint</Application>
  <PresentationFormat>Widescreen</PresentationFormat>
  <Paragraphs>341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Malgun Gothic</vt:lpstr>
      <vt:lpstr>Arial</vt:lpstr>
      <vt:lpstr>Calibri</vt:lpstr>
      <vt:lpstr>Consolas</vt:lpstr>
      <vt:lpstr>Wingdings</vt:lpstr>
      <vt:lpstr>Wingdings 2</vt:lpstr>
      <vt:lpstr>1_SoftUni3_1</vt:lpstr>
      <vt:lpstr>Lists</vt:lpstr>
      <vt:lpstr>Questions?</vt:lpstr>
      <vt:lpstr>Table of Contents</vt:lpstr>
      <vt:lpstr>PowerPoint Presentation</vt:lpstr>
      <vt:lpstr>List&lt;E&gt; – Overview</vt:lpstr>
      <vt:lpstr>List&lt;T&gt; – Overview (2)</vt:lpstr>
      <vt:lpstr>List&lt;E&gt; – Data Structure</vt:lpstr>
      <vt:lpstr>add – Appends an Element</vt:lpstr>
      <vt:lpstr>remove – Deletes an Element</vt:lpstr>
      <vt:lpstr>add (index, el) – Inserts an Element at Position</vt:lpstr>
      <vt:lpstr>PowerPoint Presentation</vt:lpstr>
      <vt:lpstr>Reading Lists From the Console</vt:lpstr>
      <vt:lpstr>Reading List Values from a Single Line</vt:lpstr>
      <vt:lpstr>Printing Lists on the Console</vt:lpstr>
      <vt:lpstr>Problem: Sum Adjacent Equal Numbers</vt:lpstr>
      <vt:lpstr>Solution: Sum Adjacent Equal Numbers</vt:lpstr>
      <vt:lpstr>Solution: Sum Adjacent Equal Numbers (2)</vt:lpstr>
      <vt:lpstr>Problem: Gauss' Trick</vt:lpstr>
      <vt:lpstr>Solution: Gauss' Trick</vt:lpstr>
      <vt:lpstr>Problem Merging Lists</vt:lpstr>
      <vt:lpstr>Solution Merging Lists (1)</vt:lpstr>
      <vt:lpstr>Solution Merging Lists (2)</vt:lpstr>
      <vt:lpstr>PowerPoint Presentation</vt:lpstr>
      <vt:lpstr>PowerPoint Presentation</vt:lpstr>
      <vt:lpstr>Sorting Lists</vt:lpstr>
      <vt:lpstr>Problem List of products</vt:lpstr>
      <vt:lpstr>Solution List of products</vt:lpstr>
      <vt:lpstr>Problem  Remove Negatives and Reverse</vt:lpstr>
      <vt:lpstr>Solution Remove Negatives and Reverse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Lists - Java</dc:title>
  <dc:subject>Technology Fundamentals  – Practical Training Course @ SoftUni</dc:subject>
  <dc:creator>Software University Foundation</dc:creator>
  <cp:keywords>Technology Fundamentals, Technology,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Dimitar Tanasi</cp:lastModifiedBy>
  <cp:revision>244</cp:revision>
  <dcterms:created xsi:type="dcterms:W3CDTF">2018-05-23T13:08:44Z</dcterms:created>
  <dcterms:modified xsi:type="dcterms:W3CDTF">2018-10-19T15:20:18Z</dcterms:modified>
  <cp:category>programming fundamentals;computer programming;software development;web development</cp:category>
</cp:coreProperties>
</file>