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473" r:id="rId10"/>
    <p:sldId id="474" r:id="rId11"/>
    <p:sldId id="475" r:id="rId12"/>
    <p:sldId id="480" r:id="rId13"/>
    <p:sldId id="481" r:id="rId14"/>
    <p:sldId id="503" r:id="rId15"/>
    <p:sldId id="518" r:id="rId16"/>
    <p:sldId id="517" r:id="rId17"/>
    <p:sldId id="504" r:id="rId18"/>
    <p:sldId id="505" r:id="rId19"/>
    <p:sldId id="512" r:id="rId20"/>
    <p:sldId id="527" r:id="rId21"/>
    <p:sldId id="526" r:id="rId22"/>
    <p:sldId id="523" r:id="rId23"/>
    <p:sldId id="524" r:id="rId24"/>
    <p:sldId id="525" r:id="rId25"/>
    <p:sldId id="487" r:id="rId26"/>
    <p:sldId id="488" r:id="rId27"/>
    <p:sldId id="519" r:id="rId28"/>
    <p:sldId id="520" r:id="rId29"/>
    <p:sldId id="521" r:id="rId30"/>
    <p:sldId id="489" r:id="rId31"/>
    <p:sldId id="513" r:id="rId32"/>
    <p:sldId id="514" r:id="rId33"/>
    <p:sldId id="515" r:id="rId34"/>
    <p:sldId id="516" r:id="rId35"/>
    <p:sldId id="530" r:id="rId36"/>
    <p:sldId id="531" r:id="rId37"/>
    <p:sldId id="532" r:id="rId38"/>
    <p:sldId id="533" r:id="rId39"/>
    <p:sldId id="5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5"/>
            <p14:sldId id="276"/>
          </p14:sldIdLst>
        </p14:section>
        <p14:section name="Associative Arrays" id="{BC4A3995-4CED-4320-A673-95328C9C809D}">
          <p14:sldIdLst>
            <p14:sldId id="496"/>
            <p14:sldId id="468"/>
            <p14:sldId id="529"/>
            <p14:sldId id="499"/>
            <p14:sldId id="500"/>
            <p14:sldId id="473"/>
            <p14:sldId id="474"/>
            <p14:sldId id="475"/>
            <p14:sldId id="480"/>
            <p14:sldId id="481"/>
            <p14:sldId id="503"/>
            <p14:sldId id="518"/>
            <p14:sldId id="517"/>
          </p14:sldIdLst>
        </p14:section>
        <p14:section name="Lambda Expressions" id="{891EEF1D-E2E7-4473-BBDE-5BBABE311FEE}">
          <p14:sldIdLst>
            <p14:sldId id="504"/>
            <p14:sldId id="505"/>
            <p14:sldId id="512"/>
          </p14:sldIdLst>
        </p14:section>
        <p14:section name="Stream API" id="{E96924C4-B611-4E97-93BC-A78F0FB097AF}">
          <p14:sldIdLst>
            <p14:sldId id="527"/>
            <p14:sldId id="526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30"/>
            <p14:sldId id="531"/>
            <p14:sldId id="532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57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24-Oct-18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6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6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587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8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11/" TargetMode="External"/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6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73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remove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572002" y="3075166"/>
            <a:ext cx="219278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319590" y="3125035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b="1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8109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40931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https://judge.softuni.bg/Contests/1311/</a:t>
            </a:r>
            <a:endParaRPr lang="en-US" dirty="0"/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246329"/>
            <a:ext cx="10591800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 Map&lt;Double,Integer&gt; counts = new </a:t>
            </a:r>
            <a:r>
              <a:rPr lang="en-US" sz="1800"/>
              <a:t>TreeMap</a:t>
            </a:r>
            <a:r>
              <a:rPr lang="en-US" sz="1800" smtClean="0"/>
              <a:t>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for </a:t>
            </a:r>
            <a:r>
              <a:rPr lang="en-US" sz="1800"/>
              <a:t>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    </a:t>
            </a:r>
            <a:r>
              <a:rPr lang="en-US" sz="1800" dirty="0"/>
              <a:t>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for </a:t>
            </a:r>
            <a:r>
              <a:rPr lang="en-US" sz="1800"/>
              <a:t>(Map.Entry&lt;Double, </a:t>
            </a:r>
            <a:r>
              <a:rPr lang="en-US" sz="1800"/>
              <a:t>Integer</a:t>
            </a:r>
            <a:r>
              <a:rPr lang="en-US" sz="1800" smtClean="0"/>
              <a:t>&gt; entry </a:t>
            </a:r>
            <a:r>
              <a:rPr lang="en-US" sz="1800" dirty="0"/>
              <a:t>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414996" y="2879685"/>
            <a:ext cx="1938892" cy="1098630"/>
          </a:xfrm>
          <a:prstGeom prst="wedgeRoundRectCallout">
            <a:avLst>
              <a:gd name="adj1" fmla="val -71559"/>
              <a:gd name="adj2" fmla="val -18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0536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Map.Entry&lt;K,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collection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003" y="2563126"/>
            <a:ext cx="9175537" cy="3724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LinkedHashMap&lt;String,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entry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fruits.entrySet</a:t>
            </a:r>
            <a:r>
              <a:rPr lang="en-GB" smtClean="0">
                <a:solidFill>
                  <a:schemeClr val="tx1"/>
                </a:solidFill>
              </a:rPr>
              <a:t>()){</a:t>
            </a:r>
          </a:p>
          <a:p>
            <a:r>
              <a:rPr lang="en-GB" smtClean="0">
                <a:solidFill>
                  <a:schemeClr val="tx1"/>
                </a:solidFill>
              </a:rPr>
              <a:t>System.out.printf</a:t>
            </a:r>
            <a:r>
              <a:rPr lang="en-GB" dirty="0">
                <a:solidFill>
                  <a:schemeClr val="tx1"/>
                </a:solidFill>
              </a:rPr>
              <a:t>("%s </a:t>
            </a:r>
            <a:r>
              <a:rPr lang="en-GB">
                <a:solidFill>
                  <a:schemeClr val="tx1"/>
                </a:solidFill>
              </a:rPr>
              <a:t>-&gt; </a:t>
            </a:r>
            <a:r>
              <a:rPr lang="en-GB" smtClean="0">
                <a:solidFill>
                  <a:schemeClr val="tx1"/>
                </a:solidFill>
              </a:rPr>
              <a:t>%.2f%n</a:t>
            </a:r>
            <a:r>
              <a:rPr lang="en-GB" dirty="0">
                <a:solidFill>
                  <a:schemeClr val="tx1"/>
                </a:solidFill>
              </a:rPr>
              <a:t>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entry.getKey(), </a:t>
            </a:r>
            <a:r>
              <a:rPr lang="en-GB">
                <a:solidFill>
                  <a:schemeClr val="tx1"/>
                </a:solidFill>
              </a:rPr>
              <a:t>entry.getValue</a:t>
            </a:r>
            <a:r>
              <a:rPr lang="en-GB" smtClean="0">
                <a:solidFill>
                  <a:schemeClr val="tx1"/>
                </a:solidFill>
              </a:rPr>
              <a:t>());</a:t>
            </a:r>
          </a:p>
          <a:p>
            <a:r>
              <a:rPr lang="en-GB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417" y="3597251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entry.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getKey()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entry.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getValue()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many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https://judge.softuni.bg/Contests/1311/</a:t>
            </a:r>
            <a:endParaRPr lang="en-US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342976" y="1535671"/>
            <a:ext cx="950604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LinkedHashMap&lt;</a:t>
            </a:r>
            <a:r>
              <a:rPr lang="en-GB" sz="2200" dirty="0">
                <a:solidFill>
                  <a:schemeClr val="tx1"/>
                </a:solidFill>
              </a:rPr>
              <a:t>String, ArrayList&lt;String&gt;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String word = sc.nextLine();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String synonym = sc.nextLine();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words.</a:t>
            </a:r>
            <a:r>
              <a:rPr lang="en-GB" sz="2200" dirty="0">
                <a:solidFill>
                  <a:schemeClr val="bg1"/>
                </a:solidFill>
              </a:rPr>
              <a:t>putIfAbsent</a:t>
            </a:r>
            <a:r>
              <a:rPr lang="en-GB" sz="22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words.get(word).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200" dirty="0">
                <a:solidFill>
                  <a:schemeClr val="accent2"/>
                </a:solidFill>
              </a:rPr>
              <a:t>TODO:</a:t>
            </a:r>
            <a:r>
              <a:rPr lang="en-GB" sz="22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964" y="4451324"/>
            <a:ext cx="2354488" cy="871005"/>
          </a:xfrm>
          <a:prstGeom prst="wedgeRoundRectCallout">
            <a:avLst>
              <a:gd name="adj1" fmla="val -77715"/>
              <a:gd name="adj2" fmla="val -40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if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6232612" cy="66592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lambda = (a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5);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972757" y="2702716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972757" y="3829718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972758" y="4879729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309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0101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0112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3FC8-F9D8-4D43-AB75-9D6F893C0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Stream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10F059-D256-40B9-A6AA-A48F0D68A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4C46-D237-457E-BFDB-EE66461063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r>
              <a:rPr lang="en-GB" dirty="0"/>
              <a:t>Min</a:t>
            </a:r>
          </a:p>
          <a:p>
            <a:endParaRPr lang="en-GB" dirty="0"/>
          </a:p>
          <a:p>
            <a:r>
              <a:rPr lang="en-GB" dirty="0"/>
              <a:t>Max</a:t>
            </a:r>
          </a:p>
          <a:p>
            <a:endParaRPr lang="en-GB" dirty="0"/>
          </a:p>
          <a:p>
            <a:r>
              <a:rPr lang="en-GB" dirty="0"/>
              <a:t>Sum</a:t>
            </a:r>
          </a:p>
          <a:p>
            <a:endParaRPr lang="en-GB" dirty="0"/>
          </a:p>
          <a:p>
            <a:r>
              <a:rPr lang="en-GB" dirty="0"/>
              <a:t>Average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3255897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3" y="4641699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6036379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11" y="12080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11" y="260115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011" y="3986955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698" y="5364637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42945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8" y="2988717"/>
            <a:ext cx="11818093" cy="3516738"/>
          </a:xfrm>
        </p:spPr>
        <p:txBody>
          <a:bodyPr>
            <a:normAutofit/>
          </a:bodyPr>
          <a:lstStyle/>
          <a:p>
            <a:r>
              <a:rPr lang="en-GB" dirty="0"/>
              <a:t>Min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474989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474989" y="3733902"/>
            <a:ext cx="8936878" cy="1162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           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474989" y="5235046"/>
            <a:ext cx="8936878" cy="1162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r>
              <a:rPr lang="en-GB" dirty="0"/>
              <a:t>Max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474989" y="2029391"/>
            <a:ext cx="9045529" cy="1162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               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474988" y="3447580"/>
            <a:ext cx="9045529" cy="1162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    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474989" y="5433840"/>
            <a:ext cx="9045528" cy="1162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601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r>
              <a:rPr lang="en-GB" dirty="0"/>
              <a:t>Average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49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</a:t>
            </a:r>
            <a:r>
              <a:rPr lang="en-US" sz="2800" dirty="0" err="1">
                <a:solidFill>
                  <a:schemeClr val="tx1"/>
                </a:solidFill>
              </a:rPr>
              <a:t>nums.</a:t>
            </a:r>
            <a:r>
              <a:rPr lang="en-US" sz="2800" dirty="0" err="1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5267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"def", "geh", "yyy" } 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704" y="2565118"/>
            <a:ext cx="2146613" cy="1280371"/>
          </a:xfrm>
          <a:prstGeom prst="wedgeRoundRectCallout">
            <a:avLst>
              <a:gd name="adj1" fmla="val -71548"/>
              <a:gd name="adj2" fmla="val -406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855" y="2867220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https://judge.softuni.bg/Contests/1311/</a:t>
            </a:r>
            <a:endParaRPr lang="en-US" dirty="0"/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54" y="4832035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8171" y="1413080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921" y="1247689"/>
            <a:ext cx="8767985" cy="54778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value&gt;</a:t>
            </a:r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noProof="1">
                <a:solidFill>
                  <a:schemeClr val="tx1"/>
                </a:solidFill>
              </a:rPr>
              <a:t>           .</a:t>
            </a:r>
            <a:r>
              <a:rPr lang="en-GB" noProof="1"/>
              <a:t>sorted</a:t>
            </a:r>
            <a:r>
              <a:rPr lang="en-GB" noProof="1">
                <a:solidFill>
                  <a:schemeClr val="tx1"/>
                </a:solidFill>
              </a:rPr>
              <a:t>(</a:t>
            </a:r>
            <a:r>
              <a:rPr lang="en-GB" noProof="1"/>
              <a:t>(n1, n2)</a:t>
            </a:r>
            <a:r>
              <a:rPr lang="en-GB" noProof="1">
                <a:solidFill>
                  <a:schemeClr val="tx1"/>
                </a:solidFill>
              </a:rPr>
              <a:t> -&gt; </a:t>
            </a:r>
            <a:r>
              <a:rPr lang="en-GB" noProof="1"/>
              <a:t>n1</a:t>
            </a:r>
            <a:r>
              <a:rPr lang="en-GB" noProof="1">
                <a:solidFill>
                  <a:schemeClr val="tx1"/>
                </a:solidFill>
              </a:rPr>
              <a:t>.</a:t>
            </a:r>
            <a:r>
              <a:rPr lang="en-GB" noProof="1"/>
              <a:t>compareTo</a:t>
            </a:r>
            <a:r>
              <a:rPr lang="en-GB" noProof="1">
                <a:solidFill>
                  <a:schemeClr val="tx1"/>
                </a:solidFill>
              </a:rPr>
              <a:t>(</a:t>
            </a:r>
            <a:r>
              <a:rPr lang="en-GB" noProof="1"/>
              <a:t>n2</a:t>
            </a:r>
            <a:r>
              <a:rPr lang="en-GB" noProof="1">
                <a:solidFill>
                  <a:schemeClr val="tx1"/>
                </a:solidFill>
              </a:rPr>
              <a:t>))</a:t>
            </a:r>
          </a:p>
          <a:p>
            <a:r>
              <a:rPr lang="en-GB" noProof="1">
                <a:solidFill>
                  <a:schemeClr val="tx1"/>
                </a:solidFill>
              </a:rPr>
              <a:t>           .collect(Collectors.toList());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noProof="1">
                <a:solidFill>
                  <a:schemeClr val="tx1"/>
                </a:solidFill>
              </a:rPr>
              <a:t>           .</a:t>
            </a:r>
            <a:r>
              <a:rPr lang="en-GB" noProof="1"/>
              <a:t>sorted</a:t>
            </a:r>
            <a:r>
              <a:rPr lang="en-GB" noProof="1">
                <a:solidFill>
                  <a:schemeClr val="tx1"/>
                </a:solidFill>
              </a:rPr>
              <a:t>(</a:t>
            </a:r>
            <a:r>
              <a:rPr lang="en-GB" noProof="1"/>
              <a:t>(n1, n2)</a:t>
            </a:r>
            <a:r>
              <a:rPr lang="en-GB" noProof="1">
                <a:solidFill>
                  <a:schemeClr val="tx1"/>
                </a:solidFill>
              </a:rPr>
              <a:t> -&gt; </a:t>
            </a:r>
            <a:r>
              <a:rPr lang="en-GB" noProof="1"/>
              <a:t>n2</a:t>
            </a:r>
            <a:r>
              <a:rPr lang="en-GB" noProof="1">
                <a:solidFill>
                  <a:schemeClr val="tx1"/>
                </a:solidFill>
              </a:rPr>
              <a:t>.</a:t>
            </a:r>
            <a:r>
              <a:rPr lang="en-GB" noProof="1"/>
              <a:t>compareTo</a:t>
            </a:r>
            <a:r>
              <a:rPr lang="en-GB" noProof="1">
                <a:solidFill>
                  <a:schemeClr val="tx1"/>
                </a:solidFill>
              </a:rPr>
              <a:t>(</a:t>
            </a:r>
            <a:r>
              <a:rPr lang="en-GB" noProof="1"/>
              <a:t>n1</a:t>
            </a:r>
            <a:r>
              <a:rPr lang="en-GB" noProof="1">
                <a:solidFill>
                  <a:schemeClr val="tx1"/>
                </a:solidFill>
              </a:rPr>
              <a:t>))</a:t>
            </a:r>
          </a:p>
          <a:p>
            <a:r>
              <a:rPr lang="en-GB" noProof="1">
                <a:solidFill>
                  <a:schemeClr val="tx1"/>
                </a:solidFill>
              </a:rPr>
              <a:t>           .collect(Collectors.toList());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1840465" cy="892958"/>
          </a:xfrm>
          <a:prstGeom prst="wedgeRoundRectCallout">
            <a:avLst>
              <a:gd name="adj1" fmla="val -68372"/>
              <a:gd name="adj2" fmla="val 54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091" y="4150133"/>
            <a:ext cx="2044888" cy="892958"/>
          </a:xfrm>
          <a:prstGeom prst="wedgeRoundRectCallout">
            <a:avLst>
              <a:gd name="adj1" fmla="val -68372"/>
              <a:gd name="adj2" fmla="val 54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var products = new HashMap&lt;int, string&gt;();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;})</a:t>
            </a:r>
          </a:p>
          <a:p>
            <a:r>
              <a:rPr lang="it-IT" sz="2200" noProof="1"/>
              <a:t>     .forEach(e -&gt; System.out.println(e.getKey() + " " + e.getValue());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436" y="4208015"/>
            <a:ext cx="1529983" cy="636909"/>
          </a:xfrm>
          <a:prstGeom prst="wedgeRoundRectCallout">
            <a:avLst>
              <a:gd name="adj1" fmla="val -71853"/>
              <a:gd name="adj2" fmla="val -1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4" y="5211518"/>
            <a:ext cx="1654905" cy="704449"/>
          </a:xfrm>
          <a:prstGeom prst="wedgeRoundRectCallout">
            <a:avLst>
              <a:gd name="adj1" fmla="val -78638"/>
              <a:gd name="adj2" fmla="val 33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if </a:t>
            </a:r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less than 3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print all of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53546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3105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58287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hlinkClick r:id="rId2"/>
              </a:rPr>
              <a:t>https://judge.softuni.bg/Contests/1311/</a:t>
            </a:r>
            <a:endParaRPr lang="en-US" dirty="0"/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14" y="1509473"/>
            <a:ext cx="8981572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List&lt;Integer&gt; nums = Arrays</a:t>
            </a:r>
          </a:p>
          <a:p>
            <a:r>
              <a:rPr lang="en-GB" dirty="0"/>
              <a:t>                .stream(sc.nextLine().split(" "))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map</a:t>
            </a:r>
            <a:r>
              <a:rPr lang="en-GB" dirty="0"/>
              <a:t>(e -&gt; Integer.parseInt(e))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sorted</a:t>
            </a:r>
            <a:r>
              <a:rPr lang="en-GB" dirty="0"/>
              <a:t>(</a:t>
            </a:r>
            <a:r>
              <a:rPr lang="en-GB" dirty="0">
                <a:solidFill>
                  <a:schemeClr val="bg1"/>
                </a:solidFill>
              </a:rPr>
              <a:t>(n1, n2)</a:t>
            </a:r>
            <a:r>
              <a:rPr lang="en-GB" dirty="0"/>
              <a:t> -&gt; </a:t>
            </a:r>
            <a:r>
              <a:rPr lang="en-GB" dirty="0">
                <a:solidFill>
                  <a:schemeClr val="bg1"/>
                </a:solidFill>
              </a:rPr>
              <a:t>n2</a:t>
            </a:r>
            <a:r>
              <a:rPr lang="en-GB" dirty="0"/>
              <a:t>.compareTo(</a:t>
            </a:r>
            <a:r>
              <a:rPr lang="en-GB" dirty="0">
                <a:solidFill>
                  <a:schemeClr val="bg1"/>
                </a:solidFill>
              </a:rPr>
              <a:t>n1</a:t>
            </a:r>
            <a:r>
              <a:rPr lang="en-GB" dirty="0"/>
              <a:t>))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collect</a:t>
            </a:r>
            <a:r>
              <a:rPr lang="en-GB" dirty="0"/>
              <a:t>(</a:t>
            </a:r>
            <a:r>
              <a:rPr lang="en-GB" dirty="0">
                <a:solidFill>
                  <a:schemeClr val="bg1"/>
                </a:solidFill>
              </a:rPr>
              <a:t>Collectors</a:t>
            </a:r>
            <a:r>
              <a:rPr lang="en-GB" dirty="0"/>
              <a:t>.</a:t>
            </a:r>
            <a:r>
              <a:rPr lang="en-GB" dirty="0">
                <a:solidFill>
                  <a:schemeClr val="bg1"/>
                </a:solidFill>
              </a:rPr>
              <a:t>toList</a:t>
            </a:r>
            <a:r>
              <a:rPr lang="en-GB" dirty="0"/>
              <a:t>());</a:t>
            </a:r>
          </a:p>
          <a:p>
            <a:r>
              <a:rPr lang="en-GB" dirty="0"/>
              <a:t>int count = nums.size() &gt;= 3 ? 3 : nums.size();</a:t>
            </a:r>
          </a:p>
          <a:p>
            <a:r>
              <a:rPr lang="en-GB" dirty="0"/>
              <a:t>for (int i = 0; i &lt; count; i++) </a:t>
            </a:r>
          </a:p>
          <a:p>
            <a:r>
              <a:rPr lang="en-GB"/>
              <a:t>   </a:t>
            </a:r>
            <a:r>
              <a:rPr lang="en-GB" smtClean="0"/>
              <a:t>System.out.print(nums.get(i) + " ");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61722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3"/>
              </a:rPr>
              <a:t>https://judge.softuni.bg/Contests/1311/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keyset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Lambda and Stream API helps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71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219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HashMap&lt;K,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r>
              <a:rPr lang="en-GB" dirty="0"/>
              <a:t>LinkedHashMap&lt;K,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r>
              <a:rPr lang="en-US" dirty="0"/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E605-255A-4609-B497-6F1A33CB63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put(key, value)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63292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("Boeing 737", 130);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6" y="1881796"/>
            <a:ext cx="8140284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(map.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System.out.println("Airbus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81402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System.outprintln(map.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System.outprintln(map.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b="1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6126</TotalTime>
  <Words>1757</Words>
  <Application>Microsoft Office PowerPoint</Application>
  <PresentationFormat>Widescreen</PresentationFormat>
  <Paragraphs>433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Maps, Lambda and Stream API</vt:lpstr>
      <vt:lpstr>Questions?</vt:lpstr>
      <vt:lpstr>Table of Contents</vt:lpstr>
      <vt:lpstr>PowerPoint Presentation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Problem: Count Real Numbers </vt:lpstr>
      <vt:lpstr>Solution: Count Real Numbers</vt:lpstr>
      <vt:lpstr>Iterating through dictionary</vt:lpstr>
      <vt:lpstr>Problem: Words Synonyms</vt:lpstr>
      <vt:lpstr>Solution: Word Synonyms</vt:lpstr>
      <vt:lpstr>PowerPoint Presentation</vt:lpstr>
      <vt:lpstr>Lambda functions</vt:lpstr>
      <vt:lpstr>Lambda Functions</vt:lpstr>
      <vt:lpstr>PowerPoint Presentation</vt:lpstr>
      <vt:lpstr>Processing Arrays with Stream API</vt:lpstr>
      <vt:lpstr>Processing Collections with Stream API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Maps, Lambda and Stream API - Java</dc:title>
  <dc:subject>Technology Fundamentals  –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469</cp:revision>
  <dcterms:created xsi:type="dcterms:W3CDTF">2018-05-23T13:08:44Z</dcterms:created>
  <dcterms:modified xsi:type="dcterms:W3CDTF">2018-10-24T09:59:07Z</dcterms:modified>
  <cp:category>technology fundamentals;computer programming;software development;web development</cp:category>
</cp:coreProperties>
</file>