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2"/>
  </p:notesMasterIdLst>
  <p:handoutMasterIdLst>
    <p:handoutMasterId r:id="rId33"/>
  </p:handoutMasterIdLst>
  <p:sldIdLst>
    <p:sldId id="402" r:id="rId3"/>
    <p:sldId id="507" r:id="rId4"/>
    <p:sldId id="510" r:id="rId5"/>
    <p:sldId id="467" r:id="rId6"/>
    <p:sldId id="468" r:id="rId7"/>
    <p:sldId id="469" r:id="rId8"/>
    <p:sldId id="509" r:id="rId9"/>
    <p:sldId id="539" r:id="rId10"/>
    <p:sldId id="473" r:id="rId11"/>
    <p:sldId id="474" r:id="rId12"/>
    <p:sldId id="476" r:id="rId13"/>
    <p:sldId id="477" r:id="rId14"/>
    <p:sldId id="478" r:id="rId15"/>
    <p:sldId id="479" r:id="rId16"/>
    <p:sldId id="262" r:id="rId17"/>
    <p:sldId id="541" r:id="rId18"/>
    <p:sldId id="540" r:id="rId19"/>
    <p:sldId id="542" r:id="rId20"/>
    <p:sldId id="265" r:id="rId21"/>
    <p:sldId id="266" r:id="rId22"/>
    <p:sldId id="277" r:id="rId23"/>
    <p:sldId id="285" r:id="rId24"/>
    <p:sldId id="286" r:id="rId25"/>
    <p:sldId id="349" r:id="rId26"/>
    <p:sldId id="543" r:id="rId27"/>
    <p:sldId id="544" r:id="rId28"/>
    <p:sldId id="545" r:id="rId29"/>
    <p:sldId id="546" r:id="rId30"/>
    <p:sldId id="547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10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65"/>
            <p14:sldId id="266"/>
            <p14:sldId id="277"/>
            <p14:sldId id="285"/>
            <p14:sldId id="286"/>
          </p14:sldIdLst>
        </p14:section>
        <p14:section name="Conclusion" id="{5460F7B7-3ABE-4780-8F87-81FE8F0401A8}">
          <p14:sldIdLst>
            <p14:sldId id="349"/>
            <p14:sldId id="543"/>
            <p14:sldId id="544"/>
            <p14:sldId id="545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7" autoAdjust="0"/>
    <p:restoredTop sz="94533" autoAdjust="0"/>
  </p:normalViewPr>
  <p:slideViewPr>
    <p:cSldViewPr>
      <p:cViewPr varScale="1">
        <p:scale>
          <a:sx n="70" d="100"/>
          <a:sy n="70" d="100"/>
        </p:scale>
        <p:origin x="45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5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840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5460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67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1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2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5#2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5"/>
          </a:xfrm>
        </p:spPr>
        <p:txBody>
          <a:bodyPr/>
          <a:lstStyle/>
          <a:p>
            <a:r>
              <a:rPr lang="en-US" dirty="0"/>
              <a:t>Java provides ready-to-use classes</a:t>
            </a:r>
          </a:p>
          <a:p>
            <a:pPr lvl="1"/>
            <a:r>
              <a:rPr lang="en-US" dirty="0"/>
              <a:t>Packaged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namespaces</a:t>
            </a:r>
            <a:r>
              <a:rPr lang="en-US" dirty="0"/>
              <a:t> like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Java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7696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4682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4713" y="1295400"/>
            <a:ext cx="10363198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String[] words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().Split(" ");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; pos1++) 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</a:t>
            </a:r>
            <a:r>
              <a:rPr lang="en-US" dirty="0" err="1">
                <a:solidFill>
                  <a:schemeClr val="tx1"/>
                </a:solidFill>
              </a:rPr>
              <a:t>rnd.</a:t>
            </a:r>
            <a:r>
              <a:rPr lang="en-US" dirty="0" err="1">
                <a:solidFill>
                  <a:schemeClr val="bg1"/>
                </a:solidFill>
              </a:rPr>
              <a:t>nextInt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words.length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("%n", words));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419829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</a:t>
            </a:r>
          </a:p>
          <a:p>
            <a:r>
              <a:rPr lang="en-US" dirty="0">
                <a:solidFill>
                  <a:schemeClr val="tx1"/>
                </a:solidFill>
              </a:rPr>
              <a:t>	new 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f = </a:t>
            </a:r>
            <a:r>
              <a:rPr lang="en-US" dirty="0" err="1">
                <a:solidFill>
                  <a:schemeClr val="tx1"/>
                </a:solidFill>
              </a:rPr>
              <a:t>f.</a:t>
            </a:r>
            <a:r>
              <a:rPr lang="en-US" dirty="0" err="1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BigInteger</a:t>
            </a:r>
            <a:r>
              <a:rPr lang="en-US" dirty="0" err="1">
                <a:solidFill>
                  <a:schemeClr val="tx1"/>
                </a:solidFill>
              </a:rPr>
              <a:t>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String.valueOf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))));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(f);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https://judge.softuni.bg/Contests/Practice/Index/175#2</a:t>
            </a:r>
            <a:endParaRPr 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809264" y="1808003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28059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3" y="3394272"/>
            <a:ext cx="472440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</a:t>
            </a:r>
            <a:r>
              <a:rPr lang="en-GB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private String </a:t>
            </a:r>
            <a:r>
              <a:rPr lang="en-GB" dirty="0">
                <a:solidFill>
                  <a:schemeClr val="tx1"/>
                </a:solidFill>
              </a:rPr>
              <a:t>type;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=""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861" y="4196420"/>
            <a:ext cx="1510949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591377"/>
            <a:ext cx="2066672" cy="53721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1647" y="1354401"/>
            <a:ext cx="8726965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getSides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GB" dirty="0">
                <a:solidFill>
                  <a:schemeClr val="tx1"/>
                </a:solidFill>
              </a:rPr>
              <a:t>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}</a:t>
            </a:r>
            <a:endParaRPr lang="en-GB" sz="8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public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setSides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sides) </a:t>
            </a:r>
            <a:r>
              <a:rPr lang="en-GB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this</a:t>
            </a:r>
            <a:r>
              <a:rPr lang="en-GB" dirty="0">
                <a:solidFill>
                  <a:schemeClr val="bg1"/>
                </a:solidFill>
              </a:rPr>
              <a:t>.sides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public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getType</a:t>
            </a:r>
            <a:r>
              <a:rPr lang="en-GB" dirty="0">
                <a:solidFill>
                  <a:schemeClr val="tx1"/>
                </a:solidFill>
              </a:rPr>
              <a:t>() { </a:t>
            </a:r>
            <a:r>
              <a:rPr lang="en-GB" dirty="0">
                <a:solidFill>
                  <a:schemeClr val="bg1"/>
                </a:solidFill>
              </a:rPr>
              <a:t>return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r>
              <a:rPr lang="en-GB" dirty="0">
                <a:solidFill>
                  <a:schemeClr val="tx1"/>
                </a:solidFill>
              </a:rPr>
              <a:t> public </a:t>
            </a:r>
            <a:r>
              <a:rPr lang="en-GB" dirty="0">
                <a:solidFill>
                  <a:schemeClr val="bg1"/>
                </a:solidFill>
              </a:rPr>
              <a:t>void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setType</a:t>
            </a:r>
            <a:r>
              <a:rPr lang="en-GB" dirty="0">
                <a:solidFill>
                  <a:schemeClr val="tx1"/>
                </a:solidFill>
              </a:rPr>
              <a:t>(String type) {</a:t>
            </a:r>
          </a:p>
          <a:p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dirty="0" err="1">
                <a:solidFill>
                  <a:schemeClr val="bg1"/>
                </a:solidFill>
              </a:rPr>
              <a:t>this.type</a:t>
            </a:r>
            <a:r>
              <a:rPr lang="en-GB" dirty="0">
                <a:solidFill>
                  <a:schemeClr val="bg1"/>
                </a:solidFill>
              </a:rPr>
              <a:t> = type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129" y="5453739"/>
            <a:ext cx="2086856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0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245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00" y="5275426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26" y="192459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916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sides = </a:t>
            </a:r>
            <a:r>
              <a:rPr lang="en-US" sz="2400" dirty="0" err="1">
                <a:solidFill>
                  <a:schemeClr val="tx1"/>
                </a:solidFill>
              </a:rPr>
              <a:t>rnd.nextInt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this.sides</a:t>
            </a:r>
            <a:r>
              <a:rPr lang="en-US" sz="2400" dirty="0">
                <a:solidFill>
                  <a:schemeClr val="tx1"/>
                </a:solidFill>
              </a:rPr>
              <a:t>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115773" y="4885652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03091" y="2903026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</a:t>
            </a:r>
            <a:r>
              <a:rPr lang="en-US" dirty="0" err="1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140373" y="1891504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StartUp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holds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37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4507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birthday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=""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253059"/>
              </p:ext>
            </p:extLst>
          </p:nvPr>
        </p:nvGraphicFramePr>
        <p:xfrm>
          <a:off x="2066924" y="308581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696" y="3500042"/>
            <a:ext cx="5199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=""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682" y="5334722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=""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007" y="4315997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=""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70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/>
              <a:t>Fields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month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year</a:t>
            </a:r>
          </a:p>
          <a:p>
            <a:pPr lvl="1"/>
            <a:r>
              <a:rPr lang="en-US" dirty="0"/>
              <a:t>Data, e.g.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getYear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7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=""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=""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=""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=""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7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=""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692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=""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8" y="4012658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fields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=""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=""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=""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=""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4006695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2617</TotalTime>
  <Words>1293</Words>
  <Application>Microsoft Office PowerPoint</Application>
  <PresentationFormat>Custom</PresentationFormat>
  <Paragraphs>320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– Instances of Classes</vt:lpstr>
      <vt:lpstr>Classes vs. Objects</vt:lpstr>
      <vt:lpstr>PowerPoint Presentation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Getters and Setters</vt:lpstr>
      <vt:lpstr>Creating an Object</vt:lpstr>
      <vt:lpstr>Methods</vt:lpstr>
      <vt:lpstr>Constructors</vt:lpstr>
      <vt:lpstr>Constructors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Objects and Classes - Java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Kiril Kirilov</cp:lastModifiedBy>
  <cp:revision>436</cp:revision>
  <dcterms:created xsi:type="dcterms:W3CDTF">2014-01-02T17:00:34Z</dcterms:created>
  <dcterms:modified xsi:type="dcterms:W3CDTF">2018-11-06T15:52:36Z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