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94" r:id="rId3"/>
    <p:sldId id="488" r:id="rId4"/>
    <p:sldId id="495" r:id="rId5"/>
    <p:sldId id="496" r:id="rId6"/>
    <p:sldId id="499" r:id="rId7"/>
    <p:sldId id="503" r:id="rId8"/>
    <p:sldId id="501" r:id="rId9"/>
    <p:sldId id="504" r:id="rId10"/>
    <p:sldId id="627" r:id="rId11"/>
    <p:sldId id="471" r:id="rId12"/>
    <p:sldId id="472" r:id="rId13"/>
    <p:sldId id="509" r:id="rId14"/>
    <p:sldId id="506" r:id="rId15"/>
    <p:sldId id="508" r:id="rId16"/>
    <p:sldId id="625" r:id="rId17"/>
    <p:sldId id="626" r:id="rId18"/>
    <p:sldId id="510" r:id="rId19"/>
    <p:sldId id="513" r:id="rId20"/>
    <p:sldId id="528" r:id="rId21"/>
    <p:sldId id="624" r:id="rId22"/>
    <p:sldId id="514" r:id="rId23"/>
    <p:sldId id="515" r:id="rId24"/>
    <p:sldId id="516" r:id="rId25"/>
    <p:sldId id="517" r:id="rId26"/>
    <p:sldId id="518" r:id="rId27"/>
    <p:sldId id="519" r:id="rId28"/>
    <p:sldId id="526" r:id="rId29"/>
    <p:sldId id="527" r:id="rId30"/>
    <p:sldId id="521" r:id="rId31"/>
    <p:sldId id="523" r:id="rId32"/>
    <p:sldId id="349" r:id="rId33"/>
    <p:sldId id="628" r:id="rId34"/>
    <p:sldId id="629" r:id="rId35"/>
    <p:sldId id="630" r:id="rId36"/>
    <p:sldId id="631" r:id="rId37"/>
    <p:sldId id="632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88"/>
            <p14:sldId id="495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501"/>
          </p14:sldIdLst>
        </p14:section>
        <p14:section name="Manipulating Strings" id="{E1A23AF5-9A30-438B-971F-C25B5431BC57}">
          <p14:sldIdLst>
            <p14:sldId id="504"/>
            <p14:sldId id="627"/>
            <p14:sldId id="471"/>
            <p14:sldId id="472"/>
            <p14:sldId id="509"/>
            <p14:sldId id="506"/>
            <p14:sldId id="508"/>
            <p14:sldId id="625"/>
            <p14:sldId id="626"/>
            <p14:sldId id="510"/>
            <p14:sldId id="513"/>
            <p14:sldId id="528"/>
            <p14:sldId id="624"/>
            <p14:sldId id="514"/>
          </p14:sldIdLst>
        </p14:section>
        <p14:section name="Building and modifying Strings" id="{7E8319D2-0673-4C4B-A5DC-D8A66908B56A}">
          <p14:sldIdLst>
            <p14:sldId id="515"/>
            <p14:sldId id="516"/>
            <p14:sldId id="517"/>
            <p14:sldId id="518"/>
            <p14:sldId id="519"/>
            <p14:sldId id="526"/>
            <p14:sldId id="527"/>
            <p14:sldId id="521"/>
            <p14:sldId id="523"/>
          </p14:sldIdLst>
        </p14:section>
        <p14:section name="Conclusion" id="{EDD90C82-D61F-4F10-A8D0-89DA7BCB89B2}">
          <p14:sldIdLst>
            <p14:sldId id="349"/>
            <p14:sldId id="628"/>
            <p14:sldId id="629"/>
            <p14:sldId id="630"/>
            <p14:sldId id="631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9" autoAdjust="0"/>
    <p:restoredTop sz="94533" autoAdjust="0"/>
  </p:normalViewPr>
  <p:slideViewPr>
    <p:cSldViewPr>
      <p:cViewPr varScale="1">
        <p:scale>
          <a:sx n="68" d="100"/>
          <a:sy n="68" d="100"/>
        </p:scale>
        <p:origin x="90" y="180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3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4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080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8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05-Nov-18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0.gif"/><Relationship Id="rId5" Type="http://schemas.openxmlformats.org/officeDocument/2006/relationships/image" Target="../media/image4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9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https://judge.softuni.bg/Contests/1330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0476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4276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3904" y="2929097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0476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4276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3904" y="3980774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0476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4276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3904" y="5032451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304522"/>
            <a:ext cx="93218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sc.nextLine().split(" ");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 (String word : words) {</a:t>
            </a:r>
          </a:p>
          <a:p>
            <a:r>
              <a:rPr lang="en-GB" dirty="0"/>
              <a:t>  int repeatTimes = word.length();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System.out.println(result);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60412" y="1871318"/>
            <a:ext cx="7086600" cy="16338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String card = "10C";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power = card.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(0, 2);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System.out.println(power); </a:t>
            </a:r>
            <a:r>
              <a:rPr lang="en-US" sz="2400" i="1" dirty="0">
                <a:solidFill>
                  <a:schemeClr val="accent2"/>
                </a:solidFill>
              </a:rPr>
              <a:t>// 10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60413" y="4199267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</a:t>
            </a:r>
            <a:r>
              <a:rPr lang="en-US" sz="3398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sz="3398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1905000"/>
            <a:ext cx="9753600" cy="1633882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bg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</a:t>
            </a:r>
            <a:r>
              <a:rPr lang="en-GB" sz="2400" dirty="0">
                <a:solidFill>
                  <a:schemeClr val="bg1"/>
                </a:solidFill>
              </a:rPr>
              <a:t>fruits.indexOf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 0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</a:t>
            </a:r>
            <a:r>
              <a:rPr lang="en-GB" sz="2400" dirty="0">
                <a:solidFill>
                  <a:schemeClr val="bg1"/>
                </a:solidFill>
              </a:rPr>
              <a:t>fruits.indexOf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760412" y="4343400"/>
            <a:ext cx="9753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600" b="1" dirty="0">
                <a:latin typeface="Consolas" panose="020B0609020204030204" pitchFamily="49" charset="0"/>
              </a:rPr>
              <a:t>()</a:t>
            </a:r>
            <a:r>
              <a:rPr lang="en-US" sz="3600" dirty="0"/>
              <a:t> - Check whether one string </a:t>
            </a:r>
            <a:br>
              <a:rPr lang="en-US" sz="3600" dirty="0"/>
            </a:br>
            <a:r>
              <a:rPr lang="en-US" sz="3600" dirty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98512" y="2590800"/>
            <a:ext cx="10764888" cy="2249435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text = "I love fruits.";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System.out.println(text.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"fruits"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System.out.println(text.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 False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https://judge.softuni.bg/Contests/1330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662639" y="33354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506" y="3315714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6" y="4651695"/>
            <a:ext cx="13071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589" y="3124200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3926" y="332861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483" y="3289112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232" y="4450404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3926" y="463819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743" y="4651695"/>
            <a:ext cx="13071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47800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8013" y="1882987"/>
            <a:ext cx="10287000" cy="200321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String text = "Hello, john@softuni.bg, you have </a:t>
            </a:r>
            <a:r>
              <a:rPr lang="en-US" sz="2400">
                <a:solidFill>
                  <a:schemeClr val="tx1"/>
                </a:solidFill>
              </a:rPr>
              <a:t>been </a:t>
            </a:r>
            <a:r>
              <a:rPr lang="en-US" sz="2400" smtClean="0">
                <a:solidFill>
                  <a:schemeClr val="tx1"/>
                </a:solidFill>
              </a:rPr>
              <a:t>using john@softuni.bg </a:t>
            </a:r>
            <a:r>
              <a:rPr lang="en-US" sz="2400" dirty="0">
                <a:solidFill>
                  <a:schemeClr val="tx1"/>
                </a:solidFill>
              </a:rPr>
              <a:t>in your registration";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String[] </a:t>
            </a:r>
            <a:r>
              <a:rPr lang="en-US" sz="2400" dirty="0">
                <a:solidFill>
                  <a:schemeClr val="tx1"/>
                </a:solidFill>
              </a:rPr>
              <a:t>words = text.</a:t>
            </a:r>
            <a:r>
              <a:rPr lang="en-US" sz="2400" dirty="0">
                <a:solidFill>
                  <a:schemeClr val="bg1"/>
                </a:solidFill>
              </a:rPr>
              <a:t>split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", 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words[]: "Hello", "john@softuni.bg","you have been…"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608013" y="4741158"/>
            <a:ext cx="997508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\\.]+"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replacement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dirty="0"/>
              <a:t>–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5416" y="2819400"/>
            <a:ext cx="11197796" cy="3262854"/>
          </a:xfrm>
        </p:spPr>
        <p:txBody>
          <a:bodyPr wrap="square" rIns="274320" numCol="1" spcCol="0">
            <a:normAutofit lnSpcReduction="1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String text = "Hello, john@softuni.bg, you have been using john@softuni.bg in your registration.";</a:t>
            </a:r>
          </a:p>
          <a:p>
            <a:r>
              <a:rPr lang="en-US">
                <a:solidFill>
                  <a:schemeClr val="tx1"/>
                </a:solidFill>
              </a:rPr>
              <a:t>String replacedText = text</a:t>
            </a:r>
          </a:p>
          <a:p>
            <a:r>
              <a:rPr lang="en-US">
                <a:solidFill>
                  <a:schemeClr val="tx1"/>
                </a:solidFill>
              </a:rPr>
              <a:t>                .</a:t>
            </a:r>
            <a:r>
              <a:rPr lang="en-US">
                <a:solidFill>
                  <a:schemeClr val="bg1"/>
                </a:solidFill>
              </a:rPr>
              <a:t>replace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bg1"/>
                </a:solidFill>
              </a:rPr>
              <a:t>"john@softuni.bg", "john@softuni.com"</a:t>
            </a:r>
            <a:r>
              <a:rPr lang="en-US">
                <a:solidFill>
                  <a:schemeClr val="tx1"/>
                </a:solidFill>
              </a:rPr>
              <a:t>);</a:t>
            </a:r>
          </a:p>
          <a:p>
            <a:r>
              <a:rPr lang="en-US" smtClean="0">
                <a:solidFill>
                  <a:schemeClr val="tx1"/>
                </a:solidFill>
              </a:rPr>
              <a:t>System.out.println(replacedText);</a:t>
            </a:r>
            <a:endParaRPr lang="en-US" i="1" smtClean="0">
              <a:solidFill>
                <a:schemeClr val="tx1"/>
              </a:solidFill>
            </a:endParaRPr>
          </a:p>
          <a:p>
            <a:r>
              <a:rPr lang="en-US" i="1" smtClean="0">
                <a:solidFill>
                  <a:schemeClr val="accent2"/>
                </a:solidFill>
              </a:rPr>
              <a:t>// Hello, john@softuni.com, you have been using john@softuni.com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https://judge.softuni.bg/Contests/1330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89" y="2684328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7923" y="411820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5" y="4778364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 dirty="0"/>
              <a:t>FUND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7112" y="1498144"/>
            <a:ext cx="10134600" cy="3639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 replacement = repeatStr("*", banWord.length());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33502" y="1740483"/>
            <a:ext cx="3144253" cy="1234576"/>
          </a:xfrm>
          <a:prstGeom prst="wedgeRoundRectCallout">
            <a:avLst>
              <a:gd name="adj1" fmla="val -75833"/>
              <a:gd name="adj2" fmla="val 405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3992221"/>
            <a:ext cx="5105400" cy="1016456"/>
          </a:xfrm>
          <a:prstGeom prst="wedgeRoundRectCallout">
            <a:avLst>
              <a:gd name="adj1" fmla="val -58717"/>
              <a:gd name="adj2" fmla="val -53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0" y="1371600"/>
            <a:ext cx="2704705" cy="2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87437"/>
              </p:ext>
            </p:extLst>
          </p:nvPr>
        </p:nvGraphicFramePr>
        <p:xfrm>
          <a:off x="5755641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5844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257" y="1724052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8824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2514" y="1849374"/>
            <a:ext cx="3603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anose="020B0609020204030204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latin typeface="Consolas" panose="020B0609020204030204" pitchFamily="49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>
                <a:latin typeface="Consolas" panose="020B0609020204030204" pitchFamily="49" charset="0"/>
              </a:rPr>
              <a:t>length() = 11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capacity() 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9284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6920" y="3074572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6444" y="3068418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2133600"/>
            <a:ext cx="7460489" cy="3388208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 sb = new </a:t>
            </a:r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("Hello,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("John!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("I sent you an email.");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System.out.println(sb);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Hello, John! I sent you an email.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423590"/>
            <a:ext cx="6400800" cy="2834210"/>
          </a:xfrm>
        </p:spPr>
        <p:txBody>
          <a:bodyPr/>
          <a:lstStyle/>
          <a:p>
            <a:r>
              <a:rPr lang="en-GB" sz="2600" dirty="0">
                <a:solidFill>
                  <a:schemeClr val="tx1"/>
                </a:solidFill>
              </a:rPr>
              <a:t>System.out.println(new Date());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 text = "";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for (int i = 0; i &lt; 1000000;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text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>
                <a:solidFill>
                  <a:schemeClr val="tx1"/>
                </a:solidFill>
              </a:rPr>
              <a:t> "a";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System.out.println(new Date());</a:t>
            </a:r>
            <a:endParaRPr lang="bg-BG" sz="2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550363"/>
            <a:ext cx="2573388" cy="2573388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1381628" y="5401149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F2D69-2082-456E-BCC8-ECFABE9C29D1}"/>
              </a:ext>
            </a:extLst>
          </p:cNvPr>
          <p:cNvSpPr/>
          <p:nvPr/>
        </p:nvSpPr>
        <p:spPr bwMode="auto">
          <a:xfrm>
            <a:off x="2383322" y="5611487"/>
            <a:ext cx="4777890" cy="77026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Tue Jul 10 13:57:20 EEST 2018</a:t>
            </a:r>
          </a:p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Tue Jul 10 13:58:07 EEST 2018</a:t>
            </a:r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066682"/>
            <a:ext cx="8153400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System.out.println(new Date());</a:t>
            </a:r>
          </a:p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text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1000000; i++)</a:t>
            </a:r>
          </a:p>
          <a:p>
            <a:r>
              <a:rPr lang="en-GB" dirty="0">
                <a:solidFill>
                  <a:schemeClr val="tx1"/>
                </a:solidFill>
              </a:rPr>
              <a:t>   text.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("a");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System.out.println(new Date());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67" y="2066682"/>
            <a:ext cx="2573388" cy="2573388"/>
          </a:xfrm>
          <a:prstGeom prst="rect">
            <a:avLst/>
          </a:prstGeom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836D075-68CE-4F9F-8BC9-1253FA14FCD8}"/>
              </a:ext>
            </a:extLst>
          </p:cNvPr>
          <p:cNvSpPr/>
          <p:nvPr/>
        </p:nvSpPr>
        <p:spPr bwMode="auto">
          <a:xfrm rot="5400000">
            <a:off x="2753228" y="4840589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4C85A-C4F7-4D90-9F61-83B053782493}"/>
              </a:ext>
            </a:extLst>
          </p:cNvPr>
          <p:cNvSpPr/>
          <p:nvPr/>
        </p:nvSpPr>
        <p:spPr bwMode="auto">
          <a:xfrm>
            <a:off x="3705467" y="4963017"/>
            <a:ext cx="4777890" cy="77026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Tue Jul 10 14:51:31 EEST 2018</a:t>
            </a:r>
          </a:p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Tue Jul 10 14:51:31 EEST 2018</a:t>
            </a:r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append</a:t>
            </a:r>
            <a:r>
              <a:rPr lang="en-GB" b="1" dirty="0"/>
              <a:t>(</a:t>
            </a:r>
            <a:r>
              <a:rPr lang="en-GB" b="1" dirty="0">
                <a:solidFill>
                  <a:schemeClr val="bg1"/>
                </a:solidFill>
              </a:rPr>
              <a:t>…</a:t>
            </a:r>
            <a:r>
              <a:rPr lang="en-GB" b="1" dirty="0"/>
              <a:t>)</a:t>
            </a:r>
            <a:r>
              <a:rPr lang="en-GB" dirty="0"/>
              <a:t> –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length</a:t>
            </a:r>
            <a:r>
              <a:rPr lang="en-GB" b="1" dirty="0"/>
              <a:t>(</a:t>
            </a:r>
            <a:r>
              <a:rPr lang="en-GB" b="1" dirty="0">
                <a:solidFill>
                  <a:schemeClr val="bg1"/>
                </a:solidFill>
              </a:rPr>
              <a:t>…</a:t>
            </a:r>
            <a:r>
              <a:rPr lang="en-GB" b="1" dirty="0"/>
              <a:t>)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setLength</a:t>
            </a:r>
            <a:r>
              <a:rPr lang="en-GB" b="1" dirty="0"/>
              <a:t>(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b="1" dirty="0"/>
              <a:t>)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0412" y="2292277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58125" y="431041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length()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char At</a:t>
            </a:r>
            <a:r>
              <a:rPr lang="en-GB" b="1" dirty="0"/>
              <a:t>(</a:t>
            </a:r>
            <a:r>
              <a:rPr lang="en-GB" b="1" dirty="0">
                <a:solidFill>
                  <a:schemeClr val="bg1"/>
                </a:solidFill>
              </a:rPr>
              <a:t>int index</a:t>
            </a:r>
            <a:r>
              <a:rPr lang="en-GB" b="1" dirty="0"/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insert</a:t>
            </a:r>
            <a:r>
              <a:rPr lang="en-GB" b="1" noProof="1"/>
              <a:t>(</a:t>
            </a:r>
            <a:r>
              <a:rPr lang="en-GB" b="1" noProof="1">
                <a:solidFill>
                  <a:schemeClr val="bg1"/>
                </a:solidFill>
              </a:rPr>
              <a:t>int</a:t>
            </a:r>
            <a:r>
              <a:rPr lang="en-GB" b="1" dirty="0">
                <a:solidFill>
                  <a:schemeClr val="bg1"/>
                </a:solidFill>
              </a:rPr>
              <a:t> index</a:t>
            </a:r>
            <a:r>
              <a:rPr lang="en-GB" b="1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 </a:t>
            </a:r>
            <a:r>
              <a:rPr lang="en-GB" b="1" noProof="1">
                <a:solidFill>
                  <a:schemeClr val="bg1"/>
                </a:solidFill>
              </a:rPr>
              <a:t>str</a:t>
            </a:r>
            <a:r>
              <a:rPr lang="en-GB" b="1" dirty="0"/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8004" y="19050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8004" y="48006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</a:rPr>
              <a:t>replace</a:t>
            </a:r>
            <a:r>
              <a:rPr lang="en-GB" b="1" dirty="0"/>
              <a:t>(</a:t>
            </a:r>
            <a:r>
              <a:rPr lang="en-GB" b="1" dirty="0">
                <a:solidFill>
                  <a:schemeClr val="bg1"/>
                </a:solidFill>
              </a:rPr>
              <a:t>int startIndex, int endIndex, String str</a:t>
            </a:r>
            <a:r>
              <a:rPr lang="en-GB" b="1" dirty="0"/>
              <a:t>)</a:t>
            </a:r>
            <a:endParaRPr lang="en-GB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replaces the characters in a substring</a:t>
            </a: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</a:rPr>
              <a:t>t</a:t>
            </a:r>
            <a:r>
              <a:rPr lang="en-GB" b="1" noProof="1">
                <a:solidFill>
                  <a:schemeClr val="bg1"/>
                </a:solidFill>
              </a:rPr>
              <a:t>oString</a:t>
            </a:r>
            <a:r>
              <a:rPr lang="en-GB" b="1" dirty="0"/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converts the value of this instance to a String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0012" y="2514600"/>
            <a:ext cx="6825617" cy="11100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5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"George"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1370012" y="4996480"/>
            <a:ext cx="68256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pPr>
              <a:spcBef>
                <a:spcPts val="24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builds / modifies strings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352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122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Java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r>
              <a:rPr lang="en-US" dirty="0"/>
              <a:t>Strings are enclosed in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1612" y="3962400"/>
            <a:ext cx="4724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Java";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Immutable, use Unicode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0723" y="2873669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0723" y="5268325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520" y="1848782"/>
            <a:ext cx="5790691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3193804"/>
            <a:ext cx="7010400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8614" y="4876800"/>
            <a:ext cx="10040797" cy="14307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8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812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GB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855485"/>
            <a:ext cx="6469889" cy="895218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 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40395" y="4644878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John“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19129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60794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1461</Words>
  <Application>Microsoft Office PowerPoint</Application>
  <PresentationFormat>Custom</PresentationFormat>
  <Paragraphs>344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Malgun Gothic</vt:lpstr>
      <vt:lpstr>Arial</vt:lpstr>
      <vt:lpstr>Calibri</vt:lpstr>
      <vt:lpstr>Consolas</vt:lpstr>
      <vt:lpstr>メイリオ</vt:lpstr>
      <vt:lpstr>Wingdings</vt:lpstr>
      <vt:lpstr>Wingdings 2</vt:lpstr>
      <vt:lpstr>SoftUni3_1</vt:lpstr>
      <vt:lpstr>Strings and Text Processing</vt:lpstr>
      <vt:lpstr>Questions?</vt:lpstr>
      <vt:lpstr>Table of Contents</vt:lpstr>
      <vt:lpstr>PowerPoint Presentation</vt:lpstr>
      <vt:lpstr>What is String?</vt:lpstr>
      <vt:lpstr>Strings are Immutable, use Unicode</vt:lpstr>
      <vt:lpstr>Initializing a String</vt:lpstr>
      <vt:lpstr>PowerPoint Presentation</vt:lpstr>
      <vt:lpstr>Concatenating</vt:lpstr>
      <vt:lpstr>Problem: Repeat Strings</vt:lpstr>
      <vt:lpstr>Solution: Repeat Strings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</vt:lpstr>
      <vt:lpstr>PowerPoint Presentation</vt:lpstr>
      <vt:lpstr>PowerPoint Presentation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String and Text Processing - Java</dc:title>
  <dc:subject>Technology Fundamentals – Practical Training Course @ SoftUni</dc:subject>
  <dc:creator/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/>
  <cp:revision>1</cp:revision>
  <dcterms:created xsi:type="dcterms:W3CDTF">2014-01-02T17:00:34Z</dcterms:created>
  <dcterms:modified xsi:type="dcterms:W3CDTF">2018-11-05T12:45:18Z</dcterms:modified>
  <cp:category>computer programming;programming;java;програмиране;кодиране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