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508" r:id="rId4"/>
    <p:sldId id="509" r:id="rId5"/>
    <p:sldId id="510" r:id="rId6"/>
    <p:sldId id="511" r:id="rId7"/>
    <p:sldId id="516" r:id="rId8"/>
    <p:sldId id="517" r:id="rId9"/>
    <p:sldId id="529" r:id="rId10"/>
    <p:sldId id="512" r:id="rId11"/>
    <p:sldId id="513" r:id="rId12"/>
    <p:sldId id="514" r:id="rId13"/>
    <p:sldId id="527" r:id="rId14"/>
    <p:sldId id="528" r:id="rId15"/>
    <p:sldId id="518" r:id="rId16"/>
    <p:sldId id="515" r:id="rId17"/>
    <p:sldId id="519" r:id="rId18"/>
    <p:sldId id="520" r:id="rId19"/>
    <p:sldId id="524" r:id="rId20"/>
    <p:sldId id="521" r:id="rId21"/>
    <p:sldId id="522" r:id="rId22"/>
    <p:sldId id="525" r:id="rId23"/>
    <p:sldId id="523" r:id="rId24"/>
    <p:sldId id="526" r:id="rId25"/>
    <p:sldId id="349" r:id="rId26"/>
    <p:sldId id="530" r:id="rId27"/>
    <p:sldId id="531" r:id="rId28"/>
    <p:sldId id="532" r:id="rId29"/>
    <p:sldId id="533" r:id="rId30"/>
    <p:sldId id="5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Object-Relational Mapping (ORM)" id="{E31CF2FB-66D9-445B-95E1-13856A2E3C35}">
          <p14:sldIdLst>
            <p14:sldId id="509"/>
            <p14:sldId id="510"/>
            <p14:sldId id="511"/>
          </p14:sldIdLst>
        </p14:section>
        <p14:section name="Java Persistence API" id="{6AF9DC4C-796D-4E5E-B21C-3F3057822D30}">
          <p14:sldIdLst>
            <p14:sldId id="516"/>
            <p14:sldId id="517"/>
            <p14:sldId id="529"/>
          </p14:sldIdLst>
        </p14:section>
        <p14:section name="Hibernate" id="{DE290DE7-302F-43C5-93E3-13CEF8EAD282}">
          <p14:sldIdLst>
            <p14:sldId id="512"/>
            <p14:sldId id="513"/>
            <p14:sldId id="514"/>
            <p14:sldId id="527"/>
            <p14:sldId id="528"/>
            <p14:sldId id="518"/>
            <p14:sldId id="515"/>
            <p14:sldId id="519"/>
            <p14:sldId id="520"/>
            <p14:sldId id="524"/>
            <p14:sldId id="521"/>
            <p14:sldId id="522"/>
            <p14:sldId id="525"/>
            <p14:sldId id="523"/>
            <p14:sldId id="526"/>
          </p14:sldIdLst>
        </p14:section>
        <p14:section name="Conclusion" id="{10E03AB1-9AA8-4E86-9A64-D741901E50A2}">
          <p14:sldIdLst>
            <p14:sldId id="349"/>
            <p14:sldId id="530"/>
            <p14:sldId id="531"/>
            <p14:sldId id="532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60" y="1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2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5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49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32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1.gif"/><Relationship Id="rId5" Type="http://schemas.openxmlformats.org/officeDocument/2006/relationships/image" Target="../media/image5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ORM, </a:t>
            </a:r>
            <a:r>
              <a:rPr lang="en-GB" dirty="0"/>
              <a:t>Hibernate and CRUD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634666-1DCE-4372-842E-240B0D5CB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08" y="2417765"/>
            <a:ext cx="2589384" cy="27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D9E525-E786-444D-8A85-1AD6870B4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A328DED-5657-41A7-99A9-4D071D1119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Java classes to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5D1C8A-3CEF-4EFE-951F-E7EB049145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5043907-A9FF-4969-B076-3501F02B0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25" y="1388199"/>
            <a:ext cx="2349750" cy="24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7D0FF5-D352-41F1-8D10-1C0AE59C5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is a </a:t>
            </a:r>
            <a:r>
              <a:rPr lang="en-GB" b="1" dirty="0">
                <a:solidFill>
                  <a:schemeClr val="bg1"/>
                </a:solidFill>
              </a:rPr>
              <a:t>Java ORM framework</a:t>
            </a:r>
          </a:p>
          <a:p>
            <a:r>
              <a:rPr lang="en-GB" dirty="0"/>
              <a:t>Using </a:t>
            </a:r>
            <a:r>
              <a:rPr lang="en-GB" b="1" dirty="0">
                <a:solidFill>
                  <a:schemeClr val="bg1"/>
                </a:solidFill>
              </a:rPr>
              <a:t>Java Annotations</a:t>
            </a:r>
          </a:p>
          <a:p>
            <a:r>
              <a:rPr lang="en-GB" dirty="0"/>
              <a:t>Implements </a:t>
            </a:r>
            <a:r>
              <a:rPr lang="en-GB" b="1" dirty="0">
                <a:solidFill>
                  <a:schemeClr val="bg1"/>
                </a:solidFill>
              </a:rPr>
              <a:t>JPA Standard</a:t>
            </a:r>
          </a:p>
          <a:p>
            <a:r>
              <a:rPr lang="en-GB" dirty="0"/>
              <a:t>Mapping an object-oriented model </a:t>
            </a:r>
            <a:br>
              <a:rPr lang="en-GB" dirty="0"/>
            </a:br>
            <a:r>
              <a:rPr lang="en-GB" dirty="0"/>
              <a:t>to a relational database</a:t>
            </a:r>
          </a:p>
          <a:p>
            <a:r>
              <a:rPr lang="en-GB" dirty="0"/>
              <a:t>Maintain the database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6DAE42-0E2E-4E76-942A-131F8724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</p:spTree>
    <p:extLst>
      <p:ext uri="{BB962C8B-B14F-4D97-AF65-F5344CB8AC3E}">
        <p14:creationId xmlns:p14="http://schemas.microsoft.com/office/powerpoint/2010/main" val="12122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2250DD0-359C-4A77-86F0-AA6B48421713}"/>
              </a:ext>
            </a:extLst>
          </p:cNvPr>
          <p:cNvGrpSpPr/>
          <p:nvPr/>
        </p:nvGrpSpPr>
        <p:grpSpPr>
          <a:xfrm>
            <a:off x="1798196" y="1344862"/>
            <a:ext cx="8595608" cy="5206756"/>
            <a:chOff x="965377" y="1315786"/>
            <a:chExt cx="9990312" cy="5206756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xmlns="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680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&lt;artifactId&gt;spring-boot-starter-thymeleaf&lt;/artifactId&gt;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&lt;artifactId&gt;spring-boot-starter-web&lt;/artifactId&gt;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  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// Continues on the next slide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xmlns="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315786"/>
              <a:ext cx="999031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2250DD0-359C-4A77-86F0-AA6B48421713}"/>
              </a:ext>
            </a:extLst>
          </p:cNvPr>
          <p:cNvGrpSpPr/>
          <p:nvPr/>
        </p:nvGrpSpPr>
        <p:grpSpPr>
          <a:xfrm>
            <a:off x="1798196" y="1344862"/>
            <a:ext cx="8595608" cy="5206756"/>
            <a:chOff x="965377" y="1315786"/>
            <a:chExt cx="9990312" cy="5206756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xmlns="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680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&lt;artifactId&gt;spring-boot-starter-data-jpa&lt;/artifactId&gt;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&lt;groupId&gt;mysql&lt;/groupId&gt;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&lt;artifactId&gt;mysql-connector-java&lt;/artifactId&gt;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&lt;scope&gt;runtime&lt;/scope&gt;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  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&lt;/dependencies&gt;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xmlns="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315786"/>
              <a:ext cx="999031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0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2250DD0-359C-4A77-86F0-AA6B48421713}"/>
              </a:ext>
            </a:extLst>
          </p:cNvPr>
          <p:cNvGrpSpPr/>
          <p:nvPr/>
        </p:nvGrpSpPr>
        <p:grpSpPr>
          <a:xfrm>
            <a:off x="825720" y="1371457"/>
            <a:ext cx="10540559" cy="4744686"/>
            <a:chOff x="965378" y="1213512"/>
            <a:chExt cx="9990311" cy="4744686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xmlns="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6812" y="1738993"/>
              <a:ext cx="9988876" cy="42192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spring.datasource.driverClassName = com.mysql.jdbc.Driver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spring.datasource.url = jdbc:mysql://localhost:3306/spring_demo?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                           useSSL=false&amp;createDatabaseIfNotExist=true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spring.datasource.username = root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spring.datasource.password =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spring.jpa.properties.hibernate.dialect=org.hibernate.dialect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                                                 .MySQL5InnoDBDialect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spring.jpa.properties.hibernate.format_sql=TRUE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spring.jpa.hibernate.ddl-auto=update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xmlns="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8" y="1213512"/>
              <a:ext cx="999031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application.properties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D97B7B-436C-4EC8-BE6C-7A857ACAD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@Entity  </a:t>
            </a:r>
            <a:r>
              <a:rPr lang="en-GB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@Table  </a:t>
            </a:r>
            <a:r>
              <a:rPr lang="en-GB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@Id </a:t>
            </a:r>
            <a:r>
              <a:rPr lang="en-GB" dirty="0"/>
              <a:t>- Specifies the property, use for identity of the class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@GeneratedValue </a:t>
            </a:r>
            <a:r>
              <a:rPr lang="en-GB" dirty="0"/>
              <a:t>- specifies how the identity attribute </a:t>
            </a:r>
            <a:br>
              <a:rPr lang="en-GB" dirty="0"/>
            </a:br>
            <a:r>
              <a:rPr lang="en-GB" dirty="0"/>
              <a:t>can be initialized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@Transient </a:t>
            </a:r>
            <a:r>
              <a:rPr lang="en-GB" dirty="0"/>
              <a:t>- Specifies the property that is not persistent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@Column </a:t>
            </a:r>
            <a:r>
              <a:rPr lang="en-GB" dirty="0"/>
              <a:t>- Specifies the column attribute </a:t>
            </a:r>
            <a:br>
              <a:rPr lang="en-GB" dirty="0"/>
            </a:br>
            <a:r>
              <a:rPr lang="en-GB" dirty="0"/>
              <a:t>for the persistence property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E9C549-A191-48D6-9B9F-C9E57B66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87ADBB-EFF4-44E5-BB32-F11B8489BF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635149F-F0DB-4FD2-B71C-89310678B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Entity = = Java Class +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D8FC26-F199-415D-9A1B-747A697C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Implementation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DE7926-CCDF-4CA4-BC66-08D1596625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18D635-95D4-4C47-95B3-0D3A00411CBD}"/>
              </a:ext>
            </a:extLst>
          </p:cNvPr>
          <p:cNvSpPr txBox="1">
            <a:spLocks/>
          </p:cNvSpPr>
          <p:nvPr/>
        </p:nvSpPr>
        <p:spPr>
          <a:xfrm>
            <a:off x="1593189" y="1847090"/>
            <a:ext cx="90056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2200" dirty="0">
                <a:solidFill>
                  <a:schemeClr val="bg1"/>
                </a:solidFill>
              </a:rPr>
              <a:t>@Table(name = "students")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Student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@Id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  @GeneratedValue(strategy = GenerationType.IDENTITY)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private Integer id;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@Column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9CD59769-3607-4195-9DD4-976CBB57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906" y="2088244"/>
            <a:ext cx="4345099" cy="890209"/>
          </a:xfrm>
          <a:prstGeom prst="wedgeRoundRectCallout">
            <a:avLst>
              <a:gd name="adj1" fmla="val -56021"/>
              <a:gd name="adj2" fmla="val -20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javax.persistence.Entity;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javax.persistence.Table;</a:t>
            </a:r>
          </a:p>
        </p:txBody>
      </p:sp>
    </p:spTree>
    <p:extLst>
      <p:ext uri="{BB962C8B-B14F-4D97-AF65-F5344CB8AC3E}">
        <p14:creationId xmlns:p14="http://schemas.microsoft.com/office/powerpoint/2010/main" val="22131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11F3760-6FEB-45EA-B795-016BD0F0F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Data JPA provides a built-In repository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Provides bunch of generic CRUD methods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77DBC2-3F31-4F2D-9C31-0114ADF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332984-745C-4457-B493-FC3E292AC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FB489D4-80AB-4509-81C7-DFD83DC39750}"/>
              </a:ext>
            </a:extLst>
          </p:cNvPr>
          <p:cNvSpPr txBox="1">
            <a:spLocks/>
          </p:cNvSpPr>
          <p:nvPr/>
        </p:nvSpPr>
        <p:spPr>
          <a:xfrm>
            <a:off x="680243" y="1944293"/>
            <a:ext cx="910722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interface</a:t>
            </a:r>
            <a:r>
              <a:rPr lang="en-GB" sz="2400" dirty="0">
                <a:solidFill>
                  <a:schemeClr val="tx1"/>
                </a:solidFill>
              </a:rPr>
              <a:t> StudentRepository </a:t>
            </a:r>
            <a:r>
              <a:rPr lang="en-GB" sz="2400" dirty="0">
                <a:solidFill>
                  <a:schemeClr val="bg1"/>
                </a:solidFill>
              </a:rPr>
              <a:t>extends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</a:t>
            </a:r>
            <a:r>
              <a:rPr lang="en-GB" sz="2400" dirty="0">
                <a:solidFill>
                  <a:schemeClr val="bg1"/>
                </a:solidFill>
              </a:rPr>
              <a:t>JpaRepository&lt;Student, Integer&gt;</a:t>
            </a:r>
            <a:r>
              <a:rPr lang="en-GB" sz="2400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2AD57536-3F93-4FA5-8A2A-2B8FE12B8F6F}"/>
              </a:ext>
            </a:extLst>
          </p:cNvPr>
          <p:cNvSpPr txBox="1">
            <a:spLocks/>
          </p:cNvSpPr>
          <p:nvPr/>
        </p:nvSpPr>
        <p:spPr>
          <a:xfrm>
            <a:off x="680243" y="4015804"/>
            <a:ext cx="9107223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findAll</a:t>
            </a:r>
            <a:r>
              <a:rPr lang="en-GB" sz="2400" dirty="0">
                <a:solidFill>
                  <a:schemeClr val="tx1"/>
                </a:solidFill>
              </a:rPr>
              <a:t>();      </a:t>
            </a:r>
            <a:r>
              <a:rPr lang="en-GB" sz="2400" i="1" dirty="0">
                <a:solidFill>
                  <a:schemeClr val="accent2"/>
                </a:solidFill>
              </a:rPr>
              <a:t>//Finds all records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();     </a:t>
            </a:r>
            <a:r>
              <a:rPr lang="en-GB" sz="2400" i="1" dirty="0">
                <a:solidFill>
                  <a:schemeClr val="accent2"/>
                </a:solidFill>
              </a:rPr>
              <a:t>//Finds record by id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(); </a:t>
            </a:r>
            <a:r>
              <a:rPr lang="en-GB" sz="2400" i="1" dirty="0">
                <a:solidFill>
                  <a:schemeClr val="accent2"/>
                </a:solidFill>
              </a:rPr>
              <a:t>//Inserts an entity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delete</a:t>
            </a:r>
            <a:r>
              <a:rPr lang="en-GB" sz="2400" dirty="0">
                <a:solidFill>
                  <a:schemeClr val="tx1"/>
                </a:solidFill>
              </a:rPr>
              <a:t>();       </a:t>
            </a:r>
            <a:r>
              <a:rPr lang="en-GB" sz="2400" i="1" dirty="0">
                <a:solidFill>
                  <a:schemeClr val="accent2"/>
                </a:solidFill>
              </a:rPr>
              <a:t>//Removes an entity</a:t>
            </a:r>
          </a:p>
        </p:txBody>
      </p:sp>
    </p:spTree>
    <p:extLst>
      <p:ext uri="{BB962C8B-B14F-4D97-AF65-F5344CB8AC3E}">
        <p14:creationId xmlns:p14="http://schemas.microsoft.com/office/powerpoint/2010/main" val="35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First, we need a html form</a:t>
            </a:r>
          </a:p>
          <a:p>
            <a:endParaRPr lang="en-GB" dirty="0"/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Render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 Entity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774744" y="1803868"/>
            <a:ext cx="797833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&lt;form </a:t>
            </a:r>
            <a:r>
              <a:rPr lang="en-GB" sz="2000" dirty="0">
                <a:solidFill>
                  <a:schemeClr val="bg1"/>
                </a:solidFill>
              </a:rPr>
              <a:t>th:action="@{/create}"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th:method="post"</a:t>
            </a:r>
            <a:r>
              <a:rPr lang="en-GB" sz="2000" dirty="0">
                <a:solidFill>
                  <a:schemeClr val="tx1"/>
                </a:solidFill>
              </a:rPr>
              <a:t>&gt;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&lt;div&gt;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    &lt;label&gt;Name: &lt;/label&gt;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>
                <a:solidFill>
                  <a:schemeClr val="bg1"/>
                </a:solidFill>
              </a:rPr>
              <a:t>&lt;input type="text" name="name"/&gt;</a:t>
            </a:r>
            <a:r>
              <a:rPr lang="en-GB" sz="2000" dirty="0">
                <a:solidFill>
                  <a:schemeClr val="tx1"/>
                </a:solidFill>
              </a:rPr>
              <a:t/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&lt;/div&gt;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&lt;input type="submit"&gt;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26DAD8-2FF4-4EEB-B13B-FC5E52AD53D3}"/>
              </a:ext>
            </a:extLst>
          </p:cNvPr>
          <p:cNvSpPr txBox="1">
            <a:spLocks/>
          </p:cNvSpPr>
          <p:nvPr/>
        </p:nvSpPr>
        <p:spPr>
          <a:xfrm>
            <a:off x="774744" y="4736384"/>
            <a:ext cx="8075745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@GetMapping("/create")</a:t>
            </a:r>
          </a:p>
          <a:p>
            <a:r>
              <a:rPr lang="en-GB" sz="2000" dirty="0">
                <a:solidFill>
                  <a:schemeClr val="tx1"/>
                </a:solidFill>
              </a:rPr>
              <a:t>public ModelAndView create(ModelAndView modelAndView)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modelAndView.</a:t>
            </a:r>
            <a:r>
              <a:rPr lang="en-GB" sz="2000" dirty="0">
                <a:solidFill>
                  <a:schemeClr val="bg1"/>
                </a:solidFill>
              </a:rPr>
              <a:t>setViewName</a:t>
            </a:r>
            <a:r>
              <a:rPr lang="en-GB" sz="2000" dirty="0">
                <a:solidFill>
                  <a:schemeClr val="tx1"/>
                </a:solidFill>
              </a:rPr>
              <a:t>("create");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return </a:t>
            </a:r>
            <a:r>
              <a:rPr lang="en-GB" sz="2000" dirty="0">
                <a:solidFill>
                  <a:schemeClr val="bg1"/>
                </a:solidFill>
              </a:rPr>
              <a:t>modelAndView</a:t>
            </a:r>
            <a:r>
              <a:rPr lang="en-GB" sz="2000" dirty="0">
                <a:solidFill>
                  <a:schemeClr val="tx1"/>
                </a:solidFill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2405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Mappin the data to an object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response, redirect to "/"</a:t>
            </a:r>
          </a:p>
          <a:p>
            <a:pPr lvl="1"/>
            <a:r>
              <a:rPr lang="en-GB" dirty="0"/>
              <a:t>"/" is equivalent to home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 Entity (2)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733399" y="1935015"/>
            <a:ext cx="842005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@PostMapping("/create")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chemeClr val="tx1"/>
                </a:solidFill>
              </a:rPr>
              <a:t> createProcess(</a:t>
            </a:r>
            <a:r>
              <a:rPr lang="en-GB" sz="2400" dirty="0">
                <a:solidFill>
                  <a:schemeClr val="bg1"/>
                </a:solidFill>
              </a:rPr>
              <a:t>Student student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</a:t>
            </a:r>
            <a:r>
              <a:rPr lang="en-GB" sz="2400" dirty="0">
                <a:solidFill>
                  <a:schemeClr val="bg1"/>
                </a:solidFill>
              </a:rPr>
              <a:t>"redirect:/"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Object-Relational Mapping (ORM)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Spring Data (Hibernate)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Basic CRUD 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Read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Update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DC422DE-A06C-417A-A5BB-2675CE0DE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find easily an entity by id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01E3CE9-3389-43C7-A8AC-BA42224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941AA2-374F-4A66-A806-6C7DED057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1BBD7B5-083B-40DE-BABD-039C4BC299C0}"/>
              </a:ext>
            </a:extLst>
          </p:cNvPr>
          <p:cNvSpPr txBox="1">
            <a:spLocks/>
          </p:cNvSpPr>
          <p:nvPr/>
        </p:nvSpPr>
        <p:spPr>
          <a:xfrm>
            <a:off x="373904" y="1899974"/>
            <a:ext cx="1162133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@GetMapping("/details/</a:t>
            </a:r>
            <a:r>
              <a:rPr lang="en-GB" sz="2400" dirty="0">
                <a:solidFill>
                  <a:schemeClr val="bg1"/>
                </a:solidFill>
              </a:rPr>
              <a:t>{id}</a:t>
            </a:r>
            <a:r>
              <a:rPr lang="en-GB" sz="2400" dirty="0">
                <a:solidFill>
                  <a:schemeClr val="tx1"/>
                </a:solidFill>
              </a:rPr>
              <a:t>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details</a:t>
            </a:r>
            <a:r>
              <a:rPr lang="en-GB" sz="2400" dirty="0">
                <a:solidFill>
                  <a:schemeClr val="bg1"/>
                </a:solidFill>
              </a:rPr>
              <a:t>(@PathVariable(value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</a:t>
            </a:r>
            <a:r>
              <a:rPr lang="en-GB" sz="2400" dirty="0">
                <a:solidFill>
                  <a:schemeClr val="bg1"/>
                </a:solidFill>
              </a:rPr>
              <a:t>get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</a:t>
            </a:r>
            <a:r>
              <a:rPr lang="en-GB" sz="2400" dirty="0">
                <a:solidFill>
                  <a:schemeClr val="bg1"/>
                </a:solidFill>
              </a:rPr>
              <a:t>"details"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modelAndView.addObject(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3AAC4FCA-AAE5-4085-BE3B-D9B1E70A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624" y="4047543"/>
            <a:ext cx="3232353" cy="535746"/>
          </a:xfrm>
          <a:prstGeom prst="wedgeRoundRectCallout">
            <a:avLst>
              <a:gd name="adj1" fmla="val -54624"/>
              <a:gd name="adj2" fmla="val -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the view</a:t>
            </a:r>
          </a:p>
        </p:txBody>
      </p:sp>
    </p:spTree>
    <p:extLst>
      <p:ext uri="{BB962C8B-B14F-4D97-AF65-F5344CB8AC3E}">
        <p14:creationId xmlns:p14="http://schemas.microsoft.com/office/powerpoint/2010/main" val="26415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D70B416-B77A-4D7E-A17D-73C1B161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First, we need to find the entity by id and pass it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477480" y="1904335"/>
            <a:ext cx="1120652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@GetMapping("/edit/</a:t>
            </a:r>
            <a:r>
              <a:rPr lang="en-GB" sz="2400" dirty="0">
                <a:solidFill>
                  <a:schemeClr val="bg1"/>
                </a:solidFill>
              </a:rPr>
              <a:t>{id}</a:t>
            </a:r>
            <a:r>
              <a:rPr lang="en-GB" sz="2400" dirty="0">
                <a:solidFill>
                  <a:schemeClr val="tx1"/>
                </a:solidFill>
              </a:rPr>
              <a:t>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edit(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).get();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modelAndView.setViewName("edit");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modelAndView.addObject(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8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D70B416-B77A-4D7E-A17D-73C1B161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To update the entity, process the post request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saveAndFlush</a:t>
            </a:r>
            <a:r>
              <a:rPr lang="en-GB" dirty="0"/>
              <a:t> updates the entity</a:t>
            </a:r>
          </a:p>
          <a:p>
            <a:pPr>
              <a:buClr>
                <a:schemeClr val="tx1"/>
              </a:buClr>
            </a:pPr>
            <a:r>
              <a:rPr lang="en-GB" dirty="0"/>
              <a:t>As a response, redirect to </a:t>
            </a:r>
            <a:r>
              <a:rPr lang="en-GB" b="1" dirty="0">
                <a:solidFill>
                  <a:schemeClr val="bg1"/>
                </a:solidFill>
              </a:rPr>
              <a:t>"/"</a:t>
            </a:r>
            <a:r>
              <a:rPr lang="en-GB" dirty="0"/>
              <a:t> – the </a:t>
            </a:r>
            <a:r>
              <a:rPr lang="en-GB" b="1" dirty="0">
                <a:solidFill>
                  <a:schemeClr val="bg1"/>
                </a:solidFill>
              </a:rPr>
              <a:t>index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an Entity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734346" y="1893047"/>
            <a:ext cx="841816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@PostMapping("/edit/{id}")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chemeClr val="tx1"/>
                </a:solidFill>
              </a:rPr>
              <a:t> edit(</a:t>
            </a:r>
            <a:r>
              <a:rPr lang="en-GB" sz="2400" dirty="0">
                <a:solidFill>
                  <a:schemeClr val="bg1"/>
                </a:solidFill>
              </a:rPr>
              <a:t>Student student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</a:t>
            </a:r>
            <a:r>
              <a:rPr lang="en-GB" sz="2400" dirty="0">
                <a:solidFill>
                  <a:schemeClr val="bg1"/>
                </a:solidFill>
              </a:rPr>
              <a:t>"redirect:/"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8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7D33C77-F36A-4A65-A15D-955D2149F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3815"/>
            <a:ext cx="11818096" cy="5201066"/>
          </a:xfrm>
        </p:spPr>
        <p:txBody>
          <a:bodyPr/>
          <a:lstStyle/>
          <a:p>
            <a:r>
              <a:rPr lang="en-GB" dirty="0"/>
              <a:t>Very similar to edit operation</a:t>
            </a:r>
          </a:p>
          <a:p>
            <a:r>
              <a:rPr lang="en-GB" dirty="0"/>
              <a:t>First, find an entity by id and pass It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9A2A9D-0335-46F8-9BFA-7A303C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8C9FFE-D09C-4B72-998B-E75773018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CC10BD13-55BD-4C34-9D67-F6BF0AACC2C2}"/>
              </a:ext>
            </a:extLst>
          </p:cNvPr>
          <p:cNvSpPr txBox="1">
            <a:spLocks/>
          </p:cNvSpPr>
          <p:nvPr/>
        </p:nvSpPr>
        <p:spPr>
          <a:xfrm>
            <a:off x="309656" y="2507268"/>
            <a:ext cx="1140177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@GetMapping("/delete/{id}")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delete(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).get();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modelAndView.setViewName("delete");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</a:t>
            </a:r>
            <a:r>
              <a:rPr lang="en-GB" sz="2400" dirty="0">
                <a:solidFill>
                  <a:schemeClr val="bg1"/>
                </a:solidFill>
              </a:rPr>
              <a:t>addObject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4967FC8-3F55-4C2B-834D-73F2DD80A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To delete an entity, process the post request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deleteById</a:t>
            </a:r>
            <a:r>
              <a:rPr lang="en-GB" dirty="0"/>
              <a:t> – deletes an entity by id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flush</a:t>
            </a:r>
            <a:r>
              <a:rPr lang="en-GB" dirty="0"/>
              <a:t> – changes will be saved </a:t>
            </a:r>
            <a:r>
              <a:rPr lang="en-GB" b="1" dirty="0">
                <a:solidFill>
                  <a:schemeClr val="bg1"/>
                </a:solidFill>
              </a:rPr>
              <a:t>immediately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B63587-FEF3-4120-9787-534055C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08FB3B-C36C-4B18-8159-7B67979A00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9C46827-DEBD-4290-A396-D471FD841FB1}"/>
              </a:ext>
            </a:extLst>
          </p:cNvPr>
          <p:cNvSpPr txBox="1">
            <a:spLocks/>
          </p:cNvSpPr>
          <p:nvPr/>
        </p:nvSpPr>
        <p:spPr>
          <a:xfrm>
            <a:off x="722773" y="1770785"/>
            <a:ext cx="1074645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@PostMapping("/delete/{id}")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delete(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deleteById</a:t>
            </a:r>
            <a:r>
              <a:rPr lang="en-GB" sz="2400" dirty="0">
                <a:solidFill>
                  <a:schemeClr val="tx1"/>
                </a:solidFill>
              </a:rPr>
              <a:t>(id);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flush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"redirect:/";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053" y="1745798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ORM is used to </a:t>
            </a:r>
            <a:r>
              <a:rPr lang="en-US" sz="3600" b="1" dirty="0">
                <a:solidFill>
                  <a:schemeClr val="bg1"/>
                </a:solidFill>
              </a:rPr>
              <a:t>map objects</a:t>
            </a:r>
            <a:r>
              <a:rPr lang="en-US" sz="3600" dirty="0">
                <a:solidFill>
                  <a:schemeClr val="bg2"/>
                </a:solidFill>
              </a:rPr>
              <a:t/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</a:t>
            </a:r>
            <a:r>
              <a:rPr lang="en-US" sz="3600" b="1" dirty="0">
                <a:solidFill>
                  <a:schemeClr val="bg1"/>
                </a:solidFill>
              </a:rPr>
              <a:t>database tables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Java Persistence API is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official standard </a:t>
            </a:r>
            <a:r>
              <a:rPr lang="en-US" sz="3600" dirty="0">
                <a:solidFill>
                  <a:schemeClr val="bg2"/>
                </a:solidFill>
              </a:rPr>
              <a:t>for Java ORM’s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Hibernate is a widely used </a:t>
            </a:r>
            <a:r>
              <a:rPr lang="en-US" sz="3600" b="1" dirty="0">
                <a:solidFill>
                  <a:schemeClr val="bg1"/>
                </a:solidFill>
              </a:rPr>
              <a:t>ORM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Implements </a:t>
            </a:r>
            <a:r>
              <a:rPr lang="en-US" sz="3400" b="1" dirty="0">
                <a:solidFill>
                  <a:schemeClr val="bg1"/>
                </a:solidFill>
              </a:rPr>
              <a:t>JPA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en-US" sz="3600" dirty="0">
                <a:solidFill>
                  <a:schemeClr val="bg2"/>
                </a:solidFill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2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29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E53E78-4F45-4582-880A-65468CB3B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F414AE4-9CB7-4B24-8878-61AFDCB8A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ORM Concepts and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80E7CB-A32A-4569-8835-9D8DDF37C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maps OOP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database </a:t>
            </a:r>
            <a:r>
              <a:rPr lang="en-GB" b="1" dirty="0"/>
              <a:t>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9A12A2-B2D7-4FBF-A411-158DB06616EE}"/>
              </a:ext>
            </a:extLst>
          </p:cNvPr>
          <p:cNvSpPr/>
          <p:nvPr/>
        </p:nvSpPr>
        <p:spPr>
          <a:xfrm>
            <a:off x="7670647" y="5387880"/>
            <a:ext cx="4015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</a:rPr>
              <a:t>Relational 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xmlns="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xmlns="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3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Java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are mapped to DB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DB </a:t>
            </a:r>
            <a:r>
              <a:rPr lang="en-GB" b="1" dirty="0">
                <a:solidFill>
                  <a:schemeClr val="bg1"/>
                </a:solidFill>
              </a:rPr>
              <a:t>relationships</a:t>
            </a:r>
            <a:r>
              <a:rPr lang="en-GB" dirty="0"/>
              <a:t> are mapped to class </a:t>
            </a:r>
            <a:r>
              <a:rPr lang="en-GB" b="1" dirty="0">
                <a:solidFill>
                  <a:schemeClr val="bg1"/>
                </a:solidFill>
              </a:rPr>
              <a:t>associations</a:t>
            </a:r>
          </a:p>
          <a:p>
            <a:pPr>
              <a:buClr>
                <a:schemeClr val="tx1"/>
              </a:buClr>
            </a:pPr>
            <a:r>
              <a:rPr lang="en-GB" dirty="0"/>
              <a:t>ORM provides API for </a:t>
            </a:r>
            <a:r>
              <a:rPr lang="en-GB" b="1" dirty="0">
                <a:solidFill>
                  <a:schemeClr val="bg1"/>
                </a:solidFill>
              </a:rPr>
              <a:t>CRUD</a:t>
            </a:r>
            <a:r>
              <a:rPr lang="en-GB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objects / query database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Create</a:t>
            </a:r>
            <a:r>
              <a:rPr lang="en-GB" dirty="0"/>
              <a:t> new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existing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existing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ORM provides </a:t>
            </a:r>
            <a:r>
              <a:rPr lang="en-US" b="1" dirty="0">
                <a:solidFill>
                  <a:schemeClr val="bg1"/>
                </a:solidFill>
              </a:rPr>
              <a:t>schema synchronization </a:t>
            </a:r>
            <a:r>
              <a:rPr lang="en-US" dirty="0"/>
              <a:t>(DB migrations)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Frameworks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9C4B99CF-A09D-449A-9FD1-C10CA640EA04}"/>
              </a:ext>
            </a:extLst>
          </p:cNvPr>
          <p:cNvSpPr/>
          <p:nvPr/>
        </p:nvSpPr>
        <p:spPr>
          <a:xfrm>
            <a:off x="5228924" y="3937651"/>
            <a:ext cx="678203" cy="1359877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6C91CEA-81C7-4E66-B42B-7D103B6C6DC4}"/>
              </a:ext>
            </a:extLst>
          </p:cNvPr>
          <p:cNvSpPr/>
          <p:nvPr/>
        </p:nvSpPr>
        <p:spPr>
          <a:xfrm>
            <a:off x="6096000" y="4048202"/>
            <a:ext cx="466942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400" dirty="0">
                <a:ln w="0"/>
              </a:rPr>
              <a:t>CRUD operations execute</a:t>
            </a:r>
          </a:p>
          <a:p>
            <a:pPr algn="ctr"/>
            <a:r>
              <a:rPr lang="en-GB" sz="3400" b="1" dirty="0">
                <a:ln w="0"/>
                <a:solidFill>
                  <a:schemeClr val="bg1"/>
                </a:solidFill>
              </a:rPr>
              <a:t>SQL commands </a:t>
            </a:r>
            <a:r>
              <a:rPr lang="en-GB" sz="3400" dirty="0">
                <a:ln w="0"/>
              </a:rPr>
              <a:t>in the DB</a:t>
            </a:r>
          </a:p>
        </p:txBody>
      </p:sp>
    </p:spTree>
    <p:extLst>
      <p:ext uri="{BB962C8B-B14F-4D97-AF65-F5344CB8AC3E}">
        <p14:creationId xmlns:p14="http://schemas.microsoft.com/office/powerpoint/2010/main" val="27533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8C3B66-4A7D-4C0E-BF68-DB773AFE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JPA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E96B60-4444-4477-92B4-CAD720836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C7B9BC-A0BA-40F4-BBA1-2995484411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xmlns="" id="{41900303-733B-4A9B-BAF2-D6366FBD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8695" y="1125446"/>
            <a:ext cx="3114609" cy="311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931744-37E8-4116-B6A8-D6A26B0E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Database persistence technology </a:t>
            </a:r>
            <a:br>
              <a:rPr lang="en-GB" dirty="0"/>
            </a:br>
            <a:r>
              <a:rPr lang="en-GB" dirty="0"/>
              <a:t>for Java (</a:t>
            </a:r>
            <a:r>
              <a:rPr lang="en-GB" b="1" dirty="0">
                <a:solidFill>
                  <a:schemeClr val="bg1"/>
                </a:solidFill>
              </a:rPr>
              <a:t>official standard</a:t>
            </a:r>
            <a:r>
              <a:rPr lang="en-GB" dirty="0"/>
              <a:t>)</a:t>
            </a:r>
          </a:p>
          <a:p>
            <a:r>
              <a:rPr lang="en-GB" dirty="0"/>
              <a:t>Object-relational mapping (</a:t>
            </a:r>
            <a:r>
              <a:rPr lang="en-GB" b="1" dirty="0">
                <a:solidFill>
                  <a:schemeClr val="bg1"/>
                </a:solidFill>
              </a:rPr>
              <a:t>ORM</a:t>
            </a:r>
            <a:r>
              <a:rPr lang="en-GB" dirty="0"/>
              <a:t>) technology</a:t>
            </a:r>
          </a:p>
          <a:p>
            <a:r>
              <a:rPr lang="en-GB" dirty="0"/>
              <a:t>Operates with </a:t>
            </a:r>
            <a:r>
              <a:rPr lang="en-GB" b="1" dirty="0">
                <a:solidFill>
                  <a:schemeClr val="bg1"/>
                </a:solidFill>
              </a:rPr>
              <a:t>POJO</a:t>
            </a:r>
            <a:r>
              <a:rPr lang="en-GB" dirty="0"/>
              <a:t> entities with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annotations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XML</a:t>
            </a:r>
            <a:r>
              <a:rPr lang="en-GB" dirty="0"/>
              <a:t> mappings</a:t>
            </a:r>
          </a:p>
          <a:p>
            <a:r>
              <a:rPr lang="en-GB" dirty="0"/>
              <a:t>Implemented by many ORM engines: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Hibernate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EclipseLink</a:t>
            </a:r>
            <a:r>
              <a:rPr lang="en-GB" dirty="0"/>
              <a:t>, …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30697-58A1-4DC3-8AD2-809F773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Overview</a:t>
            </a:r>
          </a:p>
        </p:txBody>
      </p:sp>
    </p:spTree>
    <p:extLst>
      <p:ext uri="{BB962C8B-B14F-4D97-AF65-F5344CB8AC3E}">
        <p14:creationId xmlns:p14="http://schemas.microsoft.com/office/powerpoint/2010/main" val="2996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EAB1664-65DC-4AE0-A63C-E1817DBF0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GB" dirty="0"/>
              <a:t>A JPA entity is just a </a:t>
            </a:r>
            <a:r>
              <a:rPr lang="en-GB" b="1" dirty="0">
                <a:solidFill>
                  <a:schemeClr val="bg1"/>
                </a:solidFill>
              </a:rPr>
              <a:t>POJO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class</a:t>
            </a:r>
          </a:p>
          <a:p>
            <a:pPr lvl="1"/>
            <a:r>
              <a:rPr lang="en-GB" dirty="0"/>
              <a:t>Abstract or concrete </a:t>
            </a:r>
            <a:r>
              <a:rPr lang="en-GB" b="1" dirty="0">
                <a:solidFill>
                  <a:schemeClr val="bg1"/>
                </a:solidFill>
              </a:rPr>
              <a:t>top level </a:t>
            </a:r>
            <a:r>
              <a:rPr lang="en-GB" dirty="0"/>
              <a:t>Java class </a:t>
            </a:r>
          </a:p>
          <a:p>
            <a:pPr lvl="1"/>
            <a:r>
              <a:rPr lang="en-GB" dirty="0"/>
              <a:t>Non-final fields/properties, </a:t>
            </a:r>
            <a:br>
              <a:rPr lang="en-GB" dirty="0"/>
            </a:br>
            <a:r>
              <a:rPr lang="en-GB" dirty="0"/>
              <a:t>no-arguments constructor</a:t>
            </a:r>
          </a:p>
          <a:p>
            <a:pPr lvl="1"/>
            <a:r>
              <a:rPr lang="en-GB" dirty="0"/>
              <a:t>Direct field or property-based access</a:t>
            </a:r>
          </a:p>
          <a:p>
            <a:r>
              <a:rPr lang="en-GB" dirty="0"/>
              <a:t>Getter/setter </a:t>
            </a:r>
            <a:r>
              <a:rPr lang="en-GB" b="1" dirty="0">
                <a:solidFill>
                  <a:schemeClr val="bg1"/>
                </a:solidFill>
              </a:rPr>
              <a:t>can contain logic </a:t>
            </a:r>
            <a:r>
              <a:rPr lang="en-GB" dirty="0"/>
              <a:t>(e.g. validation)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AD4FDD-F520-4E25-8861-B2AEF8D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in JPA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10099C-666D-4BA7-8E2D-01A441D6DF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1067</Words>
  <Application>Microsoft Office PowerPoint</Application>
  <PresentationFormat>Widescreen</PresentationFormat>
  <Paragraphs>277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CRUD</vt:lpstr>
      <vt:lpstr>Table of Contents</vt:lpstr>
      <vt:lpstr>Have a Question?</vt:lpstr>
      <vt:lpstr>PowerPoint Presentation</vt:lpstr>
      <vt:lpstr>ORM Overview</vt:lpstr>
      <vt:lpstr>ORM Frameworks - Features</vt:lpstr>
      <vt:lpstr>PowerPoint Presentation</vt:lpstr>
      <vt:lpstr>JPA Overview</vt:lpstr>
      <vt:lpstr>Entities in JPA</vt:lpstr>
      <vt:lpstr>PowerPoint Presentation</vt:lpstr>
      <vt:lpstr>Hibernate Framework</vt:lpstr>
      <vt:lpstr>Hibernate Configuration</vt:lpstr>
      <vt:lpstr>Hibernate Configuration (2)</vt:lpstr>
      <vt:lpstr>Hibernate Configuration (3)</vt:lpstr>
      <vt:lpstr>Annotations</vt:lpstr>
      <vt:lpstr>Hibernate Implementation </vt:lpstr>
      <vt:lpstr>JPA Repository</vt:lpstr>
      <vt:lpstr>Saving an Entity </vt:lpstr>
      <vt:lpstr>Saving an Entity (2) </vt:lpstr>
      <vt:lpstr>Find an Entity</vt:lpstr>
      <vt:lpstr>Editing an Entity</vt:lpstr>
      <vt:lpstr>Editing an Entity (2)</vt:lpstr>
      <vt:lpstr>Deleting an Entity</vt:lpstr>
      <vt:lpstr>Deleting an Entity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Basic CRUD</dc:title>
  <dc:subject>Technology Fundamentals –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193</cp:revision>
  <dcterms:created xsi:type="dcterms:W3CDTF">2018-05-23T13:08:44Z</dcterms:created>
  <dcterms:modified xsi:type="dcterms:W3CDTF">2018-09-21T12:46:33Z</dcterms:modified>
  <cp:category>programming, education, software engineering, software development </cp:category>
</cp:coreProperties>
</file>