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5" r:id="rId3"/>
    <p:sldId id="276" r:id="rId4"/>
    <p:sldId id="257" r:id="rId5"/>
    <p:sldId id="299" r:id="rId6"/>
    <p:sldId id="296" r:id="rId7"/>
    <p:sldId id="306" r:id="rId8"/>
    <p:sldId id="295" r:id="rId9"/>
    <p:sldId id="307" r:id="rId10"/>
    <p:sldId id="308" r:id="rId11"/>
    <p:sldId id="309" r:id="rId12"/>
    <p:sldId id="266" r:id="rId13"/>
  </p:sldIdLst>
  <p:sldSz cx="9144000" cy="6858000" type="screen4x3"/>
  <p:notesSz cx="10015538" cy="688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 Gvozdenko" initials="TG" lastIdx="21" clrIdx="0">
    <p:extLst>
      <p:ext uri="{19B8F6BF-5375-455C-9EA6-DF929625EA0E}">
        <p15:presenceInfo xmlns:p15="http://schemas.microsoft.com/office/powerpoint/2012/main" userId="Tanya Gvozdenko" providerId="None"/>
      </p:ext>
    </p:extLst>
  </p:cmAuthor>
  <p:cmAuthor id="2" name="Павел Гершуни" initials="ПГ" lastIdx="2" clrIdx="1">
    <p:extLst>
      <p:ext uri="{19B8F6BF-5375-455C-9EA6-DF929625EA0E}">
        <p15:presenceInfo xmlns:p15="http://schemas.microsoft.com/office/powerpoint/2012/main" userId="287ca99bd246ee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99"/>
    <a:srgbClr val="480000"/>
    <a:srgbClr val="500000"/>
    <a:srgbClr val="040DB8"/>
    <a:srgbClr val="0000FF"/>
    <a:srgbClr val="413F39"/>
    <a:srgbClr val="584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7174" autoAdjust="0"/>
  </p:normalViewPr>
  <p:slideViewPr>
    <p:cSldViewPr>
      <p:cViewPr varScale="1">
        <p:scale>
          <a:sx n="125" d="100"/>
          <a:sy n="125" d="100"/>
        </p:scale>
        <p:origin x="185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1222" cy="343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72006" y="0"/>
            <a:ext cx="4341221" cy="343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E8DCD-85D5-4E95-89AF-8F23994A7B9A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6536031"/>
            <a:ext cx="4341222" cy="344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72006" y="6536031"/>
            <a:ext cx="4341221" cy="344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F4F08-931D-4FBE-A555-0492C1C8DB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40067" cy="344091"/>
          </a:xfrm>
          <a:prstGeom prst="rect">
            <a:avLst/>
          </a:prstGeom>
        </p:spPr>
        <p:txBody>
          <a:bodyPr vert="horz" lIns="96541" tIns="48271" rIns="96541" bIns="48271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73156" y="0"/>
            <a:ext cx="4340067" cy="344091"/>
          </a:xfrm>
          <a:prstGeom prst="rect">
            <a:avLst/>
          </a:prstGeom>
        </p:spPr>
        <p:txBody>
          <a:bodyPr vert="horz" lIns="96541" tIns="48271" rIns="96541" bIns="48271" rtlCol="0"/>
          <a:lstStyle>
            <a:lvl1pPr algn="r">
              <a:defRPr sz="1300"/>
            </a:lvl1pPr>
          </a:lstStyle>
          <a:p>
            <a:fld id="{2E7AADDE-90F9-4E63-A5F8-4DDAD45CE75A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41" tIns="48271" rIns="96541" bIns="4827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1555" y="3268861"/>
            <a:ext cx="8012430" cy="3096816"/>
          </a:xfrm>
          <a:prstGeom prst="rect">
            <a:avLst/>
          </a:prstGeom>
        </p:spPr>
        <p:txBody>
          <a:bodyPr vert="horz" lIns="96541" tIns="48271" rIns="96541" bIns="48271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536528"/>
            <a:ext cx="4340067" cy="344091"/>
          </a:xfrm>
          <a:prstGeom prst="rect">
            <a:avLst/>
          </a:prstGeom>
        </p:spPr>
        <p:txBody>
          <a:bodyPr vert="horz" lIns="96541" tIns="48271" rIns="96541" bIns="48271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73156" y="6536528"/>
            <a:ext cx="4340067" cy="344091"/>
          </a:xfrm>
          <a:prstGeom prst="rect">
            <a:avLst/>
          </a:prstGeom>
        </p:spPr>
        <p:txBody>
          <a:bodyPr vert="horz" lIns="96541" tIns="48271" rIns="96541" bIns="48271" rtlCol="0" anchor="b"/>
          <a:lstStyle>
            <a:lvl1pPr algn="r">
              <a:defRPr sz="1300"/>
            </a:lvl1pPr>
          </a:lstStyle>
          <a:p>
            <a:fld id="{020532C0-9D40-4A73-A958-89DA46DC1B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532C0-9D40-4A73-A958-89DA46DC1B4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3855C1-C4E2-4A15-BB16-6B24AE5FBAC1}" type="datetimeFigureOut">
              <a:rPr lang="ru-RU" smtClean="0"/>
              <a:pPr/>
              <a:t>19.01.2023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6F610E8-2FEA-4584-B2E7-38103F504D4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4.wdp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11" Type="http://schemas.microsoft.com/office/2007/relationships/hdphoto" Target="../media/hdphoto6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928" y="1988840"/>
            <a:ext cx="8856984" cy="2232248"/>
          </a:xfrm>
        </p:spPr>
        <p:txBody>
          <a:bodyPr>
            <a:noAutofit/>
          </a:bodyPr>
          <a:lstStyle/>
          <a:p>
            <a:pPr algn="l"/>
            <a:r>
              <a:rPr lang="en-US" sz="5600" dirty="0" err="1"/>
              <a:t>Pygame</a:t>
            </a:r>
            <a:r>
              <a:rPr lang="en-US" sz="5600" dirty="0"/>
              <a:t>  </a:t>
            </a:r>
            <a:r>
              <a:rPr lang="ru-RU" sz="5600" dirty="0"/>
              <a:t>и </a:t>
            </a:r>
            <a:br>
              <a:rPr lang="en-US" sz="5600" dirty="0"/>
            </a:br>
            <a:r>
              <a:rPr lang="en-US" sz="5600" dirty="0"/>
              <a:t>    Mario. Super </a:t>
            </a:r>
            <a:r>
              <a:rPr lang="en-US" sz="5600" dirty="0" err="1"/>
              <a:t>mario</a:t>
            </a:r>
            <a:br>
              <a:rPr lang="ru-RU" sz="5600" dirty="0"/>
            </a:br>
            <a:r>
              <a:rPr lang="en-US" sz="5600" dirty="0"/>
              <a:t>    </a:t>
            </a:r>
            <a:r>
              <a:rPr lang="ru-RU" sz="5600" dirty="0"/>
              <a:t>     </a:t>
            </a:r>
            <a:r>
              <a:rPr lang="en-US" sz="5600" dirty="0"/>
              <a:t>(</a:t>
            </a:r>
            <a:r>
              <a:rPr lang="en-US" sz="5600" dirty="0" err="1"/>
              <a:t>clon</a:t>
            </a:r>
            <a:r>
              <a:rPr lang="en-US" sz="5600" dirty="0"/>
              <a:t>) 	</a:t>
            </a:r>
            <a:br>
              <a:rPr lang="ru-RU" sz="5600" dirty="0"/>
            </a:br>
            <a:endParaRPr lang="ru-RU" sz="5600" dirty="0"/>
          </a:p>
        </p:txBody>
      </p:sp>
      <p:sp>
        <p:nvSpPr>
          <p:cNvPr id="4" name="TextBox 3"/>
          <p:cNvSpPr txBox="1"/>
          <p:nvPr/>
        </p:nvSpPr>
        <p:spPr>
          <a:xfrm>
            <a:off x="431540" y="4576878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>
                <a:solidFill>
                  <a:schemeClr val="bg1"/>
                </a:solidFill>
              </a:rPr>
              <a:t> Разработчики</a:t>
            </a:r>
            <a:r>
              <a:rPr lang="en-US" sz="2000" b="1" u="sng" dirty="0">
                <a:solidFill>
                  <a:schemeClr val="bg1"/>
                </a:solidFill>
              </a:rPr>
              <a:t>:</a:t>
            </a:r>
            <a:r>
              <a:rPr lang="ru-RU" sz="2000" b="1" u="sng" dirty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chemeClr val="bg1"/>
                </a:solidFill>
              </a:rPr>
              <a:t>  Бирюков Святослав</a:t>
            </a:r>
          </a:p>
          <a:p>
            <a:pPr algn="just"/>
            <a:r>
              <a:rPr lang="ru-RU" sz="2000" b="1" dirty="0">
                <a:solidFill>
                  <a:schemeClr val="bg1"/>
                </a:solidFill>
              </a:rPr>
              <a:t>                              Гершуни Павел</a:t>
            </a:r>
          </a:p>
          <a:p>
            <a:pPr algn="just"/>
            <a:r>
              <a:rPr lang="ru-RU" sz="2000" b="1" dirty="0">
                <a:solidFill>
                  <a:schemeClr val="bg1"/>
                </a:solidFill>
              </a:rPr>
              <a:t>                              Ильин Михаил </a:t>
            </a:r>
          </a:p>
          <a:p>
            <a:pPr algn="just"/>
            <a:r>
              <a:rPr lang="ru-RU" b="1" dirty="0">
                <a:solidFill>
                  <a:schemeClr val="bg1"/>
                </a:solidFill>
              </a:rPr>
              <a:t>                               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Москва</a:t>
            </a: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2023</a:t>
            </a:r>
          </a:p>
          <a:p>
            <a:pPr algn="just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610" l="0" r="99315">
                        <a14:foregroundMark x1="88527" y1="13559" x2="88527" y2="13559"/>
                        <a14:foregroundMark x1="95377" y1="15819" x2="95377" y2="15819"/>
                        <a14:foregroundMark x1="85274" y1="35028" x2="85274" y2="350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992" y="1427989"/>
            <a:ext cx="3700979" cy="1121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4000" y1="8350" x2="64000" y2="8350"/>
                        <a14:foregroundMark x1="67333" y1="4374" x2="67333" y2="4374"/>
                        <a14:foregroundMark x1="60667" y1="4970" x2="60667" y2="4970"/>
                        <a14:foregroundMark x1="72333" y1="7555" x2="72333" y2="7555"/>
                        <a14:foregroundMark x1="24667" y1="10934" x2="24667" y2="10934"/>
                        <a14:foregroundMark x1="33000" y1="6958" x2="33000" y2="6958"/>
                        <a14:foregroundMark x1="29667" y1="10537" x2="29667" y2="10537"/>
                        <a14:foregroundMark x1="29000" y1="12922" x2="29000" y2="12922"/>
                        <a14:foregroundMark x1="24667" y1="14513" x2="24667" y2="14513"/>
                        <a14:foregroundMark x1="23667" y1="14513" x2="23667" y2="14513"/>
                        <a14:foregroundMark x1="22000" y1="14513" x2="22000" y2="14513"/>
                        <a14:foregroundMark x1="18667" y1="13121" x2="17000" y2="11928"/>
                        <a14:foregroundMark x1="15333" y1="10934" x2="15333" y2="10934"/>
                        <a14:foregroundMark x1="14333" y1="10934" x2="14333" y2="10934"/>
                        <a14:foregroundMark x1="16333" y1="16103" x2="16333" y2="16103"/>
                        <a14:foregroundMark x1="17000" y1="16103" x2="17000" y2="16103"/>
                        <a14:foregroundMark x1="15333" y1="15507" x2="14333" y2="14513"/>
                        <a14:foregroundMark x1="83667" y1="92048" x2="83667" y2="92048"/>
                        <a14:foregroundMark x1="83333" y1="90656" x2="85000" y2="90258"/>
                        <a14:foregroundMark x1="86000" y1="88270" x2="86000" y2="88270"/>
                        <a14:foregroundMark x1="86000" y1="88270" x2="86000" y2="88270"/>
                        <a14:foregroundMark x1="85000" y1="89264" x2="85000" y2="89264"/>
                        <a14:foregroundMark x1="86000" y1="91054" x2="86000" y2="91054"/>
                        <a14:foregroundMark x1="89333" y1="92048" x2="89333" y2="92048"/>
                        <a14:foregroundMark x1="93333" y1="92048" x2="93333" y2="92048"/>
                        <a14:foregroundMark x1="94333" y1="92048" x2="93333" y2="93042"/>
                        <a14:foregroundMark x1="91667" y1="93241" x2="91667" y2="93241"/>
                        <a14:foregroundMark x1="86000" y1="94235" x2="86000" y2="94235"/>
                        <a14:foregroundMark x1="83667" y1="94235" x2="82667" y2="93042"/>
                        <a14:foregroundMark x1="81000" y1="91252" x2="81000" y2="91252"/>
                        <a14:foregroundMark x1="79333" y1="89264" x2="79333" y2="89264"/>
                        <a14:foregroundMark x1="46667" y1="91054" x2="46667" y2="91054"/>
                        <a14:foregroundMark x1="41333" y1="91054" x2="39000" y2="90258"/>
                        <a14:foregroundMark x1="36667" y1="89662" x2="36667" y2="88072"/>
                        <a14:foregroundMark x1="36333" y1="87276" x2="36333" y2="87276"/>
                        <a14:foregroundMark x1="36333" y1="87078" x2="36333" y2="87078"/>
                        <a14:foregroundMark x1="42333" y1="87078" x2="44000" y2="87078"/>
                        <a14:foregroundMark x1="71667" y1="61630" x2="71667" y2="61630"/>
                        <a14:foregroundMark x1="70667" y1="61630" x2="70667" y2="61630"/>
                        <a14:foregroundMark x1="69333" y1="58648" x2="69333" y2="58648"/>
                        <a14:foregroundMark x1="69000" y1="57654" x2="69000" y2="57654"/>
                        <a14:foregroundMark x1="68333" y1="57455" x2="68333" y2="57455"/>
                        <a14:foregroundMark x1="65000" y1="57455" x2="65000" y2="57455"/>
                        <a14:foregroundMark x1="64333" y1="59046" x2="64333" y2="59046"/>
                        <a14:foregroundMark x1="66000" y1="20875" x2="66000" y2="20875"/>
                        <a14:foregroundMark x1="8667" y1="13121" x2="8667" y2="13121"/>
                        <a14:foregroundMark x1="7000" y1="10934" x2="7000" y2="10934"/>
                        <a14:foregroundMark x1="6000" y1="9344" x2="6000" y2="9344"/>
                        <a14:foregroundMark x1="26667" y1="7356" x2="26667" y2="7356"/>
                        <a14:foregroundMark x1="11000" y1="9543" x2="11000" y2="9543"/>
                        <a14:foregroundMark x1="10333" y1="8350" x2="10333" y2="8350"/>
                        <a14:foregroundMark x1="2333" y1="9543" x2="2333" y2="9543"/>
                        <a14:backgroundMark x1="667" y1="9742" x2="667" y2="9742"/>
                        <a14:backgroundMark x1="667" y1="13917" x2="667" y2="13917"/>
                        <a14:backgroundMark x1="667" y1="13718" x2="667" y2="13718"/>
                        <a14:backgroundMark x1="0" y1="13519" x2="0" y2="13519"/>
                        <a14:backgroundMark x1="667" y1="10934" x2="667" y2="10934"/>
                        <a14:backgroundMark x1="3000" y1="9543" x2="3000" y2="95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6556" y="2522981"/>
            <a:ext cx="2576828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A9686F-628C-4E9A-92AA-98B83CB4D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1" i="0" u="none" strike="noStrike" kern="1200" cap="none" spc="0" normalizeH="0" baseline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Игра</a:t>
            </a:r>
            <a:r>
              <a:rPr kumimoji="0" lang="en-US" sz="41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ru-RU" sz="41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основное окно</a:t>
            </a:r>
            <a:endParaRPr kumimoji="0" lang="ru-RU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22722"/>
            <a:ext cx="7019325" cy="512106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11184" y="5943783"/>
            <a:ext cx="767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b="1" dirty="0">
                <a:solidFill>
                  <a:schemeClr val="bg1"/>
                </a:solidFill>
              </a:rPr>
              <a:t>текущий счет                           остающееся время              кол-во жизней</a:t>
            </a:r>
            <a:endParaRPr lang="ru-RU" sz="24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5576" y="580526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206949" y="5790174"/>
            <a:ext cx="4423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19872" y="5875570"/>
            <a:ext cx="0" cy="437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6123" y="5792221"/>
            <a:ext cx="11950" cy="522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74850" y="5771124"/>
            <a:ext cx="11950" cy="522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5"/>
          <p:cNvSpPr/>
          <p:nvPr/>
        </p:nvSpPr>
        <p:spPr>
          <a:xfrm>
            <a:off x="2476202" y="6258594"/>
            <a:ext cx="3571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1200" dirty="0">
                <a:solidFill>
                  <a:schemeClr val="bg1"/>
                </a:solidFill>
              </a:rPr>
              <a:t>временное сообщение</a:t>
            </a:r>
          </a:p>
          <a:p>
            <a:pPr algn="just"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1200" dirty="0">
                <a:solidFill>
                  <a:schemeClr val="bg1"/>
                </a:solidFill>
              </a:rPr>
              <a:t>о событии (мигает и исчезает) </a:t>
            </a:r>
          </a:p>
          <a:p>
            <a:pPr algn="just"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6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980728"/>
            <a:ext cx="7268813" cy="525658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6A9686F-628C-4E9A-92AA-98B83CB4D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1" i="0" u="none" strike="noStrike" kern="1200" cap="none" spc="0" normalizeH="0" baseline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Игра</a:t>
            </a:r>
            <a:r>
              <a:rPr kumimoji="0" lang="en-US" sz="41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ru-RU" sz="41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окончание и </a:t>
            </a:r>
            <a:r>
              <a:rPr kumimoji="0" lang="en-US" sz="41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top-5</a:t>
            </a:r>
            <a:endParaRPr kumimoji="0" lang="ru-RU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78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3140968"/>
            <a:ext cx="8229600" cy="100811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sz="6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Спасибо за внимание!</a:t>
            </a:r>
          </a:p>
          <a:p>
            <a:pPr marL="137160" indent="0">
              <a:buNone/>
            </a:pPr>
            <a:endParaRPr lang="ru-RU" sz="6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buBlip>
                <a:blip r:embed="rId2"/>
              </a:buBlip>
            </a:pPr>
            <a:endParaRPr lang="ru-RU" dirty="0"/>
          </a:p>
        </p:txBody>
      </p:sp>
      <p:sp>
        <p:nvSpPr>
          <p:cNvPr id="5127" name="AutoShape 7" descr="https://apf.mail.ru/cgi-bin/readmsg/IMG_1286.JPG?id=15101912100000000543%3B0%3B1&amp;x-email=prohorovaa%40inbox.ru&amp;exif=1&amp;bs=1612&amp;bl=29576&amp;ct=image%2Fjpeg&amp;cn=IMG_1286.JPG&amp;cte=binary"/>
          <p:cNvSpPr>
            <a:spLocks noChangeAspect="1" noChangeArrowheads="1"/>
          </p:cNvSpPr>
          <p:nvPr/>
        </p:nvSpPr>
        <p:spPr bwMode="auto">
          <a:xfrm>
            <a:off x="63500" y="-136525"/>
            <a:ext cx="3048000" cy="2286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29" y="81608"/>
            <a:ext cx="8229600" cy="899120"/>
          </a:xfrm>
        </p:spPr>
        <p:txBody>
          <a:bodyPr/>
          <a:lstStyle/>
          <a:p>
            <a:r>
              <a:rPr lang="ru-RU" dirty="0"/>
              <a:t>Цель и общее описание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876206"/>
            <a:ext cx="9145998" cy="1557487"/>
          </a:xfrm>
        </p:spPr>
        <p:txBody>
          <a:bodyPr>
            <a:normAutofit/>
          </a:bodyPr>
          <a:lstStyle/>
          <a:p>
            <a:r>
              <a:rPr lang="ru-RU" sz="2200" b="1" u="sng" dirty="0">
                <a:solidFill>
                  <a:schemeClr val="bg1"/>
                </a:solidFill>
              </a:rPr>
              <a:t>Цель работы: </a:t>
            </a:r>
            <a:r>
              <a:rPr lang="ru-RU" sz="2200" dirty="0">
                <a:solidFill>
                  <a:schemeClr val="bg1"/>
                </a:solidFill>
              </a:rPr>
              <a:t>разработка игры-клона популярной игры </a:t>
            </a:r>
            <a:r>
              <a:rPr lang="ru-RU" sz="2200" dirty="0" err="1">
                <a:solidFill>
                  <a:schemeClr val="bg1"/>
                </a:solidFill>
              </a:rPr>
              <a:t>Super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Mario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Bros</a:t>
            </a:r>
            <a:r>
              <a:rPr lang="ru-RU" sz="2200" dirty="0">
                <a:solidFill>
                  <a:schemeClr val="bg1"/>
                </a:solidFill>
              </a:rPr>
              <a:t>. на языке </a:t>
            </a:r>
            <a:r>
              <a:rPr lang="ru-RU" sz="2200" b="1" dirty="0" err="1">
                <a:solidFill>
                  <a:schemeClr val="bg1"/>
                </a:solidFill>
              </a:rPr>
              <a:t>Python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с использованием библиотеки </a:t>
            </a:r>
            <a:r>
              <a:rPr lang="ru-RU" sz="2200" b="1" dirty="0" err="1">
                <a:solidFill>
                  <a:schemeClr val="bg1"/>
                </a:solidFill>
              </a:rPr>
              <a:t>Pygame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и применением средств командной работы и контроля версий </a:t>
            </a:r>
            <a:r>
              <a:rPr lang="ru-RU" sz="2200" b="1" dirty="0" err="1">
                <a:solidFill>
                  <a:schemeClr val="bg1"/>
                </a:solidFill>
              </a:rPr>
              <a:t>GitHub</a:t>
            </a:r>
            <a:r>
              <a:rPr lang="ru-RU" sz="2200" dirty="0">
                <a:solidFill>
                  <a:schemeClr val="bg1"/>
                </a:solidFill>
              </a:rPr>
              <a:t> и СУБД </a:t>
            </a:r>
            <a:r>
              <a:rPr lang="ru-RU" sz="2200" b="1" dirty="0" err="1">
                <a:solidFill>
                  <a:schemeClr val="bg1"/>
                </a:solidFill>
              </a:rPr>
              <a:t>SQLite</a:t>
            </a:r>
            <a:r>
              <a:rPr lang="ru-RU" sz="2200" b="1" dirty="0">
                <a:solidFill>
                  <a:schemeClr val="bg1"/>
                </a:solidFill>
              </a:rPr>
              <a:t> 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995" y="5960857"/>
            <a:ext cx="8424936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1600" i="1" dirty="0" err="1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Super</a:t>
            </a:r>
            <a:r>
              <a:rPr lang="ru-RU" sz="1600" i="1" dirty="0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600" i="1" dirty="0" err="1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Mario</a:t>
            </a:r>
            <a:r>
              <a:rPr lang="ru-RU" sz="1600" i="1" dirty="0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600" i="1" dirty="0" err="1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Bros</a:t>
            </a:r>
            <a:r>
              <a:rPr lang="ru-RU" sz="1600" i="1" dirty="0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- игра в жанре </a:t>
            </a:r>
            <a:r>
              <a:rPr lang="ru-RU" sz="1600" i="1" dirty="0" err="1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платформера</a:t>
            </a:r>
            <a:r>
              <a:rPr lang="ru-RU" sz="1600" i="1" dirty="0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разработанная и выпущенная в 1985 году японской компанией </a:t>
            </a:r>
            <a:r>
              <a:rPr lang="en-US" sz="1600" i="1" dirty="0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Nintendo</a:t>
            </a:r>
            <a:r>
              <a:rPr lang="ru-RU" sz="1600" i="1" dirty="0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для платформы </a:t>
            </a:r>
            <a:r>
              <a:rPr lang="en-US" sz="1600" i="1" dirty="0" err="1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Famicom</a:t>
            </a:r>
            <a:r>
              <a:rPr lang="ru-RU" sz="1600" i="1" dirty="0">
                <a:solidFill>
                  <a:srgbClr val="0000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Занесена в «Книгу рекордов Гиннеса» как самая продаваемая игра в истории. </a:t>
            </a:r>
            <a:endParaRPr lang="ru-RU" sz="1600" i="1" dirty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5"/>
          <p:cNvSpPr/>
          <p:nvPr/>
        </p:nvSpPr>
        <p:spPr>
          <a:xfrm>
            <a:off x="1320952" y="2276872"/>
            <a:ext cx="7208377" cy="258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 algn="just">
              <a:spcAft>
                <a:spcPts val="10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Следует общей игровой канве </a:t>
            </a:r>
            <a:r>
              <a:rPr lang="en-US" sz="2000" dirty="0">
                <a:solidFill>
                  <a:schemeClr val="bg1"/>
                </a:solidFill>
              </a:rPr>
              <a:t>Mario</a:t>
            </a:r>
            <a:endParaRPr lang="ru-RU" sz="2000" dirty="0">
              <a:solidFill>
                <a:schemeClr val="bg1"/>
              </a:solidFill>
            </a:endParaRPr>
          </a:p>
          <a:p>
            <a:pPr indent="263525" algn="just">
              <a:spcAft>
                <a:spcPts val="10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000" dirty="0">
                <a:solidFill>
                  <a:schemeClr val="bg1"/>
                </a:solidFill>
              </a:rPr>
              <a:t> Цель игры – пройти уровни, победить врагов, набрать очки</a:t>
            </a:r>
          </a:p>
          <a:p>
            <a:pPr indent="263525" algn="just">
              <a:spcAft>
                <a:spcPts val="10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000" dirty="0">
                <a:solidFill>
                  <a:schemeClr val="bg1"/>
                </a:solidFill>
              </a:rPr>
              <a:t> Враги двух уровней сложности с разным «поведением»</a:t>
            </a:r>
          </a:p>
          <a:p>
            <a:pPr indent="263525" algn="just">
              <a:spcAft>
                <a:spcPts val="10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000" dirty="0">
                <a:solidFill>
                  <a:schemeClr val="bg1"/>
                </a:solidFill>
              </a:rPr>
              <a:t> Лимит по времени, по запасу «жизни»</a:t>
            </a:r>
          </a:p>
          <a:p>
            <a:pPr indent="263525" algn="just">
              <a:spcAft>
                <a:spcPts val="10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000" dirty="0">
                <a:solidFill>
                  <a:schemeClr val="bg1"/>
                </a:solidFill>
              </a:rPr>
              <a:t>Элемент случайности – секретный блок, поведение врагов</a:t>
            </a: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943" y="4466566"/>
            <a:ext cx="85937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u="sng" dirty="0">
                <a:solidFill>
                  <a:schemeClr val="bg1"/>
                </a:solidFill>
              </a:rPr>
              <a:t>Цели разработки</a:t>
            </a:r>
            <a:r>
              <a:rPr lang="ru-RU" sz="2200" dirty="0">
                <a:solidFill>
                  <a:schemeClr val="bg1"/>
                </a:solidFill>
              </a:rPr>
              <a:t> учебные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ru-RU" sz="2200" dirty="0">
                <a:solidFill>
                  <a:schemeClr val="bg1"/>
                </a:solidFill>
              </a:rPr>
              <a:t>разобраться с библиотекой, управлением физикой, логикой поведения героя, освоить технологию командной работы</a:t>
            </a:r>
            <a:r>
              <a:rPr lang="ru-RU" sz="2000" dirty="0">
                <a:solidFill>
                  <a:schemeClr val="bg1"/>
                </a:solidFill>
              </a:rPr>
              <a:t>. Пока мы не претендуем на то, чтобы превзойти самую продаваемую игру в истории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958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9389F-98CD-4DB3-9767-4C904824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161020"/>
            <a:ext cx="8229600" cy="954360"/>
          </a:xfrm>
        </p:spPr>
        <p:txBody>
          <a:bodyPr/>
          <a:lstStyle/>
          <a:p>
            <a:r>
              <a:rPr lang="ru-RU" dirty="0"/>
              <a:t>Этапы создания проекта</a:t>
            </a:r>
          </a:p>
        </p:txBody>
      </p:sp>
      <p:sp>
        <p:nvSpPr>
          <p:cNvPr id="4" name="Прямоугольник 14"/>
          <p:cNvSpPr/>
          <p:nvPr/>
        </p:nvSpPr>
        <p:spPr>
          <a:xfrm>
            <a:off x="135113" y="742881"/>
            <a:ext cx="2376264" cy="81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i="1" dirty="0"/>
              <a:t>1.Написание ТЗ</a:t>
            </a:r>
            <a:endParaRPr lang="ru-RU" sz="2000" dirty="0"/>
          </a:p>
        </p:txBody>
      </p:sp>
      <p:sp>
        <p:nvSpPr>
          <p:cNvPr id="5" name="Прямоугольник 14"/>
          <p:cNvSpPr/>
          <p:nvPr/>
        </p:nvSpPr>
        <p:spPr>
          <a:xfrm>
            <a:off x="539552" y="1890653"/>
            <a:ext cx="3336191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i="1" dirty="0"/>
              <a:t>2.Определение используемых элементов</a:t>
            </a:r>
            <a:endParaRPr lang="ru-RU" sz="2000" dirty="0"/>
          </a:p>
        </p:txBody>
      </p:sp>
      <p:sp>
        <p:nvSpPr>
          <p:cNvPr id="6" name="Прямоугольник 14"/>
          <p:cNvSpPr/>
          <p:nvPr/>
        </p:nvSpPr>
        <p:spPr>
          <a:xfrm>
            <a:off x="1652689" y="3099171"/>
            <a:ext cx="3221248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i="1" dirty="0"/>
              <a:t>3.</a:t>
            </a:r>
            <a:r>
              <a:rPr lang="en-US" sz="2200" b="1" i="1" dirty="0"/>
              <a:t> </a:t>
            </a:r>
            <a:r>
              <a:rPr lang="ru-RU" sz="2200" b="1" i="1" dirty="0"/>
              <a:t>Настройка </a:t>
            </a:r>
            <a:r>
              <a:rPr lang="en-US" sz="2200" b="1" i="1" dirty="0"/>
              <a:t>GitHub</a:t>
            </a:r>
            <a:r>
              <a:rPr lang="ru-RU" sz="2200" b="1" i="1" dirty="0"/>
              <a:t> </a:t>
            </a:r>
          </a:p>
          <a:p>
            <a:pPr algn="ctr"/>
            <a:r>
              <a:rPr lang="ru-RU" sz="2200" b="1" i="1" dirty="0"/>
              <a:t>для совместной работы </a:t>
            </a:r>
            <a:endParaRPr lang="ru-RU" sz="2000" dirty="0"/>
          </a:p>
        </p:txBody>
      </p:sp>
      <p:sp>
        <p:nvSpPr>
          <p:cNvPr id="7" name="Прямоугольник 14"/>
          <p:cNvSpPr/>
          <p:nvPr/>
        </p:nvSpPr>
        <p:spPr>
          <a:xfrm>
            <a:off x="2511376" y="4310402"/>
            <a:ext cx="4508896" cy="1145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i="1" dirty="0"/>
              <a:t>4.Создание основы игры</a:t>
            </a:r>
            <a:r>
              <a:rPr lang="en-US" sz="2200" b="1" i="1" dirty="0"/>
              <a:t> </a:t>
            </a:r>
            <a:r>
              <a:rPr lang="en-US" sz="2000" i="1" dirty="0"/>
              <a:t>(</a:t>
            </a:r>
            <a:r>
              <a:rPr lang="ru-RU" sz="2000" i="1" dirty="0"/>
              <a:t>движение и взаимодействие персонажей, загрузка уровней и т.д.)</a:t>
            </a:r>
            <a:endParaRPr lang="ru-RU" dirty="0"/>
          </a:p>
        </p:txBody>
      </p:sp>
      <p:sp>
        <p:nvSpPr>
          <p:cNvPr id="16" name="Down Arrow 15"/>
          <p:cNvSpPr/>
          <p:nvPr/>
        </p:nvSpPr>
        <p:spPr>
          <a:xfrm>
            <a:off x="1364657" y="1557739"/>
            <a:ext cx="288032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Down Arrow 16"/>
          <p:cNvSpPr/>
          <p:nvPr/>
        </p:nvSpPr>
        <p:spPr>
          <a:xfrm>
            <a:off x="2468238" y="2786796"/>
            <a:ext cx="288032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Down Arrow 17"/>
          <p:cNvSpPr/>
          <p:nvPr/>
        </p:nvSpPr>
        <p:spPr>
          <a:xfrm>
            <a:off x="3419872" y="4007115"/>
            <a:ext cx="288032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4"/>
          <p:cNvSpPr/>
          <p:nvPr/>
        </p:nvSpPr>
        <p:spPr>
          <a:xfrm>
            <a:off x="805785" y="5759644"/>
            <a:ext cx="2539593" cy="76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i="1" dirty="0"/>
              <a:t>5. Подключение музыки и БД</a:t>
            </a:r>
            <a:endParaRPr lang="ru-RU" sz="2000" dirty="0"/>
          </a:p>
        </p:txBody>
      </p:sp>
      <p:sp>
        <p:nvSpPr>
          <p:cNvPr id="12" name="Прямоугольник 14"/>
          <p:cNvSpPr/>
          <p:nvPr/>
        </p:nvSpPr>
        <p:spPr>
          <a:xfrm>
            <a:off x="3538228" y="5759644"/>
            <a:ext cx="2520280" cy="75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i="1" dirty="0"/>
              <a:t>6. Учет очков, жизней, времени   </a:t>
            </a:r>
            <a:endParaRPr lang="ru-RU" sz="2000" dirty="0"/>
          </a:p>
        </p:txBody>
      </p:sp>
      <p:sp>
        <p:nvSpPr>
          <p:cNvPr id="13" name="Прямоугольник 14"/>
          <p:cNvSpPr/>
          <p:nvPr/>
        </p:nvSpPr>
        <p:spPr>
          <a:xfrm>
            <a:off x="6444208" y="5763615"/>
            <a:ext cx="2376264" cy="75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i="1" dirty="0"/>
              <a:t>7. Заставка и финальный экран</a:t>
            </a:r>
            <a:endParaRPr lang="ru-RU" sz="2000" dirty="0"/>
          </a:p>
        </p:txBody>
      </p:sp>
      <p:sp>
        <p:nvSpPr>
          <p:cNvPr id="15" name="Down Arrow 14"/>
          <p:cNvSpPr/>
          <p:nvPr/>
        </p:nvSpPr>
        <p:spPr>
          <a:xfrm>
            <a:off x="2699792" y="5445224"/>
            <a:ext cx="288032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Down Arrow 18"/>
          <p:cNvSpPr/>
          <p:nvPr/>
        </p:nvSpPr>
        <p:spPr>
          <a:xfrm>
            <a:off x="4585905" y="5450158"/>
            <a:ext cx="288032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Down Arrow 19"/>
          <p:cNvSpPr/>
          <p:nvPr/>
        </p:nvSpPr>
        <p:spPr>
          <a:xfrm>
            <a:off x="6667195" y="5450158"/>
            <a:ext cx="288032" cy="3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2" r="24445"/>
          <a:stretch/>
        </p:blipFill>
        <p:spPr>
          <a:xfrm flipH="1">
            <a:off x="6654190" y="335004"/>
            <a:ext cx="1872207" cy="35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0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E3B65F-25F3-4FA4-91DF-7867F34105C2}"/>
              </a:ext>
            </a:extLst>
          </p:cNvPr>
          <p:cNvSpPr txBox="1">
            <a:spLocks/>
          </p:cNvSpPr>
          <p:nvPr/>
        </p:nvSpPr>
        <p:spPr>
          <a:xfrm>
            <a:off x="179512" y="116632"/>
            <a:ext cx="7776864" cy="57606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1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Необходимые данные </a:t>
            </a:r>
            <a:endParaRPr kumimoji="0" lang="ru-RU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8697" y="975835"/>
            <a:ext cx="87053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Текстовые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ru-RU" sz="2400" dirty="0">
                <a:solidFill>
                  <a:schemeClr val="bg1"/>
                </a:solidFill>
              </a:rPr>
              <a:t> описание уровней</a:t>
            </a:r>
            <a:endParaRPr lang="en-US" sz="2400" dirty="0">
              <a:solidFill>
                <a:schemeClr val="bg1"/>
              </a:solidFill>
            </a:endParaRP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Графические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ru-RU" sz="2400" dirty="0">
                <a:solidFill>
                  <a:schemeClr val="bg1"/>
                </a:solidFill>
              </a:rPr>
              <a:t>изображения (герой, враги, элементы поля) – файлы </a:t>
            </a:r>
            <a:r>
              <a:rPr lang="en-US" sz="2400" dirty="0">
                <a:solidFill>
                  <a:schemeClr val="bg1"/>
                </a:solidFill>
              </a:rPr>
              <a:t>*.</a:t>
            </a:r>
            <a:r>
              <a:rPr lang="en-US" sz="2400" dirty="0" err="1">
                <a:solidFill>
                  <a:schemeClr val="bg1"/>
                </a:solidFill>
              </a:rPr>
              <a:t>png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 прозрачным фоном</a:t>
            </a:r>
            <a:endParaRPr lang="en-US" sz="2400" dirty="0">
              <a:solidFill>
                <a:schemeClr val="bg1"/>
              </a:solidFill>
            </a:endParaRP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Звуковые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ru-RU" sz="2400" dirty="0">
                <a:solidFill>
                  <a:schemeClr val="bg1"/>
                </a:solidFill>
              </a:rPr>
              <a:t>треки </a:t>
            </a:r>
            <a:r>
              <a:rPr lang="en-US" sz="2400" dirty="0">
                <a:solidFill>
                  <a:schemeClr val="bg1"/>
                </a:solidFill>
              </a:rPr>
              <a:t>*.mp3 (</a:t>
            </a:r>
            <a:r>
              <a:rPr lang="ru-RU" sz="2400" dirty="0">
                <a:solidFill>
                  <a:schemeClr val="bg1"/>
                </a:solidFill>
              </a:rPr>
              <a:t>фоновая музыка 2 вида, озвучивание событий)</a:t>
            </a:r>
            <a:endParaRPr lang="en-US" sz="2400" dirty="0">
              <a:solidFill>
                <a:schemeClr val="bg1"/>
              </a:solidFill>
            </a:endParaRP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400" dirty="0">
                <a:solidFill>
                  <a:schemeClr val="bg1"/>
                </a:solidFill>
              </a:rPr>
              <a:t> База данных (история результатов)</a:t>
            </a: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endParaRPr lang="ru-RU" sz="2400" dirty="0">
              <a:solidFill>
                <a:schemeClr val="bg1"/>
              </a:solidFill>
            </a:endParaRPr>
          </a:p>
          <a:p>
            <a:pPr algn="just">
              <a:spcAft>
                <a:spcPts val="1200"/>
              </a:spcAft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400" dirty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130" b="89130" l="9574" r="255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92" y="4509125"/>
            <a:ext cx="895350" cy="87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35" b="100000" l="8511" r="89362">
                        <a14:foregroundMark x1="71277" y1="82609" x2="71277" y2="82609"/>
                        <a14:foregroundMark x1="58511" y1="59783" x2="58511" y2="59783"/>
                        <a14:foregroundMark x1="58511" y1="59783" x2="58511" y2="59783"/>
                        <a14:foregroundMark x1="58511" y1="59783" x2="58511" y2="59783"/>
                        <a14:foregroundMark x1="58511" y1="56522" x2="58511" y2="56522"/>
                        <a14:foregroundMark x1="58511" y1="56522" x2="58511" y2="56522"/>
                        <a14:foregroundMark x1="58511" y1="40217" x2="58511" y2="40217"/>
                        <a14:foregroundMark x1="30851" y1="46739" x2="30851" y2="46739"/>
                        <a14:foregroundMark x1="36170" y1="65217" x2="36170" y2="65217"/>
                        <a14:foregroundMark x1="64894" y1="68478" x2="64894" y2="68478"/>
                        <a14:foregroundMark x1="79787" y1="71739" x2="84043" y2="68478"/>
                        <a14:foregroundMark x1="80851" y1="27174" x2="76596" y2="27174"/>
                        <a14:foregroundMark x1="36170" y1="50000" x2="30851" y2="63043"/>
                        <a14:foregroundMark x1="40426" y1="76087" x2="45745" y2="76087"/>
                        <a14:foregroundMark x1="58511" y1="56522" x2="60638" y2="51087"/>
                        <a14:foregroundMark x1="48936" y1="23913" x2="48936" y2="23913"/>
                        <a14:foregroundMark x1="61702" y1="23913" x2="61702" y2="23913"/>
                        <a14:foregroundMark x1="68085" y1="20652" x2="68085" y2="20652"/>
                        <a14:foregroundMark x1="34043" y1="23913" x2="34043" y2="23913"/>
                        <a14:foregroundMark x1="24468" y1="28261" x2="24468" y2="28261"/>
                        <a14:foregroundMark x1="14894" y1="20652" x2="14894" y2="20652"/>
                        <a14:foregroundMark x1="71277" y1="16304" x2="71277" y2="16304"/>
                        <a14:foregroundMark x1="77660" y1="14130" x2="77660" y2="14130"/>
                        <a14:foregroundMark x1="84043" y1="21739" x2="84043" y2="21739"/>
                        <a14:foregroundMark x1="82979" y1="18478" x2="82979" y2="18478"/>
                        <a14:foregroundMark x1="87234" y1="21739" x2="87234" y2="21739"/>
                        <a14:foregroundMark x1="56383" y1="5435" x2="56383" y2="5435"/>
                        <a14:foregroundMark x1="62766" y1="9783" x2="62766" y2="9783"/>
                        <a14:foregroundMark x1="69149" y1="7609" x2="69149" y2="7609"/>
                        <a14:foregroundMark x1="54255" y1="5435" x2="54255" y2="5435"/>
                        <a14:foregroundMark x1="50000" y1="6522" x2="50000" y2="6522"/>
                        <a14:foregroundMark x1="34043" y1="9783" x2="34043" y2="9783"/>
                      </a14:backgroundRemoval>
                    </a14:imgEffect>
                  </a14:imgLayer>
                </a14:imgProps>
              </a:ext>
            </a:extLst>
          </a:blip>
          <a:srcRect t="7812"/>
          <a:stretch/>
        </p:blipFill>
        <p:spPr>
          <a:xfrm>
            <a:off x="1029185" y="4509120"/>
            <a:ext cx="895350" cy="849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4828" y1="11765" x2="44828" y2="11765"/>
                        <a14:foregroundMark x1="58621" y1="15294" x2="58621" y2="15294"/>
                        <a14:foregroundMark x1="33333" y1="9412" x2="33333" y2="9412"/>
                        <a14:foregroundMark x1="28736" y1="11765" x2="28736" y2="11765"/>
                        <a14:foregroundMark x1="35632" y1="16471" x2="35632" y2="16471"/>
                        <a14:foregroundMark x1="25287" y1="17647" x2="25287" y2="17647"/>
                        <a14:foregroundMark x1="17241" y1="11765" x2="17241" y2="11765"/>
                        <a14:foregroundMark x1="79310" y1="10588" x2="79310" y2="10588"/>
                        <a14:foregroundMark x1="65517" y1="2353" x2="65517" y2="2353"/>
                      </a14:backgroundRemoval>
                    </a14:imgEffect>
                  </a14:imgLayer>
                </a14:imgProps>
              </a:ext>
            </a:extLst>
          </a:blip>
          <a:srcRect l="1" r="2224" b="2166"/>
          <a:stretch/>
        </p:blipFill>
        <p:spPr>
          <a:xfrm>
            <a:off x="1961556" y="4509121"/>
            <a:ext cx="869256" cy="849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11" b="98889" l="0" r="100000">
                        <a14:backgroundMark x1="86207" y1="5556" x2="86207" y2="5556"/>
                      </a14:backgroundRemoval>
                    </a14:imgEffect>
                  </a14:imgLayer>
                </a14:imgProps>
              </a:ext>
            </a:extLst>
          </a:blip>
          <a:srcRect l="1" r="4415"/>
          <a:stretch/>
        </p:blipFill>
        <p:spPr>
          <a:xfrm>
            <a:off x="2915816" y="4443958"/>
            <a:ext cx="845393" cy="914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99" b="98551" l="0" r="98745">
                        <a14:foregroundMark x1="60669" y1="10145" x2="60669" y2="10145"/>
                        <a14:foregroundMark x1="60669" y1="10145" x2="60669" y2="10145"/>
                        <a14:foregroundMark x1="61088" y1="10145" x2="61088" y2="10145"/>
                        <a14:backgroundMark x1="49372" y1="13043" x2="49372" y2="13043"/>
                        <a14:backgroundMark x1="59414" y1="5797" x2="59414" y2="5797"/>
                        <a14:backgroundMark x1="81590" y1="7971" x2="81590" y2="7971"/>
                        <a14:backgroundMark x1="56067" y1="0" x2="56067" y2="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5062" y="4401523"/>
            <a:ext cx="1658063" cy="9573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41225" y="4443958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SQLite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11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5" name="Прямоугольник 5"/>
          <p:cNvSpPr/>
          <p:nvPr/>
        </p:nvSpPr>
        <p:spPr>
          <a:xfrm>
            <a:off x="188159" y="980728"/>
            <a:ext cx="870530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Pygame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u-RU" sz="2400" dirty="0">
                <a:solidFill>
                  <a:schemeClr val="bg1"/>
                </a:solidFill>
              </a:rPr>
              <a:t>графика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звук, управление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ru-RU" sz="2400" dirty="0">
                <a:solidFill>
                  <a:schemeClr val="bg1"/>
                </a:solidFill>
              </a:rPr>
              <a:t>события клавиатуры и мыши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Совместная работа и контроль версий </a:t>
            </a:r>
            <a:r>
              <a:rPr lang="en-US" sz="2400" dirty="0">
                <a:solidFill>
                  <a:schemeClr val="bg1"/>
                </a:solidFill>
              </a:rPr>
              <a:t>(GitHub)</a:t>
            </a: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400" dirty="0">
                <a:solidFill>
                  <a:schemeClr val="bg1"/>
                </a:solidFill>
              </a:rPr>
              <a:t> Другие модули (</a:t>
            </a:r>
            <a:r>
              <a:rPr lang="en-US" sz="2400" dirty="0" err="1">
                <a:solidFill>
                  <a:schemeClr val="bg1"/>
                </a:solidFill>
              </a:rPr>
              <a:t>datetime</a:t>
            </a:r>
            <a:r>
              <a:rPr lang="en-US" sz="2400" dirty="0">
                <a:solidFill>
                  <a:schemeClr val="bg1"/>
                </a:solidFill>
              </a:rPr>
              <a:t>, random, sqlite3)</a:t>
            </a: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Работа с БД (</a:t>
            </a:r>
            <a:r>
              <a:rPr lang="en-US" sz="2400" dirty="0">
                <a:solidFill>
                  <a:schemeClr val="bg1"/>
                </a:solidFill>
              </a:rPr>
              <a:t>select, insert, limit)</a:t>
            </a:r>
            <a:endParaRPr lang="ru-RU" sz="2400" dirty="0">
              <a:solidFill>
                <a:schemeClr val="bg1"/>
              </a:solidFill>
            </a:endParaRP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400" dirty="0">
                <a:solidFill>
                  <a:schemeClr val="bg1"/>
                </a:solidFill>
              </a:rPr>
              <a:t> Использование классов и наследования</a:t>
            </a:r>
            <a:endParaRPr lang="en-US" sz="2400" dirty="0">
              <a:solidFill>
                <a:schemeClr val="bg1"/>
              </a:solidFill>
            </a:endParaRP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 C</a:t>
            </a:r>
            <a:r>
              <a:rPr lang="ru-RU" sz="2400" dirty="0" err="1">
                <a:solidFill>
                  <a:schemeClr val="bg1"/>
                </a:solidFill>
              </a:rPr>
              <a:t>оответствие</a:t>
            </a:r>
            <a:r>
              <a:rPr lang="ru-RU" sz="2400" dirty="0">
                <a:solidFill>
                  <a:schemeClr val="bg1"/>
                </a:solidFill>
              </a:rPr>
              <a:t> стандарту </a:t>
            </a:r>
            <a:r>
              <a:rPr lang="en-US" sz="2400" dirty="0">
                <a:solidFill>
                  <a:schemeClr val="bg1"/>
                </a:solidFill>
              </a:rPr>
              <a:t>pep8</a:t>
            </a: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400" dirty="0">
                <a:solidFill>
                  <a:schemeClr val="bg1"/>
                </a:solidFill>
              </a:rPr>
              <a:t> Работа с исключениями </a:t>
            </a: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400" dirty="0">
                <a:solidFill>
                  <a:schemeClr val="bg1"/>
                </a:solidFill>
              </a:rPr>
              <a:t> Тестовые файлы (на чтение)  - описание уровней</a:t>
            </a: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endParaRPr lang="ru-RU" sz="2400" dirty="0">
              <a:solidFill>
                <a:schemeClr val="bg1"/>
              </a:solidFill>
            </a:endParaRPr>
          </a:p>
          <a:p>
            <a:pPr indent="263525" algn="just">
              <a:spcAft>
                <a:spcPts val="12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endParaRPr lang="ru-RU" sz="2400" dirty="0">
              <a:solidFill>
                <a:schemeClr val="bg1"/>
              </a:solidFill>
            </a:endParaRPr>
          </a:p>
          <a:p>
            <a:pPr algn="just">
              <a:spcAft>
                <a:spcPts val="1200"/>
              </a:spcAft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ru-RU" sz="2400" dirty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E3B65F-25F3-4FA4-91DF-7867F34105C2}"/>
              </a:ext>
            </a:extLst>
          </p:cNvPr>
          <p:cNvSpPr txBox="1">
            <a:spLocks/>
          </p:cNvSpPr>
          <p:nvPr/>
        </p:nvSpPr>
        <p:spPr>
          <a:xfrm>
            <a:off x="-180528" y="16417"/>
            <a:ext cx="8964488" cy="57606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Используемые</a:t>
            </a:r>
            <a:r>
              <a:rPr kumimoji="0" lang="ru-RU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элементы</a:t>
            </a:r>
            <a:r>
              <a:rPr kumimoji="0" lang="en-US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ru-RU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поле</a:t>
            </a:r>
            <a:endParaRPr kumimoji="0" lang="ru-RU" sz="36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31291"/>
              </p:ext>
            </p:extLst>
          </p:nvPr>
        </p:nvGraphicFramePr>
        <p:xfrm>
          <a:off x="395535" y="1128877"/>
          <a:ext cx="8208912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184">
                  <a:extLst>
                    <a:ext uri="{9D8B030D-6E8A-4147-A177-3AD203B41FA5}">
                      <a16:colId xmlns:a16="http://schemas.microsoft.com/office/drawing/2014/main" val="56058396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701792446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val="609649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Символ в  описании уровня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Основной «пустой» элемент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*</a:t>
                      </a:r>
                      <a:r>
                        <a:rPr lang="ru-RU" sz="1600" baseline="0" dirty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6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Препятствие</a:t>
                      </a:r>
                      <a:r>
                        <a:rPr lang="ru-RU" sz="1600" baseline="0" dirty="0"/>
                        <a:t> – коробка (постоянное)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Препятствие</a:t>
                      </a:r>
                      <a:r>
                        <a:rPr lang="ru-RU" sz="1600" baseline="0" dirty="0"/>
                        <a:t> – кирпич (исчезающее при ударе снизу)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6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Секретный</a:t>
                      </a:r>
                      <a:r>
                        <a:rPr lang="ru-RU" sz="1600" baseline="0" dirty="0"/>
                        <a:t> блок- может превращаться в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+ </a:t>
                      </a:r>
                      <a:r>
                        <a:rPr lang="ru-RU" sz="1600" baseline="0" dirty="0"/>
                        <a:t>жизнь    </a:t>
                      </a:r>
                      <a:r>
                        <a:rPr lang="en-US" sz="1600" baseline="0" dirty="0"/>
                        <a:t>   </a:t>
                      </a:r>
                      <a:r>
                        <a:rPr lang="ru-RU" sz="1600" baseline="0" dirty="0"/>
                        <a:t>с вероятностью 10 %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/>
                        <a:t>-</a:t>
                      </a:r>
                      <a:r>
                        <a:rPr lang="en-US" sz="1600" baseline="0" dirty="0"/>
                        <a:t> </a:t>
                      </a:r>
                      <a:r>
                        <a:rPr lang="ru-RU" sz="1600" baseline="0" dirty="0"/>
                        <a:t>жизнь     </a:t>
                      </a:r>
                      <a:r>
                        <a:rPr lang="en-US" sz="1600" baseline="0" dirty="0"/>
                        <a:t>   </a:t>
                      </a:r>
                      <a:r>
                        <a:rPr lang="ru-RU" sz="1600" baseline="0" dirty="0"/>
                        <a:t>с вероятностью 20 %</a:t>
                      </a:r>
                    </a:p>
                    <a:p>
                      <a:r>
                        <a:rPr lang="ru-RU" sz="1600" baseline="0" dirty="0"/>
                        <a:t>кирпичи   </a:t>
                      </a:r>
                      <a:r>
                        <a:rPr lang="en-US" sz="1600" baseline="0" dirty="0"/>
                        <a:t>   </a:t>
                      </a:r>
                      <a:r>
                        <a:rPr lang="ru-RU" sz="1600" baseline="0" dirty="0"/>
                        <a:t>с вероятностью 10 %</a:t>
                      </a:r>
                      <a:endParaRPr lang="en-US" sz="1600" baseline="0" dirty="0"/>
                    </a:p>
                    <a:p>
                      <a:r>
                        <a:rPr lang="ru-RU" sz="1600" baseline="0" dirty="0"/>
                        <a:t>в</a:t>
                      </a:r>
                      <a:r>
                        <a:rPr lang="en-US" sz="1600" baseline="0" dirty="0"/>
                        <a:t> </a:t>
                      </a:r>
                      <a:r>
                        <a:rPr lang="ru-RU" sz="1600" baseline="0" dirty="0"/>
                        <a:t>коробку </a:t>
                      </a:r>
                      <a:r>
                        <a:rPr lang="en-US" sz="1600" baseline="0" dirty="0"/>
                        <a:t>   </a:t>
                      </a:r>
                      <a:r>
                        <a:rPr lang="ru-RU" sz="1600" baseline="0" dirty="0"/>
                        <a:t>с вероятностью 20 %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+50 баллов </a:t>
                      </a:r>
                      <a:r>
                        <a:rPr lang="en-US" sz="1600" dirty="0"/>
                        <a:t> </a:t>
                      </a:r>
                      <a:r>
                        <a:rPr lang="ru-RU" sz="1600" baseline="0" dirty="0"/>
                        <a:t>с вероятностью 10 %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+</a:t>
                      </a:r>
                      <a:r>
                        <a:rPr lang="ru-RU" sz="1600" baseline="0" dirty="0"/>
                        <a:t>5 секунд </a:t>
                      </a:r>
                      <a:r>
                        <a:rPr lang="en-US" sz="1600" baseline="0" dirty="0"/>
                        <a:t>   </a:t>
                      </a:r>
                      <a:r>
                        <a:rPr lang="ru-RU" sz="1600" baseline="0" dirty="0"/>
                        <a:t>с вероятностью </a:t>
                      </a:r>
                      <a:r>
                        <a:rPr lang="en-US" sz="1600" baseline="0" dirty="0"/>
                        <a:t>1</a:t>
                      </a:r>
                      <a:r>
                        <a:rPr lang="ru-RU" sz="1600" baseline="0" dirty="0"/>
                        <a:t>0 %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&lt;</a:t>
                      </a:r>
                      <a:r>
                        <a:rPr lang="ru-RU" sz="1600" baseline="0" dirty="0"/>
                        <a:t>пусто</a:t>
                      </a:r>
                      <a:r>
                        <a:rPr lang="en-US" sz="1600" baseline="0" dirty="0"/>
                        <a:t>&gt;       </a:t>
                      </a:r>
                      <a:r>
                        <a:rPr lang="ru-RU" sz="1600" baseline="0" dirty="0"/>
                        <a:t>с вероятностью </a:t>
                      </a:r>
                      <a:r>
                        <a:rPr lang="en-US" sz="1600" baseline="0" dirty="0"/>
                        <a:t>2</a:t>
                      </a:r>
                      <a:r>
                        <a:rPr lang="ru-RU" sz="1600" baseline="0" dirty="0"/>
                        <a:t>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30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/>
                        <a:t>колючки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4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/>
                        <a:t>Конец уровня (открывается при касании)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25706"/>
                  </a:ext>
                </a:extLst>
              </a:tr>
            </a:tbl>
          </a:graphicData>
        </a:graphic>
      </p:graphicFrame>
      <p:sp>
        <p:nvSpPr>
          <p:cNvPr id="7" name="Прямоугольник 5"/>
          <p:cNvSpPr/>
          <p:nvPr/>
        </p:nvSpPr>
        <p:spPr>
          <a:xfrm>
            <a:off x="395535" y="605657"/>
            <a:ext cx="7208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 algn="just">
              <a:spcAft>
                <a:spcPts val="10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Игровое поле (картинки </a:t>
            </a:r>
            <a:r>
              <a:rPr lang="en-US" sz="2400" b="1" dirty="0" err="1">
                <a:solidFill>
                  <a:schemeClr val="bg1"/>
                </a:solidFill>
              </a:rPr>
              <a:t>png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50*50)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26" y="1797143"/>
            <a:ext cx="529525" cy="52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36" y="2391460"/>
            <a:ext cx="533484" cy="533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36" y="2967524"/>
            <a:ext cx="533484" cy="533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149080"/>
            <a:ext cx="549829" cy="5498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49" y="5594835"/>
            <a:ext cx="529525" cy="529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88" y="6193111"/>
            <a:ext cx="490438" cy="490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796" y="6212061"/>
            <a:ext cx="564508" cy="5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E3B65F-25F3-4FA4-91DF-7867F34105C2}"/>
              </a:ext>
            </a:extLst>
          </p:cNvPr>
          <p:cNvSpPr txBox="1">
            <a:spLocks/>
          </p:cNvSpPr>
          <p:nvPr/>
        </p:nvSpPr>
        <p:spPr>
          <a:xfrm>
            <a:off x="-16889" y="16417"/>
            <a:ext cx="8964488" cy="57606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Используемые</a:t>
            </a:r>
            <a:r>
              <a:rPr kumimoji="0" lang="ru-RU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элементы</a:t>
            </a:r>
            <a:r>
              <a:rPr kumimoji="0" lang="en-US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ru-RU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персонажи</a:t>
            </a:r>
            <a:endParaRPr kumimoji="0" lang="ru-RU" sz="36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11239"/>
              </p:ext>
            </p:extLst>
          </p:nvPr>
        </p:nvGraphicFramePr>
        <p:xfrm>
          <a:off x="365776" y="1196753"/>
          <a:ext cx="8208912" cy="2324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184">
                  <a:extLst>
                    <a:ext uri="{9D8B030D-6E8A-4147-A177-3AD203B41FA5}">
                      <a16:colId xmlns:a16="http://schemas.microsoft.com/office/drawing/2014/main" val="56058396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701792446"/>
                    </a:ext>
                  </a:extLst>
                </a:gridCol>
                <a:gridCol w="1842448">
                  <a:extLst>
                    <a:ext uri="{9D8B030D-6E8A-4147-A177-3AD203B41FA5}">
                      <a16:colId xmlns:a16="http://schemas.microsoft.com/office/drawing/2014/main" val="609649130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Символ в  описании уровня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герой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u</a:t>
                      </a:r>
                      <a:r>
                        <a:rPr lang="ru-RU" sz="1600" baseline="0" dirty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6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враг</a:t>
                      </a:r>
                      <a:r>
                        <a:rPr lang="ru-RU" sz="1600" baseline="0" dirty="0"/>
                        <a:t> первого уровня (</a:t>
                      </a:r>
                      <a:r>
                        <a:rPr lang="ru-RU" sz="1600" baseline="0" dirty="0" err="1"/>
                        <a:t>м.б</a:t>
                      </a:r>
                      <a:r>
                        <a:rPr lang="ru-RU" sz="1600" baseline="0" dirty="0"/>
                        <a:t>. уничтожен прыжком на него сверху)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враг</a:t>
                      </a:r>
                      <a:r>
                        <a:rPr lang="ru-RU" sz="1600" baseline="0" dirty="0"/>
                        <a:t> второго уровня (неуничтожим,  поворачивается, доходя до препятствия)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62291"/>
                  </a:ext>
                </a:extLst>
              </a:tr>
            </a:tbl>
          </a:graphicData>
        </a:graphic>
      </p:graphicFrame>
      <p:sp>
        <p:nvSpPr>
          <p:cNvPr id="7" name="Прямоугольник 5"/>
          <p:cNvSpPr/>
          <p:nvPr/>
        </p:nvSpPr>
        <p:spPr>
          <a:xfrm>
            <a:off x="395536" y="692696"/>
            <a:ext cx="7208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 algn="just">
              <a:spcAft>
                <a:spcPts val="10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персонажи (картинки 50*50)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532" y="1858950"/>
            <a:ext cx="304762" cy="507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91" y="2418723"/>
            <a:ext cx="444444" cy="4444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36" y="2980016"/>
            <a:ext cx="519179" cy="507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48" y="2971158"/>
            <a:ext cx="519179" cy="507893"/>
          </a:xfrm>
          <a:prstGeom prst="rect">
            <a:avLst/>
          </a:prstGeom>
        </p:spPr>
      </p:pic>
      <p:sp>
        <p:nvSpPr>
          <p:cNvPr id="14" name="Прямоугольник 5"/>
          <p:cNvSpPr/>
          <p:nvPr/>
        </p:nvSpPr>
        <p:spPr>
          <a:xfrm>
            <a:off x="365776" y="3710435"/>
            <a:ext cx="7208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 algn="just">
              <a:spcAft>
                <a:spcPts val="1000"/>
              </a:spcAft>
              <a:buBlip>
                <a:blip r:embed="rId2"/>
              </a:buBlip>
              <a:tabLst>
                <a:tab pos="6461125" algn="l"/>
                <a:tab pos="6726238" algn="l"/>
                <a:tab pos="6908800" algn="l"/>
                <a:tab pos="7172325" algn="l"/>
                <a:tab pos="7264400" algn="l"/>
                <a:tab pos="7802563" algn="l"/>
              </a:tabLst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управление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13729"/>
              </p:ext>
            </p:extLst>
          </p:nvPr>
        </p:nvGraphicFramePr>
        <p:xfrm>
          <a:off x="356022" y="4125496"/>
          <a:ext cx="8218666" cy="1968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158">
                  <a:extLst>
                    <a:ext uri="{9D8B030D-6E8A-4147-A177-3AD203B41FA5}">
                      <a16:colId xmlns:a16="http://schemas.microsoft.com/office/drawing/2014/main" val="560583964"/>
                    </a:ext>
                  </a:extLst>
                </a:gridCol>
                <a:gridCol w="3253508">
                  <a:extLst>
                    <a:ext uri="{9D8B030D-6E8A-4147-A177-3AD203B41FA5}">
                      <a16:colId xmlns:a16="http://schemas.microsoft.com/office/drawing/2014/main" val="1701792446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/>
                        <a:t>Символ в  описании уровня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перемещение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/>
                        <a:t>Стрелки</a:t>
                      </a:r>
                      <a:r>
                        <a:rPr lang="en-US" sz="1600" baseline="0" dirty="0"/>
                        <a:t> </a:t>
                      </a:r>
                      <a:r>
                        <a:rPr lang="ru-RU" sz="1600" baseline="0" dirty="0"/>
                        <a:t>влево-право,</a:t>
                      </a:r>
                    </a:p>
                    <a:p>
                      <a:pPr algn="ctr"/>
                      <a:r>
                        <a:rPr lang="ru-RU" sz="1600" baseline="0" dirty="0"/>
                        <a:t> кнопки </a:t>
                      </a:r>
                      <a:r>
                        <a:rPr lang="en-US" sz="1600" baseline="0" dirty="0"/>
                        <a:t>a</a:t>
                      </a:r>
                      <a:r>
                        <a:rPr lang="ru-RU" sz="1600" baseline="0" dirty="0"/>
                        <a:t> </a:t>
                      </a:r>
                      <a:r>
                        <a:rPr lang="en-US" sz="1600" baseline="0" dirty="0"/>
                        <a:t>(</a:t>
                      </a:r>
                      <a:r>
                        <a:rPr lang="ru-RU" sz="1600" baseline="0" dirty="0"/>
                        <a:t>влево) </a:t>
                      </a:r>
                      <a:r>
                        <a:rPr lang="en-US" sz="1600" baseline="0" dirty="0"/>
                        <a:t>d</a:t>
                      </a:r>
                      <a:r>
                        <a:rPr lang="ru-RU" sz="1600" baseline="0" dirty="0"/>
                        <a:t> </a:t>
                      </a:r>
                      <a:r>
                        <a:rPr lang="en-US" sz="1600" baseline="0" dirty="0"/>
                        <a:t>(</a:t>
                      </a:r>
                      <a:r>
                        <a:rPr lang="ru-RU" sz="1600" baseline="0" dirty="0"/>
                        <a:t>вправо)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6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прыжок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/>
                        <a:t>Стрелка вверх, </a:t>
                      </a:r>
                      <a:r>
                        <a:rPr lang="en-US" sz="1600" baseline="0" dirty="0"/>
                        <a:t>w</a:t>
                      </a:r>
                      <a:r>
                        <a:rPr lang="ru-RU" sz="1600" baseline="0" dirty="0"/>
                        <a:t>,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начало, выход (кнопки в</a:t>
                      </a:r>
                      <a:r>
                        <a:rPr lang="ru-RU" sz="1600" baseline="0" dirty="0"/>
                        <a:t> игровом окне)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Мышь,</a:t>
                      </a:r>
                      <a:r>
                        <a:rPr lang="ru-RU" sz="1600" baseline="0" dirty="0"/>
                        <a:t> </a:t>
                      </a:r>
                      <a:r>
                        <a:rPr lang="en-US" sz="1600" baseline="0" dirty="0"/>
                        <a:t>Enter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7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3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6A9686F-628C-4E9A-92AA-98B83CB4DD82}"/>
              </a:ext>
            </a:extLst>
          </p:cNvPr>
          <p:cNvSpPr txBox="1">
            <a:spLocks/>
          </p:cNvSpPr>
          <p:nvPr/>
        </p:nvSpPr>
        <p:spPr>
          <a:xfrm>
            <a:off x="179512" y="-27385"/>
            <a:ext cx="8964488" cy="994107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ru-RU" sz="3600" b="1" i="0" u="none" strike="noStrike" kern="1200" cap="none" spc="0" normalizeH="0" baseline="0" noProof="0" dirty="0" err="1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озданный</a:t>
            </a:r>
            <a:r>
              <a:rPr kumimoji="0" lang="ru-RU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мир</a:t>
            </a:r>
            <a:r>
              <a:rPr kumimoji="0" lang="en-US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ru-RU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пример поля по описанию</a:t>
            </a:r>
            <a:endParaRPr kumimoji="0" lang="ru-RU" sz="36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6173128"/>
            <a:ext cx="8200264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1250733"/>
            <a:ext cx="2664296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#********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#u*******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#*****q**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#**#*****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#**#*****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#****#***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#e*****#*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#******#*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#***#****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#**E*****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#*****q**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#***#w***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ttps://lh3.googleusercontent.com/IU12ZPMMJ2NiNXBCOvTTRgmZ-4wGCxlGHFpdSPGU7qctygAWsxPybLW7Xpi5Jr3Jw2ZXFU7gyW-U5on2DqP6uhawKVpdEwAiD_ZwG2KkxHXGCugBv4wAgrfvDh5I9_2VM4IwdB-jj8LYtqbsZFnpIChufn4ybQGsrYFA-9GDK9wk3yQQsu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29483"/>
            <a:ext cx="4248472" cy="33570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5535" y="5183436"/>
            <a:ext cx="7920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Загружаемое из  </a:t>
            </a:r>
            <a:r>
              <a:rPr lang="en-US" dirty="0">
                <a:solidFill>
                  <a:schemeClr val="bg1"/>
                </a:solidFill>
              </a:rPr>
              <a:t>txt – </a:t>
            </a:r>
            <a:r>
              <a:rPr lang="ru-RU" dirty="0">
                <a:solidFill>
                  <a:schemeClr val="bg1"/>
                </a:solidFill>
              </a:rPr>
              <a:t>файла описание транспонируется и создается по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блокам (квадрат размером 50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50)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0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6A9686F-628C-4E9A-92AA-98B83CB4DD82}"/>
              </a:ext>
            </a:extLst>
          </p:cNvPr>
          <p:cNvSpPr txBox="1">
            <a:spLocks/>
          </p:cNvSpPr>
          <p:nvPr/>
        </p:nvSpPr>
        <p:spPr>
          <a:xfrm>
            <a:off x="-317521" y="-152332"/>
            <a:ext cx="8964488" cy="576064"/>
          </a:xfrm>
          <a:prstGeom prst="rect">
            <a:avLst/>
          </a:prstGeom>
        </p:spPr>
        <p:txBody>
          <a:bodyPr vert="horz" anchor="ctr">
            <a:normAutofit fontScale="97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4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6173128"/>
            <a:ext cx="8200264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923"/>
          <a:stretch/>
        </p:blipFill>
        <p:spPr>
          <a:xfrm>
            <a:off x="424136" y="1077640"/>
            <a:ext cx="6132899" cy="455187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A9686F-628C-4E9A-92AA-98B83CB4DD82}"/>
              </a:ext>
            </a:extLst>
          </p:cNvPr>
          <p:cNvSpPr txBox="1">
            <a:spLocks/>
          </p:cNvSpPr>
          <p:nvPr/>
        </p:nvSpPr>
        <p:spPr>
          <a:xfrm>
            <a:off x="179512" y="-27385"/>
            <a:ext cx="8964488" cy="994107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1" i="0" u="none" strike="noStrike" kern="1200" cap="none" spc="0" normalizeH="0" baseline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Игра</a:t>
            </a:r>
            <a:r>
              <a:rPr kumimoji="0" lang="en-US" sz="41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ru-RU" sz="4100" b="1" i="0" u="none" strike="noStrike" kern="1200" cap="none" spc="0" normalizeH="0" noProof="0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стартовое окно</a:t>
            </a:r>
            <a:endParaRPr kumimoji="0" lang="ru-RU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3591" y="1328944"/>
            <a:ext cx="22408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Поле ввода и кнопки</a:t>
            </a:r>
          </a:p>
          <a:p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QUIT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создаются в </a:t>
            </a:r>
            <a:r>
              <a:rPr lang="en-US" dirty="0">
                <a:solidFill>
                  <a:schemeClr val="bg1"/>
                </a:solidFill>
              </a:rPr>
              <a:t>runtime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Пустое имя не допускается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Управление – </a:t>
            </a:r>
            <a:r>
              <a:rPr lang="en-US" dirty="0">
                <a:solidFill>
                  <a:schemeClr val="bg1"/>
                </a:solidFill>
              </a:rPr>
              <a:t>enter, </a:t>
            </a:r>
            <a:r>
              <a:rPr lang="ru-RU" dirty="0">
                <a:solidFill>
                  <a:schemeClr val="bg1"/>
                </a:solidFill>
              </a:rPr>
              <a:t>клавиши мыши</a:t>
            </a:r>
          </a:p>
        </p:txBody>
      </p:sp>
    </p:spTree>
    <p:extLst>
      <p:ext uri="{BB962C8B-B14F-4D97-AF65-F5344CB8AC3E}">
        <p14:creationId xmlns:p14="http://schemas.microsoft.com/office/powerpoint/2010/main" val="337104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13020</TotalTime>
  <Words>661</Words>
  <Application>Microsoft Office PowerPoint</Application>
  <PresentationFormat>Экран (4:3)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Апекс</vt:lpstr>
      <vt:lpstr>Pygame  и      Mario. Super mario          (clon)   </vt:lpstr>
      <vt:lpstr>Цель и общее описание</vt:lpstr>
      <vt:lpstr>Этапы создания проекта</vt:lpstr>
      <vt:lpstr>Презентация PowerPoint</vt:lpstr>
      <vt:lpstr>Используемые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Игра: основное окно</vt:lpstr>
      <vt:lpstr>Игра: окончание и top-5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Mario_py</dc:title>
  <dc:creator>pgl</dc:creator>
  <cp:lastModifiedBy>Павел Гершуни</cp:lastModifiedBy>
  <cp:revision>1065</cp:revision>
  <dcterms:created xsi:type="dcterms:W3CDTF">2016-12-10T09:36:44Z</dcterms:created>
  <dcterms:modified xsi:type="dcterms:W3CDTF">2023-01-19T14:07:32Z</dcterms:modified>
</cp:coreProperties>
</file>