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2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9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3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6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0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E8D1-F7C9-4468-8839-EB6EC5BE8BE5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A751-F5BA-4272-9B71-0B2794FC6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1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InputIterator" TargetMode="External"/><Relationship Id="rId3" Type="http://schemas.openxmlformats.org/officeDocument/2006/relationships/hyperlink" Target="http://www.cplusplus.com/CopyAssignable" TargetMode="External"/><Relationship Id="rId7" Type="http://schemas.openxmlformats.org/officeDocument/2006/relationships/hyperlink" Target="http://www.cplusplus.com/ForwardIterator" TargetMode="External"/><Relationship Id="rId2" Type="http://schemas.openxmlformats.org/officeDocument/2006/relationships/hyperlink" Target="http://www.cplusplus.com/CopyConstructi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BidirectionalIterator" TargetMode="External"/><Relationship Id="rId5" Type="http://schemas.openxmlformats.org/officeDocument/2006/relationships/hyperlink" Target="http://www.cplusplus.com/RandomAccessIterator" TargetMode="External"/><Relationship Id="rId10" Type="http://schemas.openxmlformats.org/officeDocument/2006/relationships/hyperlink" Target="http://www.cplusplus.com/DefaultConstructible" TargetMode="External"/><Relationship Id="rId4" Type="http://schemas.openxmlformats.org/officeDocument/2006/relationships/hyperlink" Target="http://www.cplusplus.com/Destructible" TargetMode="External"/><Relationship Id="rId9" Type="http://schemas.openxmlformats.org/officeDocument/2006/relationships/hyperlink" Target="http://www.cplusplus.com/OutputIterato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bidirectional_iterator_tag" TargetMode="External"/><Relationship Id="rId3" Type="http://schemas.openxmlformats.org/officeDocument/2006/relationships/hyperlink" Target="http://www.cplusplus.com/InputIterator" TargetMode="External"/><Relationship Id="rId7" Type="http://schemas.openxmlformats.org/officeDocument/2006/relationships/hyperlink" Target="http://www.cplusplus.com/ForwardIterator" TargetMode="External"/><Relationship Id="rId2" Type="http://schemas.openxmlformats.org/officeDocument/2006/relationships/hyperlink" Target="http://www.cplusplus.com/input_iterator_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forward_iterator_tag" TargetMode="External"/><Relationship Id="rId11" Type="http://schemas.openxmlformats.org/officeDocument/2006/relationships/hyperlink" Target="http://www.cplusplus.com/RandomAccessIterator" TargetMode="External"/><Relationship Id="rId5" Type="http://schemas.openxmlformats.org/officeDocument/2006/relationships/hyperlink" Target="http://www.cplusplus.com/OutputIterator" TargetMode="External"/><Relationship Id="rId10" Type="http://schemas.openxmlformats.org/officeDocument/2006/relationships/hyperlink" Target="http://www.cplusplus.com/random_access_iterator_tag" TargetMode="External"/><Relationship Id="rId4" Type="http://schemas.openxmlformats.org/officeDocument/2006/relationships/hyperlink" Target="http://www.cplusplus.com/output_iterator_tag" TargetMode="External"/><Relationship Id="rId9" Type="http://schemas.openxmlformats.org/officeDocument/2006/relationships/hyperlink" Target="http://www.cplusplus.com/BidirectionalIterat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iterator/ostream_iterator/" TargetMode="External"/><Relationship Id="rId13" Type="http://schemas.openxmlformats.org/officeDocument/2006/relationships/hyperlink" Target="http://www.cplusplus.com/reference/iterator/inserter/" TargetMode="External"/><Relationship Id="rId3" Type="http://schemas.openxmlformats.org/officeDocument/2006/relationships/hyperlink" Target="http://www.cplusplus.com/reference/iterator/move_iterator/" TargetMode="External"/><Relationship Id="rId7" Type="http://schemas.openxmlformats.org/officeDocument/2006/relationships/hyperlink" Target="http://www.cplusplus.com/reference/iterator/istream_iterator/" TargetMode="External"/><Relationship Id="rId12" Type="http://schemas.openxmlformats.org/officeDocument/2006/relationships/hyperlink" Target="http://www.cplusplus.com/reference/iterator/front_inserter/" TargetMode="External"/><Relationship Id="rId2" Type="http://schemas.openxmlformats.org/officeDocument/2006/relationships/hyperlink" Target="http://www.cplusplus.com/reference/iterator/reverse_it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iterator/insert_iterator/" TargetMode="External"/><Relationship Id="rId11" Type="http://schemas.openxmlformats.org/officeDocument/2006/relationships/hyperlink" Target="http://www.cplusplus.com/reference/iterator/back_inserter/" TargetMode="External"/><Relationship Id="rId5" Type="http://schemas.openxmlformats.org/officeDocument/2006/relationships/hyperlink" Target="http://www.cplusplus.com/reference/iterator/front_insert_iterator/" TargetMode="External"/><Relationship Id="rId10" Type="http://schemas.openxmlformats.org/officeDocument/2006/relationships/hyperlink" Target="http://www.cplusplus.com/reference/iterator/ostreambuf_iterator/" TargetMode="External"/><Relationship Id="rId4" Type="http://schemas.openxmlformats.org/officeDocument/2006/relationships/hyperlink" Target="http://www.cplusplus.com/reference/iterator/back_insert_iterator/" TargetMode="External"/><Relationship Id="rId9" Type="http://schemas.openxmlformats.org/officeDocument/2006/relationships/hyperlink" Target="http://www.cplusplus.com/reference/iterator/istreambuf_iterator/" TargetMode="External"/><Relationship Id="rId14" Type="http://schemas.openxmlformats.org/officeDocument/2006/relationships/hyperlink" Target="http://www.cplusplus.com/reference/iterator/make_move_iterato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Итераторы в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итераторы?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унифицированного доступа к различным видам контейнеров. При этом удобно пользоваться алгоритмами из библиотеки </a:t>
            </a:r>
            <a:r>
              <a:rPr lang="en-US" dirty="0" smtClean="0"/>
              <a:t>&lt;algorithm&gt;</a:t>
            </a:r>
            <a:endParaRPr lang="ru-RU" dirty="0" smtClean="0"/>
          </a:p>
          <a:p>
            <a:r>
              <a:rPr lang="ru-RU" dirty="0" smtClean="0"/>
              <a:t>Для безопасности при изменениях в контейнере</a:t>
            </a:r>
            <a:r>
              <a:rPr lang="en-US" dirty="0" smtClean="0"/>
              <a:t> + </a:t>
            </a:r>
            <a:r>
              <a:rPr lang="ru-RU" dirty="0" smtClean="0"/>
              <a:t>контроль выхода за пределы контейнера</a:t>
            </a:r>
          </a:p>
          <a:p>
            <a:r>
              <a:rPr lang="ru-RU" dirty="0" smtClean="0"/>
              <a:t>В некоторых структурах данных сложно определить, в каком порядке итерировать элементы. Для них может существовать несколько видов итераторов.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86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 без итераторов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33817"/>
            <a:ext cx="982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data;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= 0; i &lt; data.size(); i++ ) {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do_some_work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data[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);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2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 итераторами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13250" y="4302038"/>
            <a:ext cx="7216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data;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for_each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data.begin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do_some_work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);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13250" y="1897954"/>
            <a:ext cx="10783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data;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data.begin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it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it++ ) {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do_some_work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*it );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13250" y="3682314"/>
            <a:ext cx="499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Или, с использованием шаблонов из </a:t>
            </a:r>
            <a:r>
              <a:rPr lang="en-US" dirty="0" smtClean="0"/>
              <a:t>&lt;algorithm&gt;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36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31117"/>
              </p:ext>
            </p:extLst>
          </p:nvPr>
        </p:nvGraphicFramePr>
        <p:xfrm>
          <a:off x="-2" y="-202442"/>
          <a:ext cx="12192000" cy="7060441"/>
        </p:xfrm>
        <a:graphic>
          <a:graphicData uri="http://schemas.openxmlformats.org/drawingml/2006/table">
            <a:tbl>
              <a:tblPr/>
              <a:tblGrid>
                <a:gridCol w="1258351"/>
                <a:gridCol w="1023457"/>
                <a:gridCol w="729842"/>
                <a:gridCol w="713064"/>
                <a:gridCol w="6467912"/>
                <a:gridCol w="1999374"/>
              </a:tblGrid>
              <a:tr h="341118">
                <a:tc gridSpan="4"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category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properties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valid expressions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25214">
                <a:tc rowSpan="2" gridSpan="4"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all categories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u="none" strike="noStrike" baseline="0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copy-constructible</a:t>
                      </a:r>
                      <a:r>
                        <a:rPr lang="en-US" sz="1400" baseline="0">
                          <a:effectLst/>
                        </a:rPr>
                        <a:t>, </a:t>
                      </a:r>
                      <a:r>
                        <a:rPr lang="en-US" sz="1400" i="1" u="none" strike="noStrike" baseline="0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copy-assignable</a:t>
                      </a:r>
                      <a:r>
                        <a:rPr lang="en-US" sz="1400" i="1" baseline="0">
                          <a:effectLst/>
                        </a:rPr>
                        <a:t> and </a:t>
                      </a:r>
                      <a:r>
                        <a:rPr lang="en-US" sz="1400" i="1" u="none" strike="noStrike" baseline="0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destructible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X b(a);</a:t>
                      </a:r>
                      <a:br>
                        <a:rPr lang="en-US" sz="1400" baseline="0" dirty="0">
                          <a:effectLst/>
                        </a:rPr>
                      </a:br>
                      <a:r>
                        <a:rPr lang="en-US" sz="1400" baseline="0" dirty="0">
                          <a:effectLst/>
                        </a:rPr>
                        <a:t>b = a;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680"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Can be incremented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++a</a:t>
                      </a:r>
                      <a:br>
                        <a:rPr lang="en-US" sz="1400" baseline="0" dirty="0">
                          <a:effectLst/>
                        </a:rPr>
                      </a:br>
                      <a:r>
                        <a:rPr lang="en-US" sz="1400" baseline="0" dirty="0" err="1">
                          <a:effectLst/>
                        </a:rPr>
                        <a:t>a</a:t>
                      </a:r>
                      <a:r>
                        <a:rPr lang="en-US" sz="1400" baseline="0" dirty="0">
                          <a:effectLst/>
                        </a:rPr>
                        <a:t>++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680">
                <a:tc rowSpan="10">
                  <a:txBody>
                    <a:bodyPr/>
                    <a:lstStyle/>
                    <a:p>
                      <a:r>
                        <a:rPr lang="en-US" sz="1400" u="none" strike="noStrike" baseline="0">
                          <a:solidFill>
                            <a:srgbClr val="000070"/>
                          </a:solidFill>
                          <a:effectLst/>
                          <a:hlinkClick r:id="rId5"/>
                        </a:rPr>
                        <a:t>Random Access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400" u="none" strike="noStrike" baseline="0">
                          <a:solidFill>
                            <a:srgbClr val="000070"/>
                          </a:solidFill>
                          <a:effectLst/>
                          <a:hlinkClick r:id="rId6"/>
                        </a:rPr>
                        <a:t>Bidirectional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400" u="none" strike="noStrike" baseline="0">
                          <a:solidFill>
                            <a:srgbClr val="000070"/>
                          </a:solidFill>
                          <a:effectLst/>
                          <a:hlinkClick r:id="rId7"/>
                        </a:rPr>
                        <a:t>Forward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u="none" strike="noStrike" baseline="0" dirty="0">
                          <a:solidFill>
                            <a:srgbClr val="000070"/>
                          </a:solidFill>
                          <a:effectLst/>
                          <a:hlinkClick r:id="rId8"/>
                        </a:rPr>
                        <a:t>Input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Supports equality/inequality comparisons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a == b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a != b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6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Can be dereferenced as an </a:t>
                      </a:r>
                      <a:r>
                        <a:rPr lang="en-US" sz="1400" i="1" baseline="0" dirty="0" err="1">
                          <a:effectLst/>
                        </a:rPr>
                        <a:t>rvalue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*a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a-&gt;m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1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baseline="0">
                          <a:solidFill>
                            <a:srgbClr val="000070"/>
                          </a:solidFill>
                          <a:effectLst/>
                          <a:hlinkClick r:id="rId9"/>
                        </a:rPr>
                        <a:t>Output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Can be dereferenced as an </a:t>
                      </a:r>
                      <a:r>
                        <a:rPr lang="en-US" sz="1400" i="1" baseline="0">
                          <a:effectLst/>
                        </a:rPr>
                        <a:t>lvalue</a:t>
                      </a:r>
                      <a:r>
                        <a:rPr lang="en-US" sz="1400" baseline="0">
                          <a:effectLst/>
                        </a:rPr>
                        <a:t> 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(only for </a:t>
                      </a:r>
                      <a:r>
                        <a:rPr lang="en-US" sz="1400" i="1" baseline="0">
                          <a:effectLst/>
                        </a:rPr>
                        <a:t>mutable iterator types</a:t>
                      </a:r>
                      <a:r>
                        <a:rPr lang="en-US" sz="1400" baseline="0">
                          <a:effectLst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*a = t</a:t>
                      </a:r>
                      <a:br>
                        <a:rPr lang="en-US" sz="1400" baseline="0" dirty="0">
                          <a:effectLst/>
                        </a:rPr>
                      </a:br>
                      <a:r>
                        <a:rPr lang="en-US" sz="1400" baseline="0" dirty="0">
                          <a:effectLst/>
                        </a:rPr>
                        <a:t>*a++ = t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6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u="none" strike="noStrike" baseline="0">
                          <a:solidFill>
                            <a:srgbClr val="000070"/>
                          </a:solidFill>
                          <a:effectLst/>
                          <a:hlinkClick r:id="rId10"/>
                        </a:rPr>
                        <a:t>default-constructible</a:t>
                      </a:r>
                      <a:endParaRPr lang="en-US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X a;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X()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Multi-pass: neither dereferencing nor incrementing affects dereferenceability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{ b=a; *a++; *b; }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2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Can be decremented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--a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a--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*a--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ru-RU" sz="1400" baseline="0">
                        <a:effectLst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Supports arithmetic operators + and -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aseline="0">
                          <a:effectLst/>
                        </a:rPr>
                        <a:t>a + n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n + a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a - n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a - b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Supports inequality comparisons (&lt;, &gt;, &lt;= and &gt;=) between iterators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aseline="0">
                          <a:effectLst/>
                        </a:rPr>
                        <a:t>a &lt; b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a &gt; b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a &lt;= b</a:t>
                      </a:r>
                      <a:br>
                        <a:rPr lang="pt-BR" sz="1400" baseline="0">
                          <a:effectLst/>
                        </a:rPr>
                      </a:br>
                      <a:r>
                        <a:rPr lang="pt-BR" sz="1400" baseline="0">
                          <a:effectLst/>
                        </a:rPr>
                        <a:t>a &gt;= b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9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Supports compound assignment operations += and -=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a += n</a:t>
                      </a:r>
                      <a:br>
                        <a:rPr lang="en-US" sz="1400" baseline="0">
                          <a:effectLst/>
                        </a:rPr>
                      </a:br>
                      <a:r>
                        <a:rPr lang="en-US" sz="1400" baseline="0">
                          <a:effectLst/>
                        </a:rPr>
                        <a:t>a -= n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2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>
                          <a:effectLst/>
                        </a:rPr>
                        <a:t>Supports offset dereference operator ([])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effectLst/>
                        </a:rPr>
                        <a:t>a[n]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2733" y="1229023"/>
            <a:ext cx="408827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198" y="2489758"/>
            <a:ext cx="76385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_Diff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ptrdiff_t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*,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_Reference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&amp;&gt;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base type for iterator classes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iterator_category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_Diff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difference_type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_Diff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retained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_Reference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19202"/>
              </p:ext>
            </p:extLst>
          </p:nvPr>
        </p:nvGraphicFramePr>
        <p:xfrm>
          <a:off x="6156753" y="801001"/>
          <a:ext cx="5809736" cy="2815410"/>
        </p:xfrm>
        <a:graphic>
          <a:graphicData uri="http://schemas.openxmlformats.org/drawingml/2006/table">
            <a:tbl>
              <a:tblPr/>
              <a:tblGrid>
                <a:gridCol w="2904868"/>
                <a:gridCol w="2904868"/>
              </a:tblGrid>
              <a:tr h="4692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iterator 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Category of iterators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6923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input_iterator_tag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Input Iterator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23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output_iterator_tag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5"/>
                        </a:rPr>
                        <a:t>Output Iterator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23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6"/>
                        </a:rPr>
                        <a:t>forward_iterator_tag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7"/>
                        </a:rPr>
                        <a:t>Forward Iterator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23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8"/>
                        </a:rPr>
                        <a:t>bidirectional_iterator_tag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9"/>
                        </a:rPr>
                        <a:t>Bidirectional Iterator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235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10"/>
                        </a:rPr>
                        <a:t>random_access_iterator_tag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0070"/>
                          </a:solidFill>
                          <a:effectLst/>
                          <a:hlinkClick r:id="rId11"/>
                        </a:rPr>
                        <a:t>Random-access Iterator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iterator_traits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979054" y="1887232"/>
            <a:ext cx="10374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iterator_traits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traits from iterator _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iterator_category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iterator_category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difference_type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difference_type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difference_type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retained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87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виды итераторов</a:t>
            </a:r>
            <a:endParaRPr lang="ru-RU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690688"/>
            <a:ext cx="6201032" cy="29469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7420" tIns="19044" rIns="19044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Predefined iterators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2"/>
              </a:rPr>
              <a:t>reverse_iterator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Reverse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3"/>
              </a:rPr>
              <a:t>move_iterator 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Move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4"/>
              </a:rPr>
              <a:t>back_insert_iterator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 insert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5"/>
              </a:rPr>
              <a:t>front_insert_iterator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 insert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6"/>
              </a:rPr>
              <a:t>insert_iterator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7"/>
              </a:rPr>
              <a:t>istream_iterator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Istream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8"/>
              </a:rPr>
              <a:t>ostream_iterator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Ostream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9"/>
              </a:rPr>
              <a:t>istreambuf_iterator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stream buffer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0"/>
              </a:rPr>
              <a:t>ostreambuf_iterator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 stream buffer iterator 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(class template )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5116" y="51322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data, data2;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back_insert_iterator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back_it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 data2 );</a:t>
            </a:r>
          </a:p>
          <a:p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::copy(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data.begin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data.end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back_it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);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05116" y="471563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717307" y="1690688"/>
            <a:ext cx="4193309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74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 generators</a:t>
            </a: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1"/>
              </a:rPr>
              <a:t>back_inserter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 back insert iterator 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template )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2"/>
              </a:rPr>
              <a:t>front_inserter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Constructs front insert iterator 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template )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3"/>
              </a:rPr>
              <a:t>inserter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 insert iterator 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template )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smtClean="0">
                <a:ln>
                  <a:noFill/>
                </a:ln>
                <a:solidFill>
                  <a:srgbClr val="000070"/>
                </a:solidFill>
                <a:effectLst/>
                <a:latin typeface="Verdana" panose="020B0604030504040204" pitchFamily="34" charset="0"/>
                <a:hlinkClick r:id="rId14"/>
              </a:rPr>
              <a:t>make_move_iterator 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 move iterator 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(function template )</a:t>
            </a: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(инвалидация) итераторов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проблема: как итератор узнает о том, что контейнер изменился?</a:t>
            </a:r>
          </a:p>
          <a:p>
            <a:r>
              <a:rPr lang="ru-RU" dirty="0" smtClean="0"/>
              <a:t>Решение: хранить в контейнере список всех итераторов и инвалидировать при любом потенциально опасном изменении.</a:t>
            </a:r>
          </a:p>
          <a:p>
            <a:r>
              <a:rPr lang="ru-RU" dirty="0" smtClean="0"/>
              <a:t>Чтобы это поддержать, в итератор добавляется указатель на следующий в списке (получается односвязный список итераторов)</a:t>
            </a:r>
          </a:p>
          <a:p>
            <a:r>
              <a:rPr lang="ru-RU" dirty="0" smtClean="0"/>
              <a:t>Для ускорения работы всё это можно выключить определяя символ </a:t>
            </a:r>
            <a:r>
              <a:rPr lang="en-US" dirty="0" smtClean="0"/>
              <a:t>#define NDEBUG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3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385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Verdana</vt:lpstr>
      <vt:lpstr>Office Theme</vt:lpstr>
      <vt:lpstr>Итераторы в STL</vt:lpstr>
      <vt:lpstr>Зачем нужны итераторы?</vt:lpstr>
      <vt:lpstr>Пример кода без итераторов</vt:lpstr>
      <vt:lpstr>Теперь с итераторами</vt:lpstr>
      <vt:lpstr>PowerPoint Presentation</vt:lpstr>
      <vt:lpstr>Класс iterator</vt:lpstr>
      <vt:lpstr>Класс iterator_traits</vt:lpstr>
      <vt:lpstr>Специальные виды итераторов</vt:lpstr>
      <vt:lpstr>Безопасность (инвалидация) итераторов</vt:lpstr>
    </vt:vector>
  </TitlesOfParts>
  <Company>ABBYY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 в STL</dc:title>
  <dc:creator>Egor Yakovlev</dc:creator>
  <cp:lastModifiedBy>Egor Yakovlev</cp:lastModifiedBy>
  <cp:revision>15</cp:revision>
  <dcterms:created xsi:type="dcterms:W3CDTF">2015-10-19T07:14:41Z</dcterms:created>
  <dcterms:modified xsi:type="dcterms:W3CDTF">2015-10-19T11:28:18Z</dcterms:modified>
</cp:coreProperties>
</file>