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3" r:id="rId6"/>
    <p:sldId id="262" r:id="rId7"/>
    <p:sldId id="258" r:id="rId8"/>
    <p:sldId id="264" r:id="rId9"/>
    <p:sldId id="25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0A4-6F7E-4BEF-A785-2A6D43518DB4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4AFF-5FDE-4418-BA4A-C2CBD0F70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8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0A4-6F7E-4BEF-A785-2A6D43518DB4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4AFF-5FDE-4418-BA4A-C2CBD0F70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90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0A4-6F7E-4BEF-A785-2A6D43518DB4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4AFF-5FDE-4418-BA4A-C2CBD0F70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17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0A4-6F7E-4BEF-A785-2A6D43518DB4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4AFF-5FDE-4418-BA4A-C2CBD0F70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45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0A4-6F7E-4BEF-A785-2A6D43518DB4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4AFF-5FDE-4418-BA4A-C2CBD0F70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54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0A4-6F7E-4BEF-A785-2A6D43518DB4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4AFF-5FDE-4418-BA4A-C2CBD0F70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0A4-6F7E-4BEF-A785-2A6D43518DB4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4AFF-5FDE-4418-BA4A-C2CBD0F70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5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0A4-6F7E-4BEF-A785-2A6D43518DB4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4AFF-5FDE-4418-BA4A-C2CBD0F70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0A4-6F7E-4BEF-A785-2A6D43518DB4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4AFF-5FDE-4418-BA4A-C2CBD0F70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9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0A4-6F7E-4BEF-A785-2A6D43518DB4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4AFF-5FDE-4418-BA4A-C2CBD0F70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7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0A4-6F7E-4BEF-A785-2A6D43518DB4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A4AFF-5FDE-4418-BA4A-C2CBD0F70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17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A0A4-6F7E-4BEF-A785-2A6D43518DB4}" type="datetimeFigureOut">
              <a:rPr lang="ru-RU" smtClean="0"/>
              <a:t>26.10.2015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4AFF-5FDE-4418-BA4A-C2CBD0F70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95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Типы выражений в С++11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1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3783" y="1094622"/>
            <a:ext cx="1021492" cy="56017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rvalue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377" y="1094621"/>
            <a:ext cx="1125133" cy="56017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glvalue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26729" y="3237639"/>
            <a:ext cx="1820561" cy="1073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x</a:t>
            </a:r>
            <a:r>
              <a:rPr lang="en-US" sz="2400" dirty="0" err="1" smtClean="0">
                <a:solidFill>
                  <a:schemeClr val="tx1"/>
                </a:solidFill>
              </a:rPr>
              <a:t>value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(identity, movable)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41448" y="3237556"/>
            <a:ext cx="1873352" cy="107318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lvalue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(identity, not movable)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83966" y="3246720"/>
            <a:ext cx="1881127" cy="10640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</a:t>
            </a:r>
            <a:r>
              <a:rPr lang="en-US" sz="2400" dirty="0" err="1" smtClean="0">
                <a:solidFill>
                  <a:schemeClr val="tx1"/>
                </a:solidFill>
              </a:rPr>
              <a:t>rvalue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(no identity, movable)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 flipH="1">
            <a:off x="3178124" y="1654794"/>
            <a:ext cx="51820" cy="158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0"/>
          </p:cNvCxnSpPr>
          <p:nvPr/>
        </p:nvCxnSpPr>
        <p:spPr>
          <a:xfrm>
            <a:off x="9024529" y="1654795"/>
            <a:ext cx="1" cy="159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229944" y="1654794"/>
            <a:ext cx="3007066" cy="158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7" idx="0"/>
          </p:cNvCxnSpPr>
          <p:nvPr/>
        </p:nvCxnSpPr>
        <p:spPr>
          <a:xfrm flipH="1">
            <a:off x="6237010" y="1654795"/>
            <a:ext cx="2787519" cy="158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0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glvalue</a:t>
            </a:r>
            <a:r>
              <a:rPr lang="en-US" dirty="0" smtClean="0"/>
              <a:t> may be implicitly converted to </a:t>
            </a:r>
            <a:r>
              <a:rPr lang="en-US" dirty="0" err="1" smtClean="0"/>
              <a:t>prvalue</a:t>
            </a:r>
            <a:r>
              <a:rPr lang="en-US" dirty="0" smtClean="0"/>
              <a:t> with </a:t>
            </a:r>
            <a:r>
              <a:rPr lang="en-US" dirty="0" err="1" smtClean="0"/>
              <a:t>lvalue</a:t>
            </a:r>
            <a:r>
              <a:rPr lang="en-US" dirty="0" smtClean="0"/>
              <a:t>-to-</a:t>
            </a:r>
            <a:r>
              <a:rPr lang="en-US" dirty="0" err="1" smtClean="0"/>
              <a:t>rvalue</a:t>
            </a:r>
            <a:r>
              <a:rPr lang="en-US" dirty="0" smtClean="0"/>
              <a:t>, array-to-pointer, or function-to-pointer implicit conversion.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glvalue</a:t>
            </a:r>
            <a:r>
              <a:rPr lang="en-US" dirty="0" smtClean="0"/>
              <a:t> may be polymorphic: the dynamic type of the object it identifies is not necessarily the static type of the expression.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glvalue</a:t>
            </a:r>
            <a:r>
              <a:rPr lang="en-US" dirty="0" smtClean="0"/>
              <a:t> can have incomplete type, where permitted by the expression.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21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</a:t>
            </a:r>
            <a:r>
              <a:rPr lang="en-US" dirty="0" err="1" smtClean="0"/>
              <a:t>glvalue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Address of an </a:t>
            </a:r>
            <a:r>
              <a:rPr lang="en-US" dirty="0" err="1" smtClean="0"/>
              <a:t>lvalue</a:t>
            </a:r>
            <a:r>
              <a:rPr lang="en-US" dirty="0" smtClean="0"/>
              <a:t> may be taken: </a:t>
            </a:r>
            <a:r>
              <a:rPr lang="en-US" b="1" dirty="0" smtClean="0"/>
              <a:t>&amp;++</a:t>
            </a:r>
            <a:r>
              <a:rPr lang="en-US" b="1" dirty="0" err="1" smtClean="0"/>
              <a:t>i</a:t>
            </a:r>
            <a:r>
              <a:rPr lang="en-US" dirty="0" smtClean="0"/>
              <a:t> and </a:t>
            </a:r>
            <a:r>
              <a:rPr lang="en-US" b="1" dirty="0" smtClean="0"/>
              <a:t>&amp;</a:t>
            </a:r>
            <a:r>
              <a:rPr lang="en-US" b="1" dirty="0" err="1" smtClean="0"/>
              <a:t>std</a:t>
            </a:r>
            <a:r>
              <a:rPr lang="en-US" b="1" dirty="0" smtClean="0"/>
              <a:t>::</a:t>
            </a:r>
            <a:r>
              <a:rPr lang="en-US" b="1" dirty="0" err="1" smtClean="0"/>
              <a:t>endl</a:t>
            </a:r>
            <a:r>
              <a:rPr lang="en-US" dirty="0" smtClean="0"/>
              <a:t> are valid expressions. </a:t>
            </a:r>
          </a:p>
          <a:p>
            <a:r>
              <a:rPr lang="en-US" dirty="0" smtClean="0"/>
              <a:t>A modifiable </a:t>
            </a:r>
            <a:r>
              <a:rPr lang="en-US" dirty="0" err="1" smtClean="0"/>
              <a:t>lvalue</a:t>
            </a:r>
            <a:r>
              <a:rPr lang="en-US" dirty="0" smtClean="0"/>
              <a:t> may be used as the left-hand operand of the built-in assignment operator. 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lvalue</a:t>
            </a:r>
            <a:r>
              <a:rPr lang="en-US" dirty="0" smtClean="0"/>
              <a:t> may be used to initialize an </a:t>
            </a:r>
            <a:r>
              <a:rPr lang="en-US" dirty="0" err="1" smtClean="0"/>
              <a:t>lvalue</a:t>
            </a:r>
            <a:r>
              <a:rPr lang="en-US" dirty="0" smtClean="0"/>
              <a:t> reference; this associates a new name with the object identified by the expression.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1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value</a:t>
            </a:r>
            <a:r>
              <a:rPr lang="en-US" dirty="0" smtClean="0"/>
              <a:t> examples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4"/>
            <a:ext cx="1125427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9197" tIns="0" rIns="4919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name of a variable or function in scope, regardless of type, such as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</a:rPr>
              <a:t>std::ci</a:t>
            </a:r>
            <a:r>
              <a:rPr lang="ru-RU" altLang="ru-RU" sz="1800" b="1" dirty="0"/>
              <a:t>n</a:t>
            </a:r>
            <a:r>
              <a:rPr lang="ru-RU" altLang="ru-RU" sz="1800" b="1" dirty="0">
                <a:solidFill>
                  <a:schemeClr val="bg2"/>
                </a:solidFill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or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</a:rPr>
              <a:t>std::endl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Even if the variable's type is rvalue reference, the expression consisting of its name is an lvalue expression;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function call or an overloaded operator expression of lvalue reference return type, such as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std::getline(std::cin, str)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std::cout &lt;&lt; 1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str1 = str2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or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++it;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= 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+= 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%= 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all other built-in assignment and compound assignment expressions;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++a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--a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the built-in pre-increment and pre-decrement expressions;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*p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the built-in indirection expression;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a[n]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p[n]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the built-in subscript expressions, except where a is an array rvalue (since C++11);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a.m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the member of object expression, except where m is a member enumerator or non-static member function, or where a is an rvalue and m is a non-static data member of non-reference type;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p-&gt;m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the built-in member of pointer expression, except where m is a member enumerator or non-static member function;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a.*mp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the pointer to member of object expression, where a is an lvalue and mp is a pointer to data member;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p-&gt;*mp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the built-in pointer to member of pointer expression, where mp is a pointer to data member;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a, 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the built-in comma expression, where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an lvalue;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string literal, such as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"Hello, world!";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cast expression to lvalue reference type, such as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static_cast&lt;int&amp;&gt;(x);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cast expression to </a:t>
            </a:r>
            <a:r>
              <a:rPr kumimoji="0" lang="en-US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rvalue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reference to function type, such as </a:t>
            </a:r>
            <a:r>
              <a:rPr kumimoji="0" lang="en-US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static_cast</a:t>
            </a:r>
            <a:r>
              <a:rPr kumimoji="0" lang="en-US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&lt;void (&amp;&amp;)(</a:t>
            </a:r>
            <a:r>
              <a:rPr kumimoji="0" lang="en-US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)&gt;(x);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function call or overloaded operator expression of </a:t>
            </a:r>
            <a:r>
              <a:rPr kumimoji="0" lang="en-US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rvalue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reference to function return type.</a:t>
            </a:r>
          </a:p>
        </p:txBody>
      </p:sp>
    </p:spTree>
    <p:extLst>
      <p:ext uri="{BB962C8B-B14F-4D97-AF65-F5344CB8AC3E}">
        <p14:creationId xmlns:p14="http://schemas.microsoft.com/office/powerpoint/2010/main" val="20216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Address of an </a:t>
            </a:r>
            <a:r>
              <a:rPr lang="en-US" dirty="0" err="1" smtClean="0"/>
              <a:t>rvalue</a:t>
            </a:r>
            <a:r>
              <a:rPr lang="en-US" dirty="0" smtClean="0"/>
              <a:t> may not be taken: </a:t>
            </a:r>
            <a:r>
              <a:rPr lang="en-US" b="1" dirty="0" smtClean="0"/>
              <a:t>&amp;</a:t>
            </a:r>
            <a:r>
              <a:rPr lang="en-US" b="1" dirty="0" err="1" smtClean="0"/>
              <a:t>int</a:t>
            </a:r>
            <a:r>
              <a:rPr lang="en-US" b="1" dirty="0" smtClean="0"/>
              <a:t>()</a:t>
            </a:r>
            <a:r>
              <a:rPr lang="en-US" dirty="0" smtClean="0"/>
              <a:t>, </a:t>
            </a:r>
            <a:r>
              <a:rPr lang="en-US" b="1" dirty="0" smtClean="0"/>
              <a:t>&amp;</a:t>
            </a:r>
            <a:r>
              <a:rPr lang="en-US" b="1" dirty="0" err="1" smtClean="0"/>
              <a:t>i</a:t>
            </a:r>
            <a:r>
              <a:rPr lang="en-US" b="1" dirty="0" smtClean="0"/>
              <a:t>++</a:t>
            </a:r>
            <a:r>
              <a:rPr lang="en-US" dirty="0" smtClean="0"/>
              <a:t>, </a:t>
            </a:r>
            <a:r>
              <a:rPr lang="en-US" b="1" dirty="0" smtClean="0"/>
              <a:t>&amp;42</a:t>
            </a:r>
            <a:r>
              <a:rPr lang="en-US" dirty="0" smtClean="0"/>
              <a:t>, and </a:t>
            </a:r>
            <a:r>
              <a:rPr lang="en-US" b="1" dirty="0" smtClean="0"/>
              <a:t>&amp;</a:t>
            </a:r>
            <a:r>
              <a:rPr lang="en-US" b="1" dirty="0" err="1" smtClean="0"/>
              <a:t>std</a:t>
            </a:r>
            <a:r>
              <a:rPr lang="en-US" b="1" dirty="0" smtClean="0"/>
              <a:t>::move(</a:t>
            </a:r>
            <a:r>
              <a:rPr lang="en-US" b="1" dirty="0" err="1" smtClean="0"/>
              <a:t>val</a:t>
            </a:r>
            <a:r>
              <a:rPr lang="en-US" b="1" dirty="0" smtClean="0"/>
              <a:t>)</a:t>
            </a:r>
            <a:r>
              <a:rPr lang="en-US" dirty="0" smtClean="0"/>
              <a:t> are invalid. 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rvalue</a:t>
            </a:r>
            <a:r>
              <a:rPr lang="en-US" dirty="0" smtClean="0"/>
              <a:t> can't be used as the left-hand operand of the built-in assignment or compound assignment operator. 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rvalue</a:t>
            </a:r>
            <a:r>
              <a:rPr lang="en-US" dirty="0" smtClean="0"/>
              <a:t> may be used to initialize a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lvalue</a:t>
            </a:r>
            <a:r>
              <a:rPr lang="en-US" dirty="0" smtClean="0"/>
              <a:t> reference, in which case the lifetime of the object identified by the </a:t>
            </a:r>
            <a:r>
              <a:rPr lang="en-US" dirty="0" err="1" smtClean="0"/>
              <a:t>rvalue</a:t>
            </a:r>
            <a:r>
              <a:rPr lang="en-US" dirty="0" smtClean="0"/>
              <a:t> is extended until the scope of the reference ends. 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rvalue</a:t>
            </a:r>
            <a:r>
              <a:rPr lang="en-US" dirty="0" smtClean="0"/>
              <a:t> may be used to initialize an </a:t>
            </a:r>
            <a:r>
              <a:rPr lang="en-US" dirty="0" err="1" smtClean="0"/>
              <a:t>rvalue</a:t>
            </a:r>
            <a:r>
              <a:rPr lang="en-US" dirty="0" smtClean="0"/>
              <a:t> reference, in which case the lifetime of the object identified by the </a:t>
            </a:r>
            <a:r>
              <a:rPr lang="en-US" dirty="0" err="1" smtClean="0"/>
              <a:t>rvalue</a:t>
            </a:r>
            <a:r>
              <a:rPr lang="en-US" dirty="0" smtClean="0"/>
              <a:t> is extended until the scope of the reference ends. </a:t>
            </a:r>
          </a:p>
          <a:p>
            <a:r>
              <a:rPr lang="en-US" dirty="0" smtClean="0"/>
              <a:t>When used as a function argument and when two overloads of the function are available, one taking </a:t>
            </a:r>
            <a:r>
              <a:rPr lang="en-US" dirty="0" err="1" smtClean="0"/>
              <a:t>rvalue</a:t>
            </a:r>
            <a:r>
              <a:rPr lang="en-US" dirty="0" smtClean="0"/>
              <a:t> reference parameter and the other taking </a:t>
            </a:r>
            <a:r>
              <a:rPr lang="en-US" dirty="0" err="1" smtClean="0"/>
              <a:t>lvalue</a:t>
            </a:r>
            <a:r>
              <a:rPr lang="en-US" dirty="0" smtClean="0"/>
              <a:t> reference to </a:t>
            </a:r>
            <a:r>
              <a:rPr lang="en-US" dirty="0" err="1" smtClean="0"/>
              <a:t>const</a:t>
            </a:r>
            <a:r>
              <a:rPr lang="en-US" dirty="0" smtClean="0"/>
              <a:t> parameter, </a:t>
            </a:r>
            <a:r>
              <a:rPr lang="en-US" dirty="0" err="1" smtClean="0"/>
              <a:t>rvalues</a:t>
            </a:r>
            <a:r>
              <a:rPr lang="en-US" dirty="0" smtClean="0"/>
              <a:t> bind to the </a:t>
            </a:r>
            <a:r>
              <a:rPr lang="en-US" dirty="0" err="1" smtClean="0"/>
              <a:t>rvalue</a:t>
            </a:r>
            <a:r>
              <a:rPr lang="en-US" dirty="0" smtClean="0"/>
              <a:t> reference overload (thus, if both copy and move constructors are available, </a:t>
            </a:r>
            <a:r>
              <a:rPr lang="en-US" dirty="0" err="1" smtClean="0"/>
              <a:t>rvalue</a:t>
            </a:r>
            <a:r>
              <a:rPr lang="en-US" dirty="0" smtClean="0"/>
              <a:t> arguments invoke the move constructor, and likewise with copy and move assignment operators).</a:t>
            </a:r>
          </a:p>
        </p:txBody>
      </p:sp>
    </p:spTree>
    <p:extLst>
      <p:ext uri="{BB962C8B-B14F-4D97-AF65-F5344CB8AC3E}">
        <p14:creationId xmlns:p14="http://schemas.microsoft.com/office/powerpoint/2010/main" val="41959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</a:t>
            </a:r>
            <a:r>
              <a:rPr lang="en-US" dirty="0" err="1" smtClean="0"/>
              <a:t>rvalue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prvalue</a:t>
            </a:r>
            <a:r>
              <a:rPr lang="en-US" dirty="0" smtClean="0"/>
              <a:t> cannot be polymorphic: the dynamic type of the object it identifies is always the type of the expression. </a:t>
            </a:r>
          </a:p>
          <a:p>
            <a:r>
              <a:rPr lang="en-US" dirty="0" smtClean="0"/>
              <a:t>A non-class </a:t>
            </a:r>
            <a:r>
              <a:rPr lang="en-US" dirty="0" err="1" smtClean="0"/>
              <a:t>prvalue</a:t>
            </a:r>
            <a:r>
              <a:rPr lang="en-US" dirty="0" smtClean="0"/>
              <a:t> cannot be cv-qualified.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prvalue</a:t>
            </a:r>
            <a:r>
              <a:rPr lang="en-US" dirty="0" smtClean="0"/>
              <a:t> cannot have incomplete type (except for type void, see below, or when used in </a:t>
            </a:r>
            <a:r>
              <a:rPr lang="en-US" dirty="0" err="1" smtClean="0"/>
              <a:t>decltype</a:t>
            </a:r>
            <a:r>
              <a:rPr lang="en-US" dirty="0" smtClean="0"/>
              <a:t> specifier).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1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rvalue</a:t>
            </a:r>
            <a:r>
              <a:rPr lang="en-US" dirty="0" smtClean="0"/>
              <a:t> examples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8869" y="1923802"/>
            <a:ext cx="1112364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9197" tIns="0" rIns="4919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literal (except for string literal), such as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42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nullptr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function call or an overloaded operator expression of non-reference return type, such as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str.substr(1, 2)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str1 + str2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it++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a++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a--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built-in post-increment and post-decrement expressions;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+ 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% 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&amp; 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&lt;&lt; 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all other built-in arithmetic expressions;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&amp;&amp; 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|| 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built-in logical expressions;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&lt; 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== 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&gt;= 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all other built-in comparison expressions;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&amp;a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built-in address-of expression;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p-&gt;m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built-in member of pointer expression, where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 member enumerator or non-static member function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p-&gt;*mp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built-in pointer to member of pointer expression, where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 pointer to member function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a, 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built-in comma expression, where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an rvalue;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? b : c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ternary conditional expression for some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cast expression to non-reference type, such as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static_cast&lt;double&gt;(x)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std::string{}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(int)42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 smtClean="0"/>
              <a:t>a lambda expression, such as </a:t>
            </a:r>
            <a:r>
              <a:rPr lang="en-US" sz="1800" b="1" dirty="0" smtClean="0"/>
              <a:t>[](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x){ return x * x; }</a:t>
            </a:r>
            <a:r>
              <a:rPr lang="en-US" sz="1800" dirty="0" smtClean="0"/>
              <a:t>.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Properties: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Same as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rvalue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Same as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glvalue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3045507"/>
            <a:ext cx="10713098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9197" tIns="0" rIns="4919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function call or overloaded operator expression of rvalue reference to object return type, such as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std::move(x)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a[n]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built-in subscript expression, where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an array rvalue;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member of object expression, where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an rvalue and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 non-static data member of non-reference type;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a.*mp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pointer to member of object expression, where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an rvalue and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 pointer to data member;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? b : 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ternary conditional expression for some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cast expression to rvalue reference to object type, such as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static_cast&lt;char&amp;&amp;&gt;(x)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21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1081</Words>
  <Application>Microsoft Office PowerPoint</Application>
  <PresentationFormat>Широкоэкранный</PresentationFormat>
  <Paragraphs>70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Office Theme</vt:lpstr>
      <vt:lpstr>Типы выражений в С++11</vt:lpstr>
      <vt:lpstr>Презентация PowerPoint</vt:lpstr>
      <vt:lpstr>glvalue</vt:lpstr>
      <vt:lpstr>lvalue</vt:lpstr>
      <vt:lpstr>lvalue examples</vt:lpstr>
      <vt:lpstr>rvalue</vt:lpstr>
      <vt:lpstr>prvalue</vt:lpstr>
      <vt:lpstr>prvalue examples</vt:lpstr>
      <vt:lpstr>xvalue</vt:lpstr>
    </vt:vector>
  </TitlesOfParts>
  <Company>ABBYY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Egor Yakovlev</dc:creator>
  <cp:lastModifiedBy>Егор Яковлев</cp:lastModifiedBy>
  <cp:revision>11</cp:revision>
  <dcterms:created xsi:type="dcterms:W3CDTF">2015-10-26T08:39:20Z</dcterms:created>
  <dcterms:modified xsi:type="dcterms:W3CDTF">2015-10-26T16:39:52Z</dcterms:modified>
</cp:coreProperties>
</file>