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70" r:id="rId15"/>
    <p:sldId id="261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53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55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6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3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7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0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9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40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6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3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286C-A4A7-42DD-B02C-70C0412F6C90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438F-695C-4E00-9970-3FAADCEAB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5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istream/istream/peek/" TargetMode="External"/><Relationship Id="rId13" Type="http://schemas.openxmlformats.org/officeDocument/2006/relationships/hyperlink" Target="http://www.cplusplus.com/reference/istream/istream/tellg/" TargetMode="External"/><Relationship Id="rId3" Type="http://schemas.openxmlformats.org/officeDocument/2006/relationships/hyperlink" Target="http://www.cplusplus.com/reference/istream/istream/operator%3E%3E/" TargetMode="External"/><Relationship Id="rId7" Type="http://schemas.openxmlformats.org/officeDocument/2006/relationships/hyperlink" Target="http://www.cplusplus.com/reference/istream/istream/ignore/" TargetMode="External"/><Relationship Id="rId12" Type="http://schemas.openxmlformats.org/officeDocument/2006/relationships/hyperlink" Target="http://www.cplusplus.com/reference/istream/istream/unget/" TargetMode="External"/><Relationship Id="rId2" Type="http://schemas.openxmlformats.org/officeDocument/2006/relationships/hyperlink" Target="http://www.cplusplus.com/istr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istream/istream/getline/" TargetMode="External"/><Relationship Id="rId11" Type="http://schemas.openxmlformats.org/officeDocument/2006/relationships/hyperlink" Target="http://www.cplusplus.com/reference/istream/istream/putback/" TargetMode="External"/><Relationship Id="rId5" Type="http://schemas.openxmlformats.org/officeDocument/2006/relationships/hyperlink" Target="http://www.cplusplus.com/reference/istream/istream/get/" TargetMode="External"/><Relationship Id="rId15" Type="http://schemas.openxmlformats.org/officeDocument/2006/relationships/hyperlink" Target="http://www.cplusplus.com/reference/istream/istream/sync/" TargetMode="External"/><Relationship Id="rId10" Type="http://schemas.openxmlformats.org/officeDocument/2006/relationships/hyperlink" Target="http://www.cplusplus.com/reference/istream/istream/readsome/" TargetMode="External"/><Relationship Id="rId4" Type="http://schemas.openxmlformats.org/officeDocument/2006/relationships/hyperlink" Target="http://www.cplusplus.com/reference/istream/istream/gcount/" TargetMode="External"/><Relationship Id="rId9" Type="http://schemas.openxmlformats.org/officeDocument/2006/relationships/hyperlink" Target="http://www.cplusplus.com/reference/istream/istream/read/" TargetMode="External"/><Relationship Id="rId14" Type="http://schemas.openxmlformats.org/officeDocument/2006/relationships/hyperlink" Target="http://www.cplusplus.com/reference/istream/istream/seek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ostream/ostream/flush/" TargetMode="External"/><Relationship Id="rId3" Type="http://schemas.openxmlformats.org/officeDocument/2006/relationships/hyperlink" Target="http://www.cplusplus.com/reference/ostream/ostream/operator%3C%3C/" TargetMode="External"/><Relationship Id="rId7" Type="http://schemas.openxmlformats.org/officeDocument/2006/relationships/hyperlink" Target="http://www.cplusplus.com/reference/ostream/ostream/seekp/" TargetMode="External"/><Relationship Id="rId2" Type="http://schemas.openxmlformats.org/officeDocument/2006/relationships/hyperlink" Target="http://www.cplusplus.com/ostr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ostream/ostream/tellp/" TargetMode="External"/><Relationship Id="rId5" Type="http://schemas.openxmlformats.org/officeDocument/2006/relationships/hyperlink" Target="http://www.cplusplus.com/reference/ostream/ostream/write/" TargetMode="External"/><Relationship Id="rId4" Type="http://schemas.openxmlformats.org/officeDocument/2006/relationships/hyperlink" Target="http://www.cplusplus.com/reference/ostream/ostream/put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ios/ios/operator_bool/" TargetMode="External"/><Relationship Id="rId13" Type="http://schemas.openxmlformats.org/officeDocument/2006/relationships/hyperlink" Target="http://www.cplusplus.com/reference/ios/ios/fill/" TargetMode="External"/><Relationship Id="rId18" Type="http://schemas.openxmlformats.org/officeDocument/2006/relationships/hyperlink" Target="http://www.cplusplus.com/reference/ios/ios/narrow/" TargetMode="External"/><Relationship Id="rId3" Type="http://schemas.openxmlformats.org/officeDocument/2006/relationships/hyperlink" Target="http://www.cplusplus.com/reference/ios/ios/good/" TargetMode="External"/><Relationship Id="rId7" Type="http://schemas.openxmlformats.org/officeDocument/2006/relationships/hyperlink" Target="http://www.cplusplus.com/reference/ios/ios/operator_not/" TargetMode="External"/><Relationship Id="rId12" Type="http://schemas.openxmlformats.org/officeDocument/2006/relationships/hyperlink" Target="http://www.cplusplus.com/reference/ios/ios/copyfmt/" TargetMode="External"/><Relationship Id="rId17" Type="http://schemas.openxmlformats.org/officeDocument/2006/relationships/hyperlink" Target="http://www.cplusplus.com/reference/ios/ios/rdbuf/" TargetMode="External"/><Relationship Id="rId2" Type="http://schemas.openxmlformats.org/officeDocument/2006/relationships/hyperlink" Target="http://www.cplusplus.com/ios" TargetMode="External"/><Relationship Id="rId16" Type="http://schemas.openxmlformats.org/officeDocument/2006/relationships/hyperlink" Target="http://www.cplusplus.com/reference/ios/ios/ti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ios/ios/bad/" TargetMode="External"/><Relationship Id="rId11" Type="http://schemas.openxmlformats.org/officeDocument/2006/relationships/hyperlink" Target="http://www.cplusplus.com/reference/ios/ios/clear/" TargetMode="External"/><Relationship Id="rId5" Type="http://schemas.openxmlformats.org/officeDocument/2006/relationships/hyperlink" Target="http://www.cplusplus.com/reference/ios/ios/fail/" TargetMode="External"/><Relationship Id="rId15" Type="http://schemas.openxmlformats.org/officeDocument/2006/relationships/hyperlink" Target="http://www.cplusplus.com/reference/ios/ios/imbue/" TargetMode="External"/><Relationship Id="rId10" Type="http://schemas.openxmlformats.org/officeDocument/2006/relationships/hyperlink" Target="http://www.cplusplus.com/reference/ios/ios/setstate/" TargetMode="External"/><Relationship Id="rId19" Type="http://schemas.openxmlformats.org/officeDocument/2006/relationships/hyperlink" Target="http://www.cplusplus.com/reference/ios/ios/widen/" TargetMode="External"/><Relationship Id="rId4" Type="http://schemas.openxmlformats.org/officeDocument/2006/relationships/hyperlink" Target="http://www.cplusplus.com/reference/ios/ios/eof/" TargetMode="External"/><Relationship Id="rId9" Type="http://schemas.openxmlformats.org/officeDocument/2006/relationships/hyperlink" Target="http://www.cplusplus.com/reference/ios/ios/rdstate/" TargetMode="External"/><Relationship Id="rId14" Type="http://schemas.openxmlformats.org/officeDocument/2006/relationships/hyperlink" Target="http://www.cplusplus.com/reference/ios/ios/exceptions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ios/ios_base/imbue/" TargetMode="External"/><Relationship Id="rId13" Type="http://schemas.openxmlformats.org/officeDocument/2006/relationships/hyperlink" Target="http://www.cplusplus.com/reference/ios/ios_base/register_callback/" TargetMode="External"/><Relationship Id="rId3" Type="http://schemas.openxmlformats.org/officeDocument/2006/relationships/hyperlink" Target="http://www.cplusplus.com/reference/ios/ios_base/flags/" TargetMode="External"/><Relationship Id="rId7" Type="http://schemas.openxmlformats.org/officeDocument/2006/relationships/hyperlink" Target="http://www.cplusplus.com/reference/ios/ios_base/width/" TargetMode="External"/><Relationship Id="rId12" Type="http://schemas.openxmlformats.org/officeDocument/2006/relationships/hyperlink" Target="http://www.cplusplus.com/reference/ios/ios_base/pword/" TargetMode="External"/><Relationship Id="rId2" Type="http://schemas.openxmlformats.org/officeDocument/2006/relationships/hyperlink" Target="http://www.cplusplus.com/ios_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ios/ios_base/precision/" TargetMode="External"/><Relationship Id="rId11" Type="http://schemas.openxmlformats.org/officeDocument/2006/relationships/hyperlink" Target="http://www.cplusplus.com/reference/ios/ios_base/iword/" TargetMode="External"/><Relationship Id="rId5" Type="http://schemas.openxmlformats.org/officeDocument/2006/relationships/hyperlink" Target="http://www.cplusplus.com/reference/ios/ios_base/unsetf/" TargetMode="External"/><Relationship Id="rId10" Type="http://schemas.openxmlformats.org/officeDocument/2006/relationships/hyperlink" Target="http://www.cplusplus.com/reference/ios/ios_base/xalloc/" TargetMode="External"/><Relationship Id="rId4" Type="http://schemas.openxmlformats.org/officeDocument/2006/relationships/hyperlink" Target="http://www.cplusplus.com/reference/ios/ios_base/setf/" TargetMode="External"/><Relationship Id="rId9" Type="http://schemas.openxmlformats.org/officeDocument/2006/relationships/hyperlink" Target="http://www.cplusplus.com/reference/ios/ios_base/getloc/" TargetMode="External"/><Relationship Id="rId14" Type="http://schemas.openxmlformats.org/officeDocument/2006/relationships/hyperlink" Target="http://www.cplusplus.com/reference/ios/ios_base/sync_with_std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rename/" TargetMode="External"/><Relationship Id="rId2" Type="http://schemas.openxmlformats.org/officeDocument/2006/relationships/hyperlink" Target="http://www.cplusplus.com/reference/cstdio/remo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plusplus.com/reference/cstdio/tmpnam/" TargetMode="External"/><Relationship Id="rId4" Type="http://schemas.openxmlformats.org/officeDocument/2006/relationships/hyperlink" Target="http://www.cplusplus.com/reference/cstdio/tmpfi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fstream/fstream/swap/" TargetMode="External"/><Relationship Id="rId3" Type="http://schemas.openxmlformats.org/officeDocument/2006/relationships/hyperlink" Target="http://www.cplusplus.com/reference/fstream/fstream/open/" TargetMode="External"/><Relationship Id="rId7" Type="http://schemas.openxmlformats.org/officeDocument/2006/relationships/hyperlink" Target="http://www.cplusplus.com/reference/fstream/fstream/operator=/" TargetMode="External"/><Relationship Id="rId2" Type="http://schemas.openxmlformats.org/officeDocument/2006/relationships/hyperlink" Target="http://www.cplusplus.com/reference/fstream/fstream/fstre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fstream/fstream/rdbuf/" TargetMode="External"/><Relationship Id="rId5" Type="http://schemas.openxmlformats.org/officeDocument/2006/relationships/hyperlink" Target="http://www.cplusplus.com/reference/fstream/fstream/close/" TargetMode="External"/><Relationship Id="rId4" Type="http://schemas.openxmlformats.org/officeDocument/2006/relationships/hyperlink" Target="http://www.cplusplus.com/reference/fstream/fstream/is_op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файлами в стандартной библиотеке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14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6800" y="0"/>
            <a:ext cx="6648147" cy="69634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47420" tIns="19044" rIns="19044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member functions inherited from 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Arial Unicode MS" panose="020B0604020202020204" pitchFamily="34" charset="-128"/>
                <a:hlinkClick r:id="rId2"/>
              </a:rPr>
              <a:t>istream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operator&gt;&gt;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Extract formatted input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gcount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character count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5"/>
              </a:rPr>
              <a:t>get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characters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6"/>
              </a:rPr>
              <a:t>getline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line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7"/>
              </a:rPr>
              <a:t>ignore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Extract and discard characters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8"/>
              </a:rPr>
              <a:t>peek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Peek next character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9"/>
              </a:rPr>
              <a:t>read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 block of data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0"/>
              </a:rPr>
              <a:t>readsome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 data available in buffer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1"/>
              </a:rPr>
              <a:t>putback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Put character back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2"/>
              </a:rPr>
              <a:t>unget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Unget character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3"/>
              </a:rPr>
              <a:t>tellg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position in input sequence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4"/>
              </a:rPr>
              <a:t>seekg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position in input sequence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5"/>
              </a:rPr>
              <a:t>sync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Synchronize input buffer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4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25880" y="1141990"/>
            <a:ext cx="8304819" cy="4316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47420" tIns="19044" rIns="19044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member functions inherited from 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Arial Unicode MS" panose="020B0604020202020204" pitchFamily="34" charset="-128"/>
                <a:hlinkClick r:id="rId2"/>
              </a:rPr>
              <a:t>ostream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operator&lt;&lt;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formatted output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put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Put character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5"/>
              </a:rPr>
              <a:t>write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Write block of data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6"/>
              </a:rPr>
              <a:t>tellp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position in output sequence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7"/>
              </a:rPr>
              <a:t>seekp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position in output sequence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8"/>
              </a:rPr>
              <a:t>flush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Flush output stream buffer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667000" y="110011"/>
            <a:ext cx="6345950" cy="6747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47420" tIns="19044" rIns="19044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member functions inherited from 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Arial Unicode MS" panose="020B0604020202020204" pitchFamily="34" charset="-128"/>
                <a:hlinkClick r:id="rId2"/>
              </a:rPr>
              <a:t>ios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good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whether state of stream is good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eof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whether eofbit is set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5"/>
              </a:rPr>
              <a:t>fail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whether either failbit or badbit is set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6"/>
              </a:rPr>
              <a:t>bad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whether badbit is set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7"/>
              </a:rPr>
              <a:t>operator!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Evaluate stream (not)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8"/>
              </a:rPr>
              <a:t>operator bool 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Evaluate stream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9"/>
              </a:rPr>
              <a:t>rdstate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error state flags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0"/>
              </a:rPr>
              <a:t>setstate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error state flag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1"/>
              </a:rPr>
              <a:t>clear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error state flags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2"/>
              </a:rPr>
              <a:t>copyfmt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Copy formatting information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3"/>
              </a:rPr>
              <a:t>fill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Get/set fill character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4"/>
              </a:rPr>
              <a:t>exceptions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Get/set exceptions mask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5"/>
              </a:rPr>
              <a:t>imbue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Imbue locale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6"/>
              </a:rPr>
              <a:t>tie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Get/set tied stream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7"/>
              </a:rPr>
              <a:t>rdbuf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Get/set stream buffer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8"/>
              </a:rPr>
              <a:t>narrow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Narrow character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9"/>
              </a:rPr>
              <a:t>widen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Widen character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3480" y="264234"/>
            <a:ext cx="9307080" cy="6193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47420" tIns="19044" rIns="19044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member functions inherited from 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Arial Unicode MS" panose="020B0604020202020204" pitchFamily="34" charset="-128"/>
                <a:hlinkClick r:id="rId2"/>
              </a:rPr>
              <a:t>ios_base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flags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Get/set format flags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setf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specific format flags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5"/>
              </a:rPr>
              <a:t>unsetf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Clear specific format flags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6"/>
              </a:rPr>
              <a:t>precision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Get/Set floating-point decimal precision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7"/>
              </a:rPr>
              <a:t>width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Get/set field width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8"/>
              </a:rPr>
              <a:t>imbue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Imbue locale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9"/>
              </a:rPr>
              <a:t>getloc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current locale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0"/>
              </a:rPr>
              <a:t>xalloc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new index for extensible array [static]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static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1"/>
              </a:rPr>
              <a:t>iword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integer element of extensible array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2"/>
              </a:rPr>
              <a:t>pword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pointer element of extensible array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3"/>
              </a:rPr>
              <a:t>register_callback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Register event callback function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4"/>
              </a:rPr>
              <a:t>sync_with_stdio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Toggle synchronization with cstdio streams [static]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static member function 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2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28932"/>
              </p:ext>
            </p:extLst>
          </p:nvPr>
        </p:nvGraphicFramePr>
        <p:xfrm>
          <a:off x="0" y="0"/>
          <a:ext cx="12192000" cy="6572388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  <a:gridCol w="4064000"/>
              </a:tblGrid>
              <a:tr h="194304"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field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member constant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effect when set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340513">
                <a:tc rowSpan="7">
                  <a:txBody>
                    <a:bodyPr/>
                    <a:lstStyle/>
                    <a:p>
                      <a:r>
                        <a:rPr lang="en-US" sz="1400" i="1" baseline="0">
                          <a:effectLst/>
                        </a:rPr>
                        <a:t>independent flags</a:t>
                      </a:r>
                      <a:endParaRPr lang="en-US" sz="1400" baseline="0">
                        <a:effectLst/>
                      </a:endParaRP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boolalpha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read/write bool elements as alphabetic strings (true and false).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showbase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write integral values preceded by their corresponding numeric base prefix.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showpoint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write floating-point values including always the decimal point.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showpos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write non-negative numerical values preceded by a plus sign (+).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skipws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skip leading whitespaces on certain input operations.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unitbuf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flush output after each inserting operation.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uppercase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write uppercase letters replacing lowercase letters in certain insertion operations.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13">
                <a:tc rowSpan="3">
                  <a:txBody>
                    <a:bodyPr/>
                    <a:lstStyle/>
                    <a:p>
                      <a:r>
                        <a:rPr lang="en-US" sz="1400" i="1" baseline="0">
                          <a:effectLst/>
                        </a:rPr>
                        <a:t>numerical base</a:t>
                      </a:r>
                      <a:r>
                        <a:rPr lang="en-US" sz="1400" baseline="0">
                          <a:effectLst/>
                        </a:rPr>
                        <a:t> 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(basefield)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dec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read/write integral values using decimal base format.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hex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read/write integral values using hexadecimal base format.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oct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read/write integral values using octal base format.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13">
                <a:tc rowSpan="2">
                  <a:txBody>
                    <a:bodyPr/>
                    <a:lstStyle/>
                    <a:p>
                      <a:r>
                        <a:rPr lang="en-US" sz="1400" i="1" baseline="0">
                          <a:effectLst/>
                        </a:rPr>
                        <a:t>float format</a:t>
                      </a:r>
                      <a:r>
                        <a:rPr lang="en-US" sz="1400" baseline="0">
                          <a:effectLst/>
                        </a:rPr>
                        <a:t> 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(floatfield)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fixed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write floating point values in fixed-point notation.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scientific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write floating-point values in scientific notation.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722">
                <a:tc rowSpan="3">
                  <a:txBody>
                    <a:bodyPr/>
                    <a:lstStyle/>
                    <a:p>
                      <a:r>
                        <a:rPr lang="en-US" sz="1400" i="1" baseline="0">
                          <a:effectLst/>
                        </a:rPr>
                        <a:t>adjustment</a:t>
                      </a:r>
                      <a:r>
                        <a:rPr lang="en-US" sz="1400" baseline="0">
                          <a:effectLst/>
                        </a:rPr>
                        <a:t> 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(adjustfield)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internal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the output is padded to the </a:t>
                      </a:r>
                      <a:r>
                        <a:rPr lang="en-US" sz="1400" i="1" baseline="0">
                          <a:effectLst/>
                        </a:rPr>
                        <a:t>field width</a:t>
                      </a:r>
                      <a:r>
                        <a:rPr lang="en-US" sz="1400" baseline="0">
                          <a:effectLst/>
                        </a:rPr>
                        <a:t> by inserting </a:t>
                      </a:r>
                      <a:r>
                        <a:rPr lang="en-US" sz="1400" i="1" baseline="0">
                          <a:effectLst/>
                        </a:rPr>
                        <a:t>fill characters</a:t>
                      </a:r>
                      <a:r>
                        <a:rPr lang="en-US" sz="1400" baseline="0">
                          <a:effectLst/>
                        </a:rPr>
                        <a:t> at a specified internal point.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left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the output is padded to the </a:t>
                      </a:r>
                      <a:r>
                        <a:rPr lang="en-US" sz="1400" i="1" baseline="0">
                          <a:effectLst/>
                        </a:rPr>
                        <a:t>field width</a:t>
                      </a:r>
                      <a:r>
                        <a:rPr lang="en-US" sz="1400" baseline="0">
                          <a:effectLst/>
                        </a:rPr>
                        <a:t> appending </a:t>
                      </a:r>
                      <a:r>
                        <a:rPr lang="en-US" sz="1400" i="1" baseline="0">
                          <a:effectLst/>
                        </a:rPr>
                        <a:t>fill characters</a:t>
                      </a:r>
                      <a:r>
                        <a:rPr lang="en-US" sz="1400" baseline="0">
                          <a:effectLst/>
                        </a:rPr>
                        <a:t> at the end.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right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effectLst/>
                        </a:rPr>
                        <a:t>the output is padded to the </a:t>
                      </a:r>
                      <a:r>
                        <a:rPr lang="en-US" sz="1400" i="1" baseline="0" dirty="0">
                          <a:effectLst/>
                        </a:rPr>
                        <a:t>field width</a:t>
                      </a:r>
                      <a:r>
                        <a:rPr lang="en-US" sz="1400" baseline="0" dirty="0">
                          <a:effectLst/>
                        </a:rPr>
                        <a:t> by inserting </a:t>
                      </a:r>
                      <a:r>
                        <a:rPr lang="en-US" sz="1400" i="1" baseline="0" dirty="0">
                          <a:effectLst/>
                        </a:rPr>
                        <a:t>fill characters</a:t>
                      </a:r>
                      <a:r>
                        <a:rPr lang="en-US" sz="1400" baseline="0" dirty="0">
                          <a:effectLst/>
                        </a:rPr>
                        <a:t> at the beginning.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64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" y="579120"/>
            <a:ext cx="117957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fstream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ru-RU" sz="2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main()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ofstream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stream;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stream.open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"TempFile.txt"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ios_base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::out );</a:t>
            </a:r>
          </a:p>
          <a:p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stream.is_open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) {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stream &lt;&lt; 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world!"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&lt;&lt;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10;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stream &lt;&lt; 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"Value:"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&lt;&lt;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&lt;&lt;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}</a:t>
            </a:r>
          </a:p>
          <a:p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0;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343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все функции из библиотеки </a:t>
            </a:r>
            <a:r>
              <a:rPr lang="en-US" dirty="0" smtClean="0"/>
              <a:t>&lt;</a:t>
            </a:r>
            <a:r>
              <a:rPr lang="en-US" dirty="0" err="1" smtClean="0"/>
              <a:t>cstdio</a:t>
            </a:r>
            <a:r>
              <a:rPr lang="en-US" dirty="0" smtClean="0"/>
              <a:t>&gt; </a:t>
            </a:r>
            <a:r>
              <a:rPr lang="ru-RU" dirty="0" smtClean="0"/>
              <a:t>поддержаны в новом формате. В частности, нет аналогов фременных файлов.</a:t>
            </a:r>
          </a:p>
          <a:p>
            <a:r>
              <a:rPr lang="ru-RU" dirty="0" smtClean="0"/>
              <a:t>Работа с файловой системой в стандартной библиотеке очень сильно урезана и не позволяет писать полностью переносимый код.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0800" y="3624531"/>
            <a:ext cx="6187893" cy="28084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47420" tIns="19044" rIns="19044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Operations on 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2"/>
              </a:rPr>
              <a:t>remove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file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(function 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rename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Rename file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(function 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tmpfile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a temporary file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(function 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5"/>
              </a:rPr>
              <a:t>tmpnam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Generate temporary filename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(function 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4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вообще нужно?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С-</a:t>
            </a:r>
            <a:r>
              <a:rPr lang="en-US" dirty="0" smtClean="0"/>
              <a:t>style </a:t>
            </a:r>
            <a:r>
              <a:rPr lang="ru-RU" dirty="0" smtClean="0"/>
              <a:t>функции работы с файлами из </a:t>
            </a:r>
            <a:r>
              <a:rPr lang="en-US" dirty="0" smtClean="0"/>
              <a:t>&lt;</a:t>
            </a:r>
            <a:r>
              <a:rPr lang="en-US" dirty="0" err="1" smtClean="0"/>
              <a:t>cstdio</a:t>
            </a:r>
            <a:r>
              <a:rPr lang="en-US" dirty="0" smtClean="0"/>
              <a:t>&gt;. </a:t>
            </a:r>
            <a:r>
              <a:rPr lang="ru-RU" dirty="0" smtClean="0"/>
              <a:t>Но это именно </a:t>
            </a:r>
            <a:r>
              <a:rPr lang="en-US" dirty="0" smtClean="0"/>
              <a:t>C-style </a:t>
            </a:r>
            <a:r>
              <a:rPr lang="ru-RU" dirty="0" smtClean="0"/>
              <a:t>функции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удобства работы с файлами, для безопасной обработки ошибок нужна реализация концепции </a:t>
            </a:r>
            <a:r>
              <a:rPr lang="en-US" dirty="0" smtClean="0"/>
              <a:t>RAII</a:t>
            </a:r>
            <a:endParaRPr lang="ru-RU" dirty="0" smtClean="0"/>
          </a:p>
          <a:p>
            <a:r>
              <a:rPr lang="ru-RU" dirty="0" smtClean="0"/>
              <a:t>Посмотрим на пример кода с использованием библиотеки </a:t>
            </a:r>
            <a:r>
              <a:rPr lang="en-US" dirty="0" smtClean="0"/>
              <a:t>&lt;</a:t>
            </a:r>
            <a:r>
              <a:rPr lang="en-US" dirty="0" err="1" smtClean="0"/>
              <a:t>cstdio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3487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" y="548640"/>
            <a:ext cx="115976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cstdio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ru-RU" sz="2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main()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ru-RU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descriptor =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fopen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"TempFile.txt"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);</a:t>
            </a:r>
          </a:p>
          <a:p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descriptor != 0 ) {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fputs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world!\n"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descriptor );</a:t>
            </a:r>
          </a:p>
          <a:p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10;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fprintf( descriptor, </a:t>
            </a:r>
            <a:r>
              <a:rPr lang="pt-BR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"Value:%d\n"</a:t>
            </a:r>
            <a:r>
              <a:rPr lang="pt-B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i );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fclose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descriptor );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}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0;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3366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Небезопасно при исключениях. </a:t>
            </a:r>
          </a:p>
          <a:p>
            <a:r>
              <a:rPr lang="ru-RU" dirty="0" smtClean="0"/>
              <a:t>Легко забыть закрыть файл.</a:t>
            </a:r>
          </a:p>
          <a:p>
            <a:r>
              <a:rPr lang="ru-RU" dirty="0" smtClean="0"/>
              <a:t>Обработка файловых ошибок в </a:t>
            </a:r>
            <a:r>
              <a:rPr lang="en-US" dirty="0" smtClean="0"/>
              <a:t>C-</a:t>
            </a:r>
            <a:r>
              <a:rPr lang="ru-RU" dirty="0" smtClean="0"/>
              <a:t>стиле: через функцию </a:t>
            </a:r>
            <a:r>
              <a:rPr lang="en-US" dirty="0" err="1" smtClean="0"/>
              <a:t>ferror</a:t>
            </a:r>
            <a:r>
              <a:rPr lang="ru-RU" dirty="0" smtClean="0"/>
              <a:t>, результат которой надо проверять.</a:t>
            </a:r>
          </a:p>
          <a:p>
            <a:r>
              <a:rPr lang="ru-RU" dirty="0" smtClean="0"/>
              <a:t>Формат файла определяется в момент записи, надо его поддерживать одинаковым во всех местах, где идёт запись в файл. Чтобы изменить формат придётся переписывать весь код.</a:t>
            </a:r>
          </a:p>
          <a:p>
            <a:r>
              <a:rPr lang="ru-RU" dirty="0" smtClean="0"/>
              <a:t>Чтобы поменять запись в файл на запись в строку или временный файл придётся переписывать весь код.</a:t>
            </a:r>
          </a:p>
          <a:p>
            <a:r>
              <a:rPr lang="ru-RU" dirty="0" smtClean="0"/>
              <a:t>Нет работы с </a:t>
            </a:r>
            <a:r>
              <a:rPr lang="en-US" dirty="0" err="1" smtClean="0"/>
              <a:t>std</a:t>
            </a:r>
            <a:r>
              <a:rPr lang="en-US" dirty="0" smtClean="0"/>
              <a:t>::string, </a:t>
            </a:r>
            <a:r>
              <a:rPr lang="ru-RU" dirty="0" smtClean="0"/>
              <a:t>только с </a:t>
            </a:r>
            <a:r>
              <a:rPr lang="en-US" dirty="0" smtClean="0"/>
              <a:t>char*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1732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наследования и заголовочных файлов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16" y="1983347"/>
            <a:ext cx="10443209" cy="40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ios_base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basic_ios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Базовые классы для всех потоковых классов, независимо от того, читающие они, или пишущие.</a:t>
            </a:r>
          </a:p>
          <a:p>
            <a:r>
              <a:rPr lang="ru-RU" dirty="0" smtClean="0"/>
              <a:t>В </a:t>
            </a:r>
            <a:r>
              <a:rPr lang="en-US" dirty="0" err="1" smtClean="0"/>
              <a:t>ios_base</a:t>
            </a:r>
            <a:r>
              <a:rPr lang="en-US" dirty="0" smtClean="0"/>
              <a:t> </a:t>
            </a:r>
            <a:r>
              <a:rPr lang="ru-RU" dirty="0" smtClean="0"/>
              <a:t>собраны независящие от шаблонных параметров свойства, а в </a:t>
            </a:r>
            <a:r>
              <a:rPr lang="en-US" dirty="0" err="1" smtClean="0"/>
              <a:t>basic_ios</a:t>
            </a:r>
            <a:r>
              <a:rPr lang="en-US" dirty="0" smtClean="0"/>
              <a:t> – </a:t>
            </a:r>
            <a:r>
              <a:rPr lang="ru-RU" dirty="0" smtClean="0"/>
              <a:t>зависящие от параметров.</a:t>
            </a:r>
          </a:p>
          <a:p>
            <a:r>
              <a:rPr lang="en-US" dirty="0" err="1" smtClean="0"/>
              <a:t>basic_ios</a:t>
            </a:r>
            <a:r>
              <a:rPr lang="en-US" dirty="0" smtClean="0"/>
              <a:t> </a:t>
            </a:r>
            <a:r>
              <a:rPr lang="ru-RU" dirty="0" smtClean="0"/>
              <a:t>параметризован типом символов в файле и трэйтами (специальный тип, в котором собраны функции для манипуляции с символами)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3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streambuf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Базовый класс для буферизированного ввода/вывода. Используется внутри реализации </a:t>
            </a:r>
            <a:r>
              <a:rPr lang="en-US" dirty="0" err="1" smtClean="0"/>
              <a:t>istream</a:t>
            </a:r>
            <a:r>
              <a:rPr lang="en-US" dirty="0" smtClean="0"/>
              <a:t>/</a:t>
            </a:r>
            <a:r>
              <a:rPr lang="en-US" dirty="0" err="1" smtClean="0"/>
              <a:t>ostream</a:t>
            </a:r>
            <a:r>
              <a:rPr lang="en-US" dirty="0" smtClean="0"/>
              <a:t>. </a:t>
            </a:r>
            <a:r>
              <a:rPr lang="ru-RU" dirty="0" smtClean="0"/>
              <a:t>А внутри их наследников уже задаётся конкретный тип буфера (с буфером для файлового ввода/вывода и без –для строкового). Это довольно распространённая схема использования наследования.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39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stream</a:t>
            </a:r>
            <a:r>
              <a:rPr lang="en-US" dirty="0" smtClean="0"/>
              <a:t>, </a:t>
            </a:r>
            <a:r>
              <a:rPr lang="en-US" dirty="0" err="1" smtClean="0"/>
              <a:t>ostream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Вот тут виден пример множественного наследования и ромбовидной иерархии классов.</a:t>
            </a:r>
          </a:p>
          <a:p>
            <a:r>
              <a:rPr lang="ru-RU" dirty="0" smtClean="0"/>
              <a:t>Наследование от </a:t>
            </a:r>
            <a:r>
              <a:rPr lang="en-US" dirty="0" err="1" smtClean="0"/>
              <a:t>istream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ostream</a:t>
            </a:r>
            <a:r>
              <a:rPr lang="en-US" dirty="0" smtClean="0"/>
              <a:t> </a:t>
            </a:r>
            <a:r>
              <a:rPr lang="ru-RU" dirty="0" smtClean="0"/>
              <a:t>позволяет в классе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  <a:r>
              <a:rPr lang="ru-RU" dirty="0" smtClean="0"/>
              <a:t>не иметь никаких членов класса и почти никаких методов</a:t>
            </a:r>
          </a:p>
          <a:p>
            <a:r>
              <a:rPr lang="ru-RU" dirty="0" smtClean="0"/>
              <a:t>Все основные операции (чтение, запись) реализованы в </a:t>
            </a:r>
            <a:r>
              <a:rPr lang="en-US" dirty="0" err="1" smtClean="0"/>
              <a:t>istream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ostream</a:t>
            </a:r>
            <a:r>
              <a:rPr lang="en-US" dirty="0" smtClean="0"/>
              <a:t>. </a:t>
            </a:r>
            <a:r>
              <a:rPr lang="ru-RU" dirty="0" smtClean="0"/>
              <a:t>Это позволяет упростить реализацию </a:t>
            </a:r>
            <a:r>
              <a:rPr lang="en-US" dirty="0" err="1" smtClean="0"/>
              <a:t>fstream</a:t>
            </a:r>
            <a:r>
              <a:rPr lang="en-US" dirty="0" smtClean="0"/>
              <a:t>/</a:t>
            </a:r>
            <a:r>
              <a:rPr lang="en-US" dirty="0" err="1" smtClean="0"/>
              <a:t>sstream</a:t>
            </a:r>
            <a:r>
              <a:rPr lang="en-US" dirty="0" smtClean="0"/>
              <a:t> </a:t>
            </a:r>
            <a:r>
              <a:rPr lang="ru-RU" dirty="0" smtClean="0"/>
              <a:t>– они используют уже готовые методы из </a:t>
            </a:r>
            <a:r>
              <a:rPr lang="en-US" dirty="0" err="1" smtClean="0"/>
              <a:t>iostream</a:t>
            </a:r>
            <a:r>
              <a:rPr lang="en-US" dirty="0" smtClean="0"/>
              <a:t>, </a:t>
            </a:r>
            <a:r>
              <a:rPr lang="ru-RU" smtClean="0"/>
              <a:t>переопределяя только тип буфера и некоторые операции по его инициализации.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11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же использовать потоки? На примере </a:t>
            </a:r>
            <a:r>
              <a:rPr lang="en-US" dirty="0" err="1" smtClean="0"/>
              <a:t>fstream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15"/>
            <a:ext cx="8545276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4742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member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2"/>
              </a:rPr>
              <a:t>(constructor)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Construct object and optionally open file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open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file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is_open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a file is open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5"/>
              </a:rPr>
              <a:t>close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 file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6"/>
              </a:rPr>
              <a:t>rdbuf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associated filebuf object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7"/>
              </a:rPr>
              <a:t>operator= 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Move assignment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8"/>
              </a:rPr>
              <a:t>swap 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Swap internals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(public member function 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566</Words>
  <Application>Microsoft Office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Courier New</vt:lpstr>
      <vt:lpstr>Verdana</vt:lpstr>
      <vt:lpstr>Office Theme</vt:lpstr>
      <vt:lpstr>Работа с файлами в стандартной библиотеке</vt:lpstr>
      <vt:lpstr>Зачем это вообще нужно?</vt:lpstr>
      <vt:lpstr>PowerPoint Presentation</vt:lpstr>
      <vt:lpstr>Проблемы</vt:lpstr>
      <vt:lpstr>Структура наследования и заголовочных файлов </vt:lpstr>
      <vt:lpstr>ios_base и basic_ios</vt:lpstr>
      <vt:lpstr>Класс streambuf</vt:lpstr>
      <vt:lpstr>istream, ostream и iostream</vt:lpstr>
      <vt:lpstr>Как же использовать потоки? На примере fstream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Недостатки</vt:lpstr>
    </vt:vector>
  </TitlesOfParts>
  <Company>ABBYY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 в стандартной библиотеке</dc:title>
  <dc:creator>Egor Yakovlev</dc:creator>
  <cp:lastModifiedBy>Egor Yakovlev</cp:lastModifiedBy>
  <cp:revision>16</cp:revision>
  <dcterms:created xsi:type="dcterms:W3CDTF">2015-10-05T07:01:06Z</dcterms:created>
  <dcterms:modified xsi:type="dcterms:W3CDTF">2015-10-05T10:41:31Z</dcterms:modified>
</cp:coreProperties>
</file>