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99" autoAdjust="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20" y="-9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7D290233-0DD1-4A80-BB1E-9ADC3556DBB6}" type="datetimeFigureOut">
              <a:rPr lang="en-US" smtClean="0"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0233-0DD1-4A80-BB1E-9ADC3556DBB6}" type="datetimeFigureOut">
              <a:rPr lang="en-US" smtClean="0"/>
              <a:t>12/2/12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7D290233-0DD1-4A80-BB1E-9ADC3556DBB6}" type="datetimeFigureOut">
              <a:rPr lang="en-US" smtClean="0"/>
              <a:t>12/2/12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tinyurl.com%5Ccpgislands" TargetMode="Externa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CpG</a:t>
            </a:r>
            <a:r>
              <a:rPr lang="en-US" dirty="0" smtClean="0"/>
              <a:t> Island Finder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Gray Gwizdz</a:t>
            </a:r>
          </a:p>
          <a:p>
            <a:r>
              <a:rPr lang="en-US" dirty="0" smtClean="0"/>
              <a:t>Sean Fisk</a:t>
            </a:r>
          </a:p>
        </p:txBody>
      </p:sp>
    </p:spTree>
    <p:extLst>
      <p:ext uri="{BB962C8B-B14F-4D97-AF65-F5344CB8AC3E}">
        <p14:creationId xmlns:p14="http://schemas.microsoft.com/office/powerpoint/2010/main" val="2535041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5347" y="2147888"/>
            <a:ext cx="3860924" cy="3927475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Windows / </a:t>
            </a:r>
            <a:r>
              <a:rPr lang="en-US" dirty="0" smtClean="0"/>
              <a:t>Mac OS X</a:t>
            </a:r>
          </a:p>
          <a:p>
            <a:pPr marL="0" indent="0">
              <a:buNone/>
            </a:pPr>
            <a:r>
              <a:rPr lang="en-US" dirty="0" smtClean="0">
                <a:hlinkClick r:id="rId2" action="ppaction://hlinkfile"/>
              </a:rPr>
              <a:t>tinyurl.com/cpgislands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5066" b="-50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18550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CpG</a:t>
            </a:r>
            <a:r>
              <a:rPr lang="en-US" dirty="0" smtClean="0"/>
              <a:t> Islands</a:t>
            </a:r>
            <a:endParaRPr lang="en-US" dirty="0"/>
          </a:p>
        </p:txBody>
      </p:sp>
      <p:pic>
        <p:nvPicPr>
          <p:cNvPr id="5" name="Content Placeholder 4" descr="Nucleotide-2560x1600.jpe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52"/>
          <a:stretch/>
        </p:blipFill>
        <p:spPr>
          <a:xfrm>
            <a:off x="4329113" y="609600"/>
            <a:ext cx="4114800" cy="546576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4238211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 err="1" smtClean="0"/>
              <a:t>CpG</a:t>
            </a:r>
            <a:r>
              <a:rPr lang="en-US" dirty="0" smtClean="0"/>
              <a:t> islands are portions of genomes that contain a high frequency of </a:t>
            </a:r>
            <a:r>
              <a:rPr lang="en-US" dirty="0" err="1" smtClean="0"/>
              <a:t>CpG</a:t>
            </a:r>
            <a:r>
              <a:rPr lang="en-US" dirty="0" smtClean="0"/>
              <a:t> sites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CpG</a:t>
            </a:r>
            <a:r>
              <a:rPr lang="en-US" dirty="0" smtClean="0"/>
              <a:t> </a:t>
            </a:r>
            <a:r>
              <a:rPr lang="en-US" dirty="0"/>
              <a:t>islands are present in the promoter regions of approximately </a:t>
            </a:r>
            <a:r>
              <a:rPr lang="en-US" dirty="0" smtClean="0"/>
              <a:t>40% </a:t>
            </a:r>
            <a:r>
              <a:rPr lang="en-US" dirty="0"/>
              <a:t>of mammalian </a:t>
            </a:r>
            <a:r>
              <a:rPr lang="en-US" dirty="0" smtClean="0"/>
              <a:t>genes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Main factors in determining </a:t>
            </a:r>
            <a:r>
              <a:rPr lang="en-US" dirty="0" err="1"/>
              <a:t>CpG</a:t>
            </a:r>
            <a:r>
              <a:rPr lang="en-US" dirty="0"/>
              <a:t> islands are window length, GC ratio and observed to expected </a:t>
            </a:r>
            <a:r>
              <a:rPr lang="en-US" dirty="0" smtClean="0"/>
              <a:t>ratio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599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96" y="244158"/>
            <a:ext cx="8608193" cy="1339850"/>
          </a:xfrm>
        </p:spPr>
        <p:txBody>
          <a:bodyPr>
            <a:normAutofit/>
          </a:bodyPr>
          <a:lstStyle/>
          <a:p>
            <a:r>
              <a:rPr lang="en-US" dirty="0" smtClean="0"/>
              <a:t>Example: Finding </a:t>
            </a:r>
            <a:r>
              <a:rPr lang="en-US" dirty="0" err="1" smtClean="0"/>
              <a:t>CpG</a:t>
            </a:r>
            <a:r>
              <a:rPr lang="en-US" dirty="0" smtClean="0"/>
              <a:t> islands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 Length: 5 bases</a:t>
            </a:r>
          </a:p>
          <a:p>
            <a:r>
              <a:rPr lang="en-US" dirty="0" smtClean="0"/>
              <a:t>GC Ratio: 0.5</a:t>
            </a:r>
          </a:p>
          <a:p>
            <a:r>
              <a:rPr lang="en-US" dirty="0" smtClean="0"/>
              <a:t>Observed to expected: 0.6</a:t>
            </a:r>
          </a:p>
          <a:p>
            <a:r>
              <a:rPr lang="en-US" dirty="0" smtClean="0"/>
              <a:t>Sequence: ATCGCAGCTGCAGC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240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Sequence Manipulation Suite 2 (SMS2)</a:t>
            </a:r>
          </a:p>
          <a:p>
            <a:r>
              <a:rPr lang="en-US" dirty="0" smtClean="0"/>
              <a:t>European Molecular </a:t>
            </a:r>
            <a:r>
              <a:rPr lang="en-US" dirty="0"/>
              <a:t>Biology Open Software Suite (EMBOSS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Takai</a:t>
            </a:r>
            <a:r>
              <a:rPr lang="en-US" dirty="0" smtClean="0"/>
              <a:t>-Jones Perl script</a:t>
            </a:r>
            <a:endParaRPr lang="en-US" dirty="0"/>
          </a:p>
        </p:txBody>
      </p:sp>
      <p:pic>
        <p:nvPicPr>
          <p:cNvPr id="5" name="Content Placeholder 4" descr="cpg-takai-jones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" b="2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52744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Best Practices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512" y="1708990"/>
            <a:ext cx="4328310" cy="832503"/>
          </a:xfrm>
        </p:spPr>
        <p:txBody>
          <a:bodyPr/>
          <a:lstStyle/>
          <a:p>
            <a:r>
              <a:rPr lang="en-US" dirty="0" smtClean="0"/>
              <a:t>Test-Driven </a:t>
            </a:r>
            <a:r>
              <a:rPr lang="en-US" dirty="0"/>
              <a:t>Development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Minimal code</a:t>
            </a:r>
          </a:p>
          <a:p>
            <a:r>
              <a:rPr lang="en-US" dirty="0" smtClean="0"/>
              <a:t>Maintainable code</a:t>
            </a:r>
          </a:p>
          <a:p>
            <a:r>
              <a:rPr lang="en-US" dirty="0" smtClean="0"/>
              <a:t>Reliable results</a:t>
            </a:r>
          </a:p>
          <a:p>
            <a:r>
              <a:rPr lang="en-US" dirty="0" smtClean="0"/>
              <a:t>Continuous integration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Presenter-First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Separation of responsibilities</a:t>
            </a:r>
          </a:p>
          <a:p>
            <a:r>
              <a:rPr lang="en-US" dirty="0" smtClean="0"/>
              <a:t>Maintainable code</a:t>
            </a:r>
          </a:p>
          <a:p>
            <a:r>
              <a:rPr lang="en-US" dirty="0" smtClean="0"/>
              <a:t>Flexibility</a:t>
            </a:r>
          </a:p>
        </p:txBody>
      </p:sp>
      <p:sp>
        <p:nvSpPr>
          <p:cNvPr id="7" name="Right Brace 6"/>
          <p:cNvSpPr/>
          <p:nvPr/>
        </p:nvSpPr>
        <p:spPr>
          <a:xfrm rot="5400000">
            <a:off x="4140719" y="1375129"/>
            <a:ext cx="882514" cy="761317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76334" y="5699715"/>
            <a:ext cx="31199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CLEAN CODE!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12477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Biopython</a:t>
            </a:r>
            <a:endParaRPr lang="en-US" dirty="0" smtClean="0"/>
          </a:p>
          <a:p>
            <a:r>
              <a:rPr lang="en-US" dirty="0" err="1" smtClean="0"/>
              <a:t>PySide</a:t>
            </a:r>
            <a:endParaRPr lang="en-US" dirty="0" smtClean="0"/>
          </a:p>
          <a:p>
            <a:r>
              <a:rPr lang="en-US" dirty="0" err="1"/>
              <a:t>p</a:t>
            </a:r>
            <a:r>
              <a:rPr lang="en-US" dirty="0" err="1" smtClean="0"/>
              <a:t>ytest</a:t>
            </a:r>
            <a:endParaRPr lang="en-US" dirty="0" smtClean="0"/>
          </a:p>
          <a:p>
            <a:r>
              <a:rPr lang="en-US" dirty="0" smtClean="0"/>
              <a:t>flake8</a:t>
            </a:r>
          </a:p>
          <a:p>
            <a:r>
              <a:rPr lang="en-US" dirty="0" smtClean="0"/>
              <a:t>Sphinx</a:t>
            </a:r>
          </a:p>
          <a:p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 smtClean="0"/>
              <a:t>Qt</a:t>
            </a:r>
            <a:endParaRPr lang="en-US" dirty="0" smtClean="0"/>
          </a:p>
          <a:p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err="1" smtClean="0"/>
              <a:t>GitHub</a:t>
            </a:r>
            <a:endParaRPr lang="en-US" dirty="0"/>
          </a:p>
          <a:p>
            <a:r>
              <a:rPr lang="en-US" dirty="0" smtClean="0"/>
              <a:t>Travis-CI</a:t>
            </a:r>
          </a:p>
          <a:p>
            <a:r>
              <a:rPr lang="en-US" dirty="0" smtClean="0"/>
              <a:t>Read the 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15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</a:t>
            </a:r>
            <a:endParaRPr lang="en-US" dirty="0"/>
          </a:p>
        </p:txBody>
      </p:sp>
      <p:pic>
        <p:nvPicPr>
          <p:cNvPr id="10" name="Content Placeholder 9" descr="demo.jpe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4" b="-293"/>
          <a:stretch/>
        </p:blipFill>
        <p:spPr>
          <a:xfrm>
            <a:off x="900113" y="1699410"/>
            <a:ext cx="7345362" cy="4740449"/>
          </a:xfrm>
        </p:spPr>
      </p:pic>
    </p:spTree>
    <p:extLst>
      <p:ext uri="{BB962C8B-B14F-4D97-AF65-F5344CB8AC3E}">
        <p14:creationId xmlns:p14="http://schemas.microsoft.com/office/powerpoint/2010/main" val="1340873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10" name="Content Placeholder 9" descr="demo.jpe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4" b="-293"/>
          <a:stretch/>
        </p:blipFill>
        <p:spPr>
          <a:xfrm>
            <a:off x="900113" y="1699410"/>
            <a:ext cx="7345362" cy="4740449"/>
          </a:xfrm>
        </p:spPr>
      </p:pic>
    </p:spTree>
    <p:extLst>
      <p:ext uri="{BB962C8B-B14F-4D97-AF65-F5344CB8AC3E}">
        <p14:creationId xmlns:p14="http://schemas.microsoft.com/office/powerpoint/2010/main" val="1660921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123</TotalTime>
  <Words>156</Words>
  <Application>Microsoft Macintosh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Capital</vt:lpstr>
      <vt:lpstr>CpG Island Finder</vt:lpstr>
      <vt:lpstr>Download</vt:lpstr>
      <vt:lpstr>CpG Islands</vt:lpstr>
      <vt:lpstr>Example: Finding CpG islands</vt:lpstr>
      <vt:lpstr>Algorithm</vt:lpstr>
      <vt:lpstr>Implementing Best Practices</vt:lpstr>
      <vt:lpstr>Tools</vt:lpstr>
      <vt:lpstr>Demo Time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CpG Island Finder</dc:title>
  <dc:creator>Gray Gwizdz</dc:creator>
  <cp:lastModifiedBy>Gray Gwizdz</cp:lastModifiedBy>
  <cp:revision>43</cp:revision>
  <dcterms:created xsi:type="dcterms:W3CDTF">2012-12-02T21:32:40Z</dcterms:created>
  <dcterms:modified xsi:type="dcterms:W3CDTF">2012-12-02T23:37:04Z</dcterms:modified>
</cp:coreProperties>
</file>