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4" r:id="rId4"/>
    <p:sldId id="275" r:id="rId5"/>
    <p:sldId id="278" r:id="rId6"/>
    <p:sldId id="271" r:id="rId7"/>
    <p:sldId id="277" r:id="rId8"/>
    <p:sldId id="279" r:id="rId9"/>
    <p:sldId id="281" r:id="rId10"/>
    <p:sldId id="280" r:id="rId11"/>
    <p:sldId id="284" r:id="rId12"/>
    <p:sldId id="283" r:id="rId13"/>
    <p:sldId id="289" r:id="rId14"/>
    <p:sldId id="285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70" autoAdjust="0"/>
  </p:normalViewPr>
  <p:slideViewPr>
    <p:cSldViewPr>
      <p:cViewPr varScale="1">
        <p:scale>
          <a:sx n="81" d="100"/>
          <a:sy n="81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tables are organized into columns</a:t>
            </a:r>
            <a:r>
              <a:rPr lang="en-US" baseline="0" dirty="0" smtClean="0"/>
              <a:t> which represent fields and rows which represent observations or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numerous datatypes that can be defined for a column, but they fall into three broad categories: </a:t>
            </a:r>
          </a:p>
          <a:p>
            <a:r>
              <a:rPr lang="en-US" baseline="0" dirty="0" smtClean="0"/>
              <a:t>Numeric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is a common one that stands for integers which do not have decimal places</a:t>
            </a:r>
          </a:p>
          <a:p>
            <a:r>
              <a:rPr lang="en-US" baseline="0" dirty="0" smtClean="0"/>
              <a:t>Decimal is a numeric datatype that allows for decimal places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Character datatypes can include any letter from the alphabet, numeric digits, and special characters like the *</a:t>
            </a:r>
          </a:p>
          <a:p>
            <a:r>
              <a:rPr lang="en-US" baseline="0" dirty="0" smtClean="0"/>
              <a:t>Notice that values for character datatypes require single quotes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Date and time datatypes as you might have guessed are used to represent date and time values. Values also must be surrounded by single quotes</a:t>
            </a:r>
          </a:p>
          <a:p>
            <a:r>
              <a:rPr lang="en-US" baseline="0" dirty="0" smtClean="0"/>
              <a:t>The date datatype allows for date functions to be applied, which we’ll cover at a later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access a data</a:t>
            </a:r>
            <a:r>
              <a:rPr lang="en-US" baseline="0" dirty="0" smtClean="0"/>
              <a:t> table in SQL server management studio, you need to know the following information about where it’s stored.</a:t>
            </a:r>
          </a:p>
          <a:p>
            <a:r>
              <a:rPr lang="en-US" baseline="0" dirty="0" smtClean="0"/>
              <a:t>You can think of each category as a folder; each is nested within the category above it.</a:t>
            </a:r>
          </a:p>
          <a:p>
            <a:r>
              <a:rPr lang="en-US" baseline="0" dirty="0" smtClean="0"/>
              <a:t>The server is the broadest category. In this case the name of the server is SQLprod01.</a:t>
            </a:r>
          </a:p>
          <a:p>
            <a:r>
              <a:rPr lang="en-US" baseline="0" dirty="0" smtClean="0"/>
              <a:t>That server then contains numerous databases. The one listed here is the database used by the farm income team.</a:t>
            </a:r>
          </a:p>
          <a:p>
            <a:r>
              <a:rPr lang="en-US" baseline="0" dirty="0" smtClean="0"/>
              <a:t>Within a database are schemas. These again are similar to folders and allow for control of who has access to groups of tables in the database.</a:t>
            </a:r>
          </a:p>
          <a:p>
            <a:r>
              <a:rPr lang="en-US" baseline="0" dirty="0" smtClean="0"/>
              <a:t>Finally, tables that hold the data are located within schemas.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Walk-through example in SQL Server Management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countless software</a:t>
            </a:r>
            <a:r>
              <a:rPr lang="en-US" baseline="0" dirty="0" smtClean="0"/>
              <a:t> packages that that advantage of SQL. In this course, we will focus on three:</a:t>
            </a:r>
          </a:p>
          <a:p>
            <a:r>
              <a:rPr lang="en-US" baseline="0" dirty="0" smtClean="0"/>
              <a:t>Microsoft Access, SAS, and SQL Server Management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Intro to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Relational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-28651"/>
            <a:ext cx="8229600" cy="1143000"/>
          </a:xfrm>
        </p:spPr>
        <p:txBody>
          <a:bodyPr/>
          <a:lstStyle/>
          <a:p>
            <a:r>
              <a:rPr lang="en-US" dirty="0" smtClean="0"/>
              <a:t>A note on accessing data tables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98" y="1167687"/>
            <a:ext cx="2590276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18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Server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188463"/>
            <a:ext cx="1769200" cy="2299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2700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Schema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8887" y="5630094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694973"/>
            <a:ext cx="1295400" cy="1301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6513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able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33793"/>
              </p:ext>
            </p:extLst>
          </p:nvPr>
        </p:nvGraphicFramePr>
        <p:xfrm>
          <a:off x="7224712" y="2653175"/>
          <a:ext cx="19192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44"/>
                <a:gridCol w="959644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2286000" y="29718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32700" y="310661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601659" y="2969741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25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Statements in SQL query must appear in this order.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2971800"/>
            <a:ext cx="4572000" cy="1828800"/>
            <a:chOff x="2590800" y="2971800"/>
            <a:chExt cx="4572000" cy="1828800"/>
          </a:xfrm>
        </p:grpSpPr>
        <p:sp>
          <p:nvSpPr>
            <p:cNvPr id="3" name="Right Brace 2"/>
            <p:cNvSpPr/>
            <p:nvPr/>
          </p:nvSpPr>
          <p:spPr>
            <a:xfrm>
              <a:off x="2590800" y="2971800"/>
              <a:ext cx="533400" cy="1828800"/>
            </a:xfrm>
            <a:prstGeom prst="rightBrac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3540015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Statements with &lt;&gt; are optional. Include only those necessary for your query.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2599" y="2265899"/>
            <a:ext cx="6934201" cy="392669"/>
            <a:chOff x="1752599" y="2265899"/>
            <a:chExt cx="6934201" cy="392669"/>
          </a:xfrm>
        </p:grpSpPr>
        <p:sp>
          <p:nvSpPr>
            <p:cNvPr id="10" name="Right Arrow 9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where to query data from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3600" y="2865057"/>
            <a:ext cx="6974774" cy="381000"/>
            <a:chOff x="2133600" y="2865057"/>
            <a:chExt cx="6974774" cy="381000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Subsets rows of data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3464215"/>
            <a:ext cx="6934201" cy="392669"/>
            <a:chOff x="1752599" y="2265899"/>
            <a:chExt cx="6934201" cy="392669"/>
          </a:xfrm>
        </p:grpSpPr>
        <p:sp>
          <p:nvSpPr>
            <p:cNvPr id="18" name="Right Arrow 17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Groups data </a:t>
              </a:r>
              <a:r>
                <a:rPr lang="en-US" sz="1400" dirty="0" smtClean="0"/>
                <a:t>(i.e.: to sum by group)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4045797"/>
            <a:ext cx="6934201" cy="392669"/>
            <a:chOff x="1752599" y="2265899"/>
            <a:chExt cx="6934201" cy="392669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Subset based on grouped </a:t>
              </a:r>
              <a:r>
                <a:rPr lang="en-US" dirty="0" smtClean="0"/>
                <a:t>data </a:t>
              </a:r>
              <a:r>
                <a:rPr lang="en-US" sz="1400" dirty="0" smtClean="0"/>
                <a:t>(i.e.: </a:t>
              </a:r>
              <a:r>
                <a:rPr lang="en-US" sz="1400" dirty="0" smtClean="0"/>
                <a:t>Having group sum &lt; 10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0487" y="4521902"/>
            <a:ext cx="6974774" cy="381000"/>
            <a:chOff x="2133600" y="2865057"/>
            <a:chExt cx="6974774" cy="381000"/>
          </a:xfrm>
        </p:grpSpPr>
        <p:sp>
          <p:nvSpPr>
            <p:cNvPr id="24" name="Right Arrow 23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Orders rows by specified columns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2600" y="1714005"/>
            <a:ext cx="6934200" cy="381000"/>
            <a:chOff x="1752600" y="1714005"/>
            <a:chExt cx="6934200" cy="381000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1752600" y="1714005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4200" y="1714005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which existing or calculated columns to return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1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5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you can use to practice SQL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" y="2285999"/>
            <a:ext cx="1423878" cy="1392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022" y="389421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8170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67851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 Management Studio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67000"/>
            <a:ext cx="1962517" cy="848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209799"/>
            <a:ext cx="2092577" cy="13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Summarizing data across rows (i.e.: grouping)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Summarizing data across rows (i.e.: grouping)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Combining data from multiple tables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1600200"/>
            <a:ext cx="48768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Stands for Structured Query Language</a:t>
            </a:r>
          </a:p>
          <a:p>
            <a:r>
              <a:rPr lang="en-US" dirty="0" smtClean="0"/>
              <a:t>Used to interact with relational database management software</a:t>
            </a:r>
          </a:p>
          <a:p>
            <a:r>
              <a:rPr lang="en-US" dirty="0" smtClean="0"/>
              <a:t>Three categories of SQL statements</a:t>
            </a:r>
          </a:p>
          <a:p>
            <a:pPr lvl="1"/>
            <a:r>
              <a:rPr lang="en-US" dirty="0" smtClean="0"/>
              <a:t>Data manipulation language (DML)</a:t>
            </a:r>
          </a:p>
          <a:p>
            <a:pPr lvl="2"/>
            <a:r>
              <a:rPr lang="en-US" dirty="0" smtClean="0"/>
              <a:t>i.e.: query data and modify data with SELECT, INSERT, UPDATE, DELETE, TRUNCATE, and MERGE statements </a:t>
            </a:r>
          </a:p>
          <a:p>
            <a:pPr lvl="1"/>
            <a:r>
              <a:rPr lang="en-US" dirty="0" smtClean="0"/>
              <a:t>Data definition language (DDL)</a:t>
            </a:r>
          </a:p>
          <a:p>
            <a:pPr lvl="2"/>
            <a:r>
              <a:rPr lang="en-US" dirty="0" smtClean="0"/>
              <a:t>Create and define database objects</a:t>
            </a:r>
          </a:p>
          <a:p>
            <a:pPr lvl="1"/>
            <a:r>
              <a:rPr lang="en-US" dirty="0" smtClean="0"/>
              <a:t>Data control language (DCL)</a:t>
            </a:r>
          </a:p>
          <a:p>
            <a:pPr lvl="2"/>
            <a:r>
              <a:rPr lang="en-US" dirty="0" smtClean="0"/>
              <a:t>Assigns object permissions, etc.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1687" y="3684349"/>
            <a:ext cx="1196113" cy="738664"/>
            <a:chOff x="251687" y="3684349"/>
            <a:chExt cx="1196113" cy="738664"/>
          </a:xfrm>
        </p:grpSpPr>
        <p:sp>
          <p:nvSpPr>
            <p:cNvPr id="10" name="Right Arrow 9"/>
            <p:cNvSpPr/>
            <p:nvPr/>
          </p:nvSpPr>
          <p:spPr>
            <a:xfrm>
              <a:off x="990600" y="3863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687" y="3684349"/>
              <a:ext cx="7389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Focus of our classes</a:t>
              </a:r>
              <a:endParaRPr lang="en-US" sz="1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62600" y="4272290"/>
            <a:ext cx="2286000" cy="523220"/>
            <a:chOff x="5562600" y="4272290"/>
            <a:chExt cx="2286000" cy="523220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5562600" y="4343400"/>
              <a:ext cx="457200" cy="381000"/>
            </a:xfrm>
            <a:prstGeom prst="rightArrow">
              <a:avLst>
                <a:gd name="adj1" fmla="val 43766"/>
                <a:gd name="adj2" fmla="val 531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427229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We will cover creating tables in week 9.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1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formal definition of relational database</a:t>
            </a:r>
          </a:p>
          <a:p>
            <a:pPr lvl="1"/>
            <a:r>
              <a:rPr lang="en-US" dirty="0" smtClean="0"/>
              <a:t>Goal is to represent data with minimal redundancy</a:t>
            </a:r>
          </a:p>
          <a:p>
            <a:pPr lvl="1"/>
            <a:r>
              <a:rPr lang="en-US" dirty="0" smtClean="0"/>
              <a:t>For our purposes you can think of it collection of related tables defining set of data</a:t>
            </a:r>
          </a:p>
          <a:p>
            <a:r>
              <a:rPr lang="en-US" dirty="0" smtClean="0"/>
              <a:t>Many types of relational database set-ups</a:t>
            </a:r>
          </a:p>
        </p:txBody>
      </p:sp>
    </p:spTree>
    <p:extLst>
      <p:ext uri="{BB962C8B-B14F-4D97-AF65-F5344CB8AC3E}">
        <p14:creationId xmlns:p14="http://schemas.microsoft.com/office/powerpoint/2010/main" val="42291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Database: Example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30374"/>
              </p:ext>
            </p:extLst>
          </p:nvPr>
        </p:nvGraphicFramePr>
        <p:xfrm>
          <a:off x="457200" y="1600200"/>
          <a:ext cx="1752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209800" y="2133600"/>
            <a:ext cx="76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88966"/>
              </p:ext>
            </p:extLst>
          </p:nvPr>
        </p:nvGraphicFramePr>
        <p:xfrm>
          <a:off x="2971800" y="1601190"/>
          <a:ext cx="1524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Table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4495800" y="2209800"/>
            <a:ext cx="779813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9453"/>
              </p:ext>
            </p:extLst>
          </p:nvPr>
        </p:nvGraphicFramePr>
        <p:xfrm>
          <a:off x="5275613" y="1640300"/>
          <a:ext cx="3411187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ShipDate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UnitsOrdered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18314"/>
              </p:ext>
            </p:extLst>
          </p:nvPr>
        </p:nvGraphicFramePr>
        <p:xfrm>
          <a:off x="439387" y="3333997"/>
          <a:ext cx="40564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4495800" y="3306762"/>
            <a:ext cx="779813" cy="5484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Relational Database: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838200"/>
            <a:ext cx="846234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column defines the type of data that can be stored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76874"/>
              </p:ext>
            </p:extLst>
          </p:nvPr>
        </p:nvGraphicFramePr>
        <p:xfrm>
          <a:off x="723900" y="1417638"/>
          <a:ext cx="7696199" cy="476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116"/>
                <a:gridCol w="1737851"/>
                <a:gridCol w="1737851"/>
                <a:gridCol w="2234381"/>
              </a:tblGrid>
              <a:tr h="4339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r>
                        <a:rPr lang="en-US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Nullability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290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762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57.62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33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‘Billy Madison’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76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‘20002’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3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‘2016-06-15’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076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‘2016-06-15 09:13:50’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1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column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Uniquely identifies a single row in a table</a:t>
            </a:r>
          </a:p>
          <a:p>
            <a:pPr marL="1200150" lvl="2" indent="-342900"/>
            <a:r>
              <a:rPr lang="en-US" dirty="0" smtClean="0"/>
              <a:t>This simplifies data retrieval and allows multiple tables to relate to each other</a:t>
            </a:r>
          </a:p>
          <a:p>
            <a:pPr marL="1200150" lvl="2" indent="-342900"/>
            <a:r>
              <a:rPr lang="en-US" dirty="0"/>
              <a:t>I</a:t>
            </a:r>
            <a:r>
              <a:rPr lang="en-US" dirty="0" smtClean="0"/>
              <a:t>nsures all rows are unique. For example, if there had been two Kevin Patrick’s in the customers table, the primary key would have different values .</a:t>
            </a:r>
            <a:endParaRPr lang="en-US" dirty="0"/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Insures that a column only contains a valid value</a:t>
            </a:r>
          </a:p>
          <a:p>
            <a:pPr lvl="2"/>
            <a:r>
              <a:rPr lang="en-US" dirty="0" smtClean="0"/>
              <a:t>Different from datatype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12243</TotalTime>
  <Words>866</Words>
  <Application>Microsoft Office PowerPoint</Application>
  <PresentationFormat>On-screen Show (4:3)</PresentationFormat>
  <Paragraphs>164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ERS Title Page</vt:lpstr>
      <vt:lpstr>Custom Design</vt:lpstr>
      <vt:lpstr>PowerPoint Presentation</vt:lpstr>
      <vt:lpstr>Course Outline</vt:lpstr>
      <vt:lpstr>Course Outline</vt:lpstr>
      <vt:lpstr>Background on SQL</vt:lpstr>
      <vt:lpstr>Relational database</vt:lpstr>
      <vt:lpstr>Relational Database: Example 1</vt:lpstr>
      <vt:lpstr>Relational Database: Example 2</vt:lpstr>
      <vt:lpstr>Each column defines the type of data that can be stored</vt:lpstr>
      <vt:lpstr>Additional column attributes</vt:lpstr>
      <vt:lpstr>A note on accessing data tables</vt:lpstr>
      <vt:lpstr>Components of a SQL Query</vt:lpstr>
      <vt:lpstr>Components of a SQL Query</vt:lpstr>
      <vt:lpstr>Software you can use to practice SQL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Kuhns, Ryan</cp:lastModifiedBy>
  <cp:revision>402</cp:revision>
  <cp:lastPrinted>2016-02-25T18:15:13Z</cp:lastPrinted>
  <dcterms:created xsi:type="dcterms:W3CDTF">2015-03-17T19:55:30Z</dcterms:created>
  <dcterms:modified xsi:type="dcterms:W3CDTF">2016-06-14T21:02:36Z</dcterms:modified>
</cp:coreProperties>
</file>