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23"/>
  </p:notesMasterIdLst>
  <p:handoutMasterIdLst>
    <p:handoutMasterId r:id="rId24"/>
  </p:handoutMasterIdLst>
  <p:sldIdLst>
    <p:sldId id="270" r:id="rId3"/>
    <p:sldId id="274" r:id="rId4"/>
    <p:sldId id="275" r:id="rId5"/>
    <p:sldId id="295" r:id="rId6"/>
    <p:sldId id="303" r:id="rId7"/>
    <p:sldId id="290" r:id="rId8"/>
    <p:sldId id="304" r:id="rId9"/>
    <p:sldId id="305" r:id="rId10"/>
    <p:sldId id="306" r:id="rId11"/>
    <p:sldId id="308" r:id="rId12"/>
    <p:sldId id="310" r:id="rId13"/>
    <p:sldId id="283" r:id="rId14"/>
    <p:sldId id="289" r:id="rId15"/>
    <p:sldId id="300" r:id="rId16"/>
    <p:sldId id="311" r:id="rId17"/>
    <p:sldId id="312" r:id="rId18"/>
    <p:sldId id="317" r:id="rId19"/>
    <p:sldId id="313" r:id="rId20"/>
    <p:sldId id="315" r:id="rId21"/>
    <p:sldId id="316" r:id="rId2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1" autoAdjust="0"/>
  </p:normalViewPr>
  <p:slideViewPr>
    <p:cSldViewPr>
      <p:cViewPr varScale="1">
        <p:scale>
          <a:sx n="58" d="100"/>
          <a:sy n="5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case expression perform conditional logic on a column. The blue keywords</a:t>
            </a:r>
            <a:r>
              <a:rPr lang="en-US" baseline="0" dirty="0" smtClean="0"/>
              <a:t> are needed to fully define a case statement. </a:t>
            </a:r>
          </a:p>
          <a:p>
            <a:r>
              <a:rPr lang="en-US" baseline="0" dirty="0" smtClean="0"/>
              <a:t>If the value after the when statement is true, then the result after the then statement is utilized.</a:t>
            </a:r>
          </a:p>
          <a:p>
            <a:r>
              <a:rPr lang="en-US" baseline="0" dirty="0" smtClean="0"/>
              <a:t>The else statement is optional, but tends to be useful. </a:t>
            </a:r>
          </a:p>
          <a:p>
            <a:r>
              <a:rPr lang="en-US" baseline="0" dirty="0" smtClean="0"/>
              <a:t>All case statements are finished with and end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case expression perform conditional logic on a column. The blue keywords</a:t>
            </a:r>
            <a:r>
              <a:rPr lang="en-US" baseline="0" dirty="0" smtClean="0"/>
              <a:t> are needed to fully define a case statement. </a:t>
            </a:r>
          </a:p>
          <a:p>
            <a:r>
              <a:rPr lang="en-US" baseline="0" dirty="0" smtClean="0"/>
              <a:t>If the value after the when statement is true, then the result after the then statement is utilized.</a:t>
            </a:r>
          </a:p>
          <a:p>
            <a:r>
              <a:rPr lang="en-US" baseline="0" dirty="0" smtClean="0"/>
              <a:t>The else statement is optional, but tends to be useful. </a:t>
            </a:r>
          </a:p>
          <a:p>
            <a:r>
              <a:rPr lang="en-US" baseline="0" dirty="0" smtClean="0"/>
              <a:t>All case statements are finished with and end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case expression perform conditional logic on a column. The blue keywords</a:t>
            </a:r>
            <a:r>
              <a:rPr lang="en-US" baseline="0" dirty="0" smtClean="0"/>
              <a:t> are needed to fully define a case statement. </a:t>
            </a:r>
          </a:p>
          <a:p>
            <a:r>
              <a:rPr lang="en-US" baseline="0" dirty="0" smtClean="0"/>
              <a:t>If the value after the when statement is true, then the result after the then statement is utilized.</a:t>
            </a:r>
          </a:p>
          <a:p>
            <a:r>
              <a:rPr lang="en-US" baseline="0" dirty="0" smtClean="0"/>
              <a:t>The else statement is optional, but tends to be useful. </a:t>
            </a:r>
          </a:p>
          <a:p>
            <a:r>
              <a:rPr lang="en-US" baseline="0" dirty="0" smtClean="0"/>
              <a:t>All case statements are finished with and end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the case expression perform conditional logic on a column. The blue keywords</a:t>
            </a:r>
            <a:r>
              <a:rPr lang="en-US" baseline="0" dirty="0" smtClean="0"/>
              <a:t> are needed to fully define a case statement. </a:t>
            </a:r>
          </a:p>
          <a:p>
            <a:r>
              <a:rPr lang="en-US" baseline="0" dirty="0" smtClean="0"/>
              <a:t>If the value after the when statement is true, then the result after the then statement is utilized.</a:t>
            </a:r>
          </a:p>
          <a:p>
            <a:r>
              <a:rPr lang="en-US" baseline="0" dirty="0" smtClean="0"/>
              <a:t>The else statement is optional, but tends to be useful. </a:t>
            </a:r>
          </a:p>
          <a:p>
            <a:r>
              <a:rPr lang="en-US" baseline="0" dirty="0" smtClean="0"/>
              <a:t>All case statements are finished with and end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3: Conditional column calculations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sub-setting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146"/>
          </a:xfrm>
        </p:spPr>
        <p:txBody>
          <a:bodyPr>
            <a:normAutofit/>
          </a:bodyPr>
          <a:lstStyle/>
          <a:p>
            <a:r>
              <a:rPr lang="en-US" dirty="0"/>
              <a:t>Sub-setting based on position: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6520" y="3372990"/>
            <a:ext cx="3838280" cy="255672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Select</a:t>
            </a:r>
            <a:r>
              <a:rPr lang="en-US" sz="2000" dirty="0" smtClean="0"/>
              <a:t>  Top 2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, 	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, 	</a:t>
            </a:r>
            <a:r>
              <a:rPr lang="en-US" sz="2000" dirty="0" err="1" smtClean="0"/>
              <a:t>CommodityName</a:t>
            </a:r>
            <a:endParaRPr lang="en-US" sz="2000" dirty="0" smtClean="0"/>
          </a:p>
          <a:p>
            <a:pPr marL="0" indent="0" defTabSz="519113">
              <a:buNone/>
            </a:pP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 smtClean="0"/>
              <a:t> Commodities;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25352"/>
              </p:ext>
            </p:extLst>
          </p:nvPr>
        </p:nvGraphicFramePr>
        <p:xfrm>
          <a:off x="2151668" y="1087630"/>
          <a:ext cx="484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64"/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757173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67543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“Top” keyword: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800600" y="3372990"/>
            <a:ext cx="4114800" cy="25567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 </a:t>
            </a:r>
            <a:r>
              <a:rPr lang="en-US" sz="2000" dirty="0" err="1" smtClean="0"/>
              <a:t>CommodityID</a:t>
            </a:r>
            <a:r>
              <a:rPr lang="en-US" sz="2000" dirty="0"/>
              <a:t>, 	</a:t>
            </a:r>
            <a:r>
              <a:rPr lang="en-US" sz="2000" dirty="0" err="1"/>
              <a:t>CategoryID</a:t>
            </a:r>
            <a:r>
              <a:rPr lang="en-US" sz="2000" dirty="0"/>
              <a:t>, 	</a:t>
            </a:r>
            <a:r>
              <a:rPr lang="en-US" sz="2000" dirty="0" err="1"/>
              <a:t>CommodityName</a:t>
            </a:r>
            <a:endParaRPr lang="en-US" sz="2000" dirty="0"/>
          </a:p>
          <a:p>
            <a:pPr marL="0" indent="0" defTabSz="519113">
              <a:buNone/>
            </a:pP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smtClean="0"/>
              <a:t>Commodities</a:t>
            </a:r>
          </a:p>
          <a:p>
            <a:pPr marL="0" indent="0" defTabSz="519113">
              <a:buNone/>
            </a:pPr>
            <a:r>
              <a:rPr lang="en-US" sz="2000" dirty="0">
                <a:solidFill>
                  <a:schemeClr val="accent1"/>
                </a:solidFill>
              </a:rPr>
              <a:t>Order By </a:t>
            </a:r>
            <a:r>
              <a:rPr lang="en-US" sz="2000" dirty="0" err="1" smtClean="0"/>
              <a:t>CommodityID</a:t>
            </a:r>
            <a:endParaRPr lang="en-US" sz="2000" dirty="0" smtClean="0"/>
          </a:p>
          <a:p>
            <a:pPr marL="0" indent="0" defTabSz="519113">
              <a:buNone/>
            </a:pPr>
            <a:r>
              <a:rPr lang="en-US" sz="2000" dirty="0" smtClean="0"/>
              <a:t>Offset 0 </a:t>
            </a:r>
            <a:r>
              <a:rPr lang="en-US" sz="2000" dirty="0" smtClean="0">
                <a:solidFill>
                  <a:schemeClr val="accent1"/>
                </a:solidFill>
              </a:rPr>
              <a:t>Rows Fetch Next </a:t>
            </a:r>
            <a:r>
              <a:rPr lang="en-US" sz="2000" dirty="0" smtClean="0"/>
              <a:t>2 </a:t>
            </a:r>
            <a:r>
              <a:rPr lang="en-US" sz="2000" dirty="0" smtClean="0">
                <a:solidFill>
                  <a:schemeClr val="accent1"/>
                </a:solidFill>
              </a:rPr>
              <a:t>Rows</a:t>
            </a:r>
            <a:r>
              <a:rPr lang="en-US" sz="2000" dirty="0" smtClean="0"/>
              <a:t> only;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3466" y="3071846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Offset-Fetch filtering: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5929718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Both yield the same result, but Offset-Fetch filtering is ANSI standard.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00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146"/>
          </a:xfrm>
        </p:spPr>
        <p:txBody>
          <a:bodyPr>
            <a:normAutofit fontScale="90000"/>
          </a:bodyPr>
          <a:lstStyle/>
          <a:p>
            <a:r>
              <a:rPr lang="en-US" dirty="0"/>
              <a:t>Sub-setting based on </a:t>
            </a:r>
            <a:r>
              <a:rPr lang="en-US" dirty="0" smtClean="0"/>
              <a:t>uniqueness: </a:t>
            </a:r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6520" y="3372990"/>
            <a:ext cx="3838280" cy="10466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Select</a:t>
            </a:r>
            <a:r>
              <a:rPr lang="en-US" sz="2000" dirty="0" smtClean="0"/>
              <a:t>  	</a:t>
            </a:r>
            <a:r>
              <a:rPr lang="en-US" sz="2000" dirty="0" smtClean="0">
                <a:solidFill>
                  <a:schemeClr val="accent1"/>
                </a:solidFill>
              </a:rPr>
              <a:t>Distinct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CategoryID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dirty="0" smtClean="0"/>
              <a:t> Commodities;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25352"/>
              </p:ext>
            </p:extLst>
          </p:nvPr>
        </p:nvGraphicFramePr>
        <p:xfrm>
          <a:off x="2151668" y="1087630"/>
          <a:ext cx="484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64"/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757173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67543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“Distinct” keyword: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724400" y="3372990"/>
            <a:ext cx="4114800" cy="10466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Distinct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, 		</a:t>
            </a:r>
            <a:r>
              <a:rPr lang="en-US" sz="2000" dirty="0" err="1" smtClean="0"/>
              <a:t>CommodityName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	</a:t>
            </a:r>
            <a:r>
              <a:rPr lang="en-US" sz="2000" dirty="0" smtClean="0">
                <a:solidFill>
                  <a:schemeClr val="accent1"/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/>
              <a:t>Commodities;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74475"/>
              </p:ext>
            </p:extLst>
          </p:nvPr>
        </p:nvGraphicFramePr>
        <p:xfrm>
          <a:off x="1371600" y="4507574"/>
          <a:ext cx="152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97800"/>
              </p:ext>
            </p:extLst>
          </p:nvPr>
        </p:nvGraphicFramePr>
        <p:xfrm>
          <a:off x="5105400" y="4507574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2253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Grapes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81400" y="2325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Statements in SQL query must appear in this order.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2971800"/>
            <a:ext cx="4572000" cy="1828800"/>
            <a:chOff x="2590800" y="2971800"/>
            <a:chExt cx="4572000" cy="1828800"/>
          </a:xfrm>
        </p:grpSpPr>
        <p:sp>
          <p:nvSpPr>
            <p:cNvPr id="3" name="Right Brace 2"/>
            <p:cNvSpPr/>
            <p:nvPr/>
          </p:nvSpPr>
          <p:spPr>
            <a:xfrm>
              <a:off x="2590800" y="2971800"/>
              <a:ext cx="533400" cy="1828800"/>
            </a:xfrm>
            <a:prstGeom prst="rightBrace">
              <a:avLst/>
            </a:prstGeom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3540015"/>
              <a:ext cx="4038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Statements with &lt;&gt; are optional. Include only those necessary for your query.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SQL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&lt;Where&gt;</a:t>
            </a:r>
          </a:p>
          <a:p>
            <a:pPr marL="0" indent="0">
              <a:buNone/>
            </a:pPr>
            <a:r>
              <a:rPr lang="en-US" dirty="0" smtClean="0"/>
              <a:t>&lt;Group By&gt;</a:t>
            </a:r>
          </a:p>
          <a:p>
            <a:pPr marL="0" indent="0">
              <a:buNone/>
            </a:pPr>
            <a:r>
              <a:rPr lang="en-US" dirty="0" smtClean="0"/>
              <a:t>&lt;Having&gt;</a:t>
            </a:r>
            <a:br>
              <a:rPr lang="en-US" dirty="0" smtClean="0"/>
            </a:br>
            <a:r>
              <a:rPr lang="en-US" dirty="0" smtClean="0"/>
              <a:t>&lt;Order By&gt;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69225" y="2276192"/>
            <a:ext cx="6934201" cy="392669"/>
            <a:chOff x="1752599" y="2265899"/>
            <a:chExt cx="6934201" cy="392669"/>
          </a:xfrm>
        </p:grpSpPr>
        <p:sp>
          <p:nvSpPr>
            <p:cNvPr id="10" name="Right Arrow 9"/>
            <p:cNvSpPr/>
            <p:nvPr/>
          </p:nvSpPr>
          <p:spPr>
            <a:xfrm rot="10800000">
              <a:off x="1752599" y="2277568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265899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where to query data from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69226" y="2861716"/>
            <a:ext cx="6974774" cy="381000"/>
            <a:chOff x="2133600" y="2865057"/>
            <a:chExt cx="6974774" cy="381000"/>
          </a:xfrm>
        </p:grpSpPr>
        <p:sp>
          <p:nvSpPr>
            <p:cNvPr id="24" name="Right Arrow 23"/>
            <p:cNvSpPr/>
            <p:nvPr/>
          </p:nvSpPr>
          <p:spPr>
            <a:xfrm rot="10800000">
              <a:off x="2133600" y="2865057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45774" y="2865057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Subset rows of 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64511" y="1712630"/>
            <a:ext cx="6934200" cy="381000"/>
            <a:chOff x="1752600" y="1714005"/>
            <a:chExt cx="6934200" cy="381000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1752600" y="1714005"/>
              <a:ext cx="1219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24200" y="1714005"/>
              <a:ext cx="55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Tells SQL which existing or calculated columns to return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1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SQL processes your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1690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33400" y="1752600"/>
          <a:ext cx="4038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equal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525963"/>
          </a:xfrm>
        </p:spPr>
        <p:txBody>
          <a:bodyPr/>
          <a:lstStyle/>
          <a:p>
            <a:r>
              <a:rPr lang="en-US" dirty="0" smtClean="0"/>
              <a:t>This list contains the basic operators that can be used in the Where clause to return specific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Where Clause: 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392" y="1477831"/>
            <a:ext cx="4038600" cy="16386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4099447"/>
            <a:ext cx="3962400" cy="18441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, </a:t>
            </a:r>
            <a:r>
              <a:rPr lang="en-US" sz="2000" dirty="0" err="1"/>
              <a:t>CategoryID</a:t>
            </a:r>
            <a:r>
              <a:rPr lang="en-US" sz="2000" dirty="0"/>
              <a:t>, </a:t>
            </a:r>
            <a:r>
              <a:rPr lang="en-US" sz="2000" dirty="0" smtClean="0"/>
              <a:t>	            	</a:t>
            </a:r>
            <a:r>
              <a:rPr lang="en-US" sz="2000" dirty="0" err="1" smtClean="0"/>
              <a:t>CommodityName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smtClean="0"/>
              <a:t>Commodities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Where </a:t>
            </a:r>
            <a:r>
              <a:rPr lang="en-US" sz="2000" dirty="0" err="1" smtClean="0"/>
              <a:t>CommodityName</a:t>
            </a:r>
            <a:r>
              <a:rPr lang="en-US" sz="2000" dirty="0" smtClean="0"/>
              <a:t>=‘Oranges’;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192780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146522" y="3296626"/>
            <a:ext cx="304800" cy="43497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82177" y="3766813"/>
            <a:ext cx="533400" cy="28574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2372" y="3614339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514115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table: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192851" y="4052562"/>
          <a:ext cx="501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081"/>
                <a:gridCol w="1670081"/>
                <a:gridCol w="167008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CategoryID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CommodityName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Oranges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Where Clause: Example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392" y="1477831"/>
            <a:ext cx="4038600" cy="16386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4099447"/>
            <a:ext cx="3962400" cy="184415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, </a:t>
            </a:r>
            <a:r>
              <a:rPr lang="en-US" sz="2000" dirty="0" err="1"/>
              <a:t>CategoryID</a:t>
            </a:r>
            <a:r>
              <a:rPr lang="en-US" sz="2000" dirty="0"/>
              <a:t>, </a:t>
            </a:r>
            <a:r>
              <a:rPr lang="en-US" sz="2000" dirty="0" smtClean="0"/>
              <a:t>	            	</a:t>
            </a:r>
            <a:r>
              <a:rPr lang="en-US" sz="2000" dirty="0" err="1" smtClean="0"/>
              <a:t>CommodityName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smtClean="0"/>
              <a:t>Commodities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Where  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=2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And 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=‘F’;</a:t>
            </a:r>
            <a:endParaRPr lang="en-US" sz="2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92780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146522" y="3296626"/>
            <a:ext cx="304800" cy="43497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582177" y="3766813"/>
            <a:ext cx="533400" cy="28574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2372" y="3614339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514115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table: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192851" y="4052562"/>
          <a:ext cx="501024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081"/>
                <a:gridCol w="1670081"/>
                <a:gridCol w="167008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CategoryID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CommodityName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Oranges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8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Among Operators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8785811"/>
              </p:ext>
            </p:extLst>
          </p:nvPr>
        </p:nvGraphicFramePr>
        <p:xfrm>
          <a:off x="457200" y="1600200"/>
          <a:ext cx="4800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</a:tblGrid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()Parentheses</a:t>
                      </a:r>
                      <a:endParaRPr lang="en-US" dirty="0"/>
                    </a:p>
                  </a:txBody>
                  <a:tcPr/>
                </a:tc>
              </a:tr>
              <a:tr h="62284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*Multiplication,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/ Division</a:t>
                      </a:r>
                      <a:endParaRPr lang="en-US" dirty="0"/>
                    </a:p>
                  </a:txBody>
                  <a:tcPr/>
                </a:tc>
              </a:tr>
              <a:tr h="889777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Positive, - Negative,</a:t>
                      </a:r>
                    </a:p>
                    <a:p>
                      <a:r>
                        <a:rPr lang="en-US" baseline="0" dirty="0" smtClean="0"/>
                        <a:t>+ Addition,- Subtraction</a:t>
                      </a:r>
                    </a:p>
                    <a:p>
                      <a:r>
                        <a:rPr lang="en-US" baseline="0" dirty="0" smtClean="0"/>
                        <a:t>+ Concatenation,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=,&gt;,&lt;,&gt;=,&lt;=,&lt;&gt;,!=,!&gt;,!&lt;</a:t>
                      </a:r>
                      <a:r>
                        <a:rPr lang="en-US" baseline="0" dirty="0" smtClean="0"/>
                        <a:t> Comparison Operators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Between,</a:t>
                      </a:r>
                      <a:r>
                        <a:rPr lang="en-US" baseline="0" dirty="0" smtClean="0"/>
                        <a:t> In, Like, 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905000"/>
            <a:ext cx="2895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list describes the order that SQL Server evaluates the operators in an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Compound Where Clause: Example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392" y="1477831"/>
            <a:ext cx="4038600" cy="16386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30" y="3640462"/>
            <a:ext cx="3962400" cy="24576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 err="1"/>
              <a:t>CommodityID</a:t>
            </a:r>
            <a:r>
              <a:rPr lang="en-US" sz="2000" dirty="0"/>
              <a:t>, </a:t>
            </a:r>
            <a:r>
              <a:rPr lang="en-US" sz="2000" dirty="0" err="1" smtClean="0"/>
              <a:t>CategoryID</a:t>
            </a:r>
            <a:r>
              <a:rPr lang="en-US" sz="2000" dirty="0"/>
              <a:t>, 	  </a:t>
            </a:r>
            <a:r>
              <a:rPr lang="en-US" sz="2000" dirty="0" err="1" smtClean="0"/>
              <a:t>CommodityName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   From </a:t>
            </a:r>
            <a:r>
              <a:rPr lang="en-US" sz="2000" dirty="0"/>
              <a:t>Commodities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Where    </a:t>
            </a:r>
            <a:r>
              <a:rPr lang="en-US" sz="2000" dirty="0" err="1" smtClean="0"/>
              <a:t>CategoryID</a:t>
            </a:r>
            <a:r>
              <a:rPr lang="en-US" sz="2000" dirty="0"/>
              <a:t>=‘F’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     </a:t>
            </a:r>
            <a:r>
              <a:rPr lang="en-US" sz="2000" dirty="0" smtClean="0"/>
              <a:t>And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n(3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/>
              <a:t>Or  </a:t>
            </a:r>
            <a:r>
              <a:rPr lang="en-US" sz="2000" dirty="0" err="1"/>
              <a:t>CategoryID</a:t>
            </a:r>
            <a:r>
              <a:rPr lang="en-US" sz="2000" dirty="0"/>
              <a:t>=‘V’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And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 in(4);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92780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147206" y="3176657"/>
            <a:ext cx="304800" cy="43497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752" y="3723312"/>
            <a:ext cx="533400" cy="28574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392" y="3120153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514115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table: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11912"/>
              </p:ext>
            </p:extLst>
          </p:nvPr>
        </p:nvGraphicFramePr>
        <p:xfrm>
          <a:off x="4192851" y="4052562"/>
          <a:ext cx="47225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3"/>
                <a:gridCol w="1258640"/>
                <a:gridCol w="18897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CategoryID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CommodityName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Grapes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Lettuce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447800" y="4772030"/>
            <a:ext cx="2999871" cy="1369611"/>
            <a:chOff x="1447800" y="4744200"/>
            <a:chExt cx="2999871" cy="1369611"/>
          </a:xfrm>
        </p:grpSpPr>
        <p:sp>
          <p:nvSpPr>
            <p:cNvPr id="3" name="Rounded Rectangle 2"/>
            <p:cNvSpPr/>
            <p:nvPr/>
          </p:nvSpPr>
          <p:spPr>
            <a:xfrm>
              <a:off x="1460071" y="4744200"/>
              <a:ext cx="2384840" cy="65659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47800" y="5457213"/>
              <a:ext cx="2384840" cy="65659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3" idx="3"/>
            </p:cNvCxnSpPr>
            <p:nvPr/>
          </p:nvCxnSpPr>
          <p:spPr>
            <a:xfrm>
              <a:off x="3844911" y="5072499"/>
              <a:ext cx="602760" cy="3282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844911" y="5410437"/>
              <a:ext cx="572541" cy="34095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572000" y="5179604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logical statements connected by “And” operators take precedence.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the “Or” returns the combined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1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/>
      <p:bldP spid="10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</a:t>
            </a:r>
            <a:r>
              <a:rPr lang="en-US" dirty="0" smtClean="0"/>
              <a:t>data from multiple </a:t>
            </a:r>
            <a:r>
              <a:rPr lang="en-US" dirty="0" smtClean="0"/>
              <a:t>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Compound Where Clause: Example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392" y="1477831"/>
            <a:ext cx="4038600" cy="16386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30" y="3638322"/>
            <a:ext cx="3962400" cy="24576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 err="1"/>
              <a:t>CommodityID</a:t>
            </a:r>
            <a:r>
              <a:rPr lang="en-US" sz="2000" dirty="0"/>
              <a:t>, </a:t>
            </a:r>
            <a:r>
              <a:rPr lang="en-US" sz="2000" dirty="0" err="1" smtClean="0"/>
              <a:t>CategoryID</a:t>
            </a:r>
            <a:r>
              <a:rPr lang="en-US" sz="2000" dirty="0"/>
              <a:t>, 	  </a:t>
            </a:r>
            <a:r>
              <a:rPr lang="en-US" sz="2000" dirty="0" err="1" smtClean="0"/>
              <a:t>CommodityName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From </a:t>
            </a:r>
            <a:r>
              <a:rPr lang="en-US" sz="2000" dirty="0"/>
              <a:t>Commodities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Where 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  </a:t>
            </a:r>
            <a:r>
              <a:rPr lang="en-US" sz="2000" dirty="0" smtClean="0"/>
              <a:t>(</a:t>
            </a:r>
            <a:r>
              <a:rPr lang="en-US" sz="2000" dirty="0" err="1"/>
              <a:t>CategoryID</a:t>
            </a:r>
            <a:r>
              <a:rPr lang="en-US" sz="2000" dirty="0"/>
              <a:t>=‘F’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      </a:t>
            </a:r>
            <a:r>
              <a:rPr lang="en-US" sz="2000" dirty="0" smtClean="0"/>
              <a:t>And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 </a:t>
            </a:r>
            <a:r>
              <a:rPr lang="en-US" sz="2000" dirty="0"/>
              <a:t>i</a:t>
            </a:r>
            <a:r>
              <a:rPr lang="en-US" sz="2000" dirty="0" smtClean="0"/>
              <a:t>n(3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/>
              <a:t>Or  (</a:t>
            </a:r>
            <a:r>
              <a:rPr lang="en-US" sz="2000" dirty="0" err="1"/>
              <a:t>CategoryID</a:t>
            </a:r>
            <a:r>
              <a:rPr lang="en-US" sz="2000" dirty="0"/>
              <a:t>=‘V’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And </a:t>
            </a:r>
            <a:r>
              <a:rPr lang="en-US" sz="2000" dirty="0" err="1" smtClean="0"/>
              <a:t>CommodityID</a:t>
            </a:r>
            <a:r>
              <a:rPr lang="en-US" sz="2000" dirty="0" smtClean="0"/>
              <a:t> in(4</a:t>
            </a:r>
            <a:r>
              <a:rPr lang="en-US" sz="2000" dirty="0"/>
              <a:t>));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192780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147206" y="3176657"/>
            <a:ext cx="304800" cy="43497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50752" y="3723312"/>
            <a:ext cx="533400" cy="28574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392" y="3120153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Query: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514115"/>
            <a:ext cx="28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table: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11912"/>
              </p:ext>
            </p:extLst>
          </p:nvPr>
        </p:nvGraphicFramePr>
        <p:xfrm>
          <a:off x="4192851" y="4052562"/>
          <a:ext cx="47225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3"/>
                <a:gridCol w="1258640"/>
                <a:gridCol w="188972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CategoryID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CommodityName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Grapes</a:t>
                      </a:r>
                      <a:endParaRPr lang="en-US" sz="1600" dirty="0"/>
                    </a:p>
                  </a:txBody>
                  <a:tcPr/>
                </a:tc>
              </a:tr>
              <a:tr h="3142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Lettuce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7452" y="5236684"/>
            <a:ext cx="45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It’s best practice to use parenthesis to explicitly control operator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makes your code easier to read. 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29852" y="4741971"/>
            <a:ext cx="2987600" cy="1377640"/>
            <a:chOff x="1429852" y="4741971"/>
            <a:chExt cx="2987600" cy="1377640"/>
          </a:xfrm>
        </p:grpSpPr>
        <p:sp>
          <p:nvSpPr>
            <p:cNvPr id="14" name="Rounded Rectangle 13"/>
            <p:cNvSpPr/>
            <p:nvPr/>
          </p:nvSpPr>
          <p:spPr>
            <a:xfrm>
              <a:off x="1429852" y="4741971"/>
              <a:ext cx="2608748" cy="65659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29852" y="5463013"/>
              <a:ext cx="2514600" cy="656598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</p:cNvCxnSpPr>
            <p:nvPr/>
          </p:nvCxnSpPr>
          <p:spPr>
            <a:xfrm>
              <a:off x="4038600" y="5070270"/>
              <a:ext cx="378852" cy="32829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5" idx="3"/>
            </p:cNvCxnSpPr>
            <p:nvPr/>
          </p:nvCxnSpPr>
          <p:spPr>
            <a:xfrm flipV="1">
              <a:off x="3944452" y="5416237"/>
              <a:ext cx="455052" cy="3750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Conditional column calculations and subsets of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rows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Combining data from multiple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tables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Summarizing data across rows (i.e.: grouping)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2362200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expression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Allows you to apply </a:t>
            </a:r>
            <a:r>
              <a:rPr lang="en-US" b="1" dirty="0" smtClean="0"/>
              <a:t>If…Then…Else </a:t>
            </a:r>
            <a:r>
              <a:rPr lang="en-US" dirty="0" smtClean="0"/>
              <a:t>logic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simple format: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ColumnName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Value1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Result1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Value2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Result2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…additional </a:t>
            </a:r>
            <a:r>
              <a:rPr lang="en-US" dirty="0">
                <a:solidFill>
                  <a:schemeClr val="accent1"/>
                </a:solidFill>
              </a:rPr>
              <a:t>when-then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clauses….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[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DefaultValue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NewVar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1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 of the simple case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3810901"/>
            <a:ext cx="3773864" cy="2322301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</a:p>
          <a:p>
            <a:pPr marL="0" indent="0" defTabSz="461963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 err="1"/>
              <a:t>CategoryID</a:t>
            </a:r>
            <a:endParaRPr lang="en-US" sz="3300" dirty="0"/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‘F’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‘Fruit’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‘V’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‘Vegetable’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/>
                </a:solidFill>
              </a:rPr>
              <a:t>Else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‘</a:t>
            </a:r>
            <a:r>
              <a:rPr lang="en-US" sz="3300" dirty="0">
                <a:solidFill>
                  <a:srgbClr val="FF0000"/>
                </a:solidFill>
              </a:rPr>
              <a:t>Other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as</a:t>
            </a:r>
            <a:r>
              <a:rPr lang="en-US" dirty="0" smtClean="0"/>
              <a:t> Category,</a:t>
            </a:r>
          </a:p>
          <a:p>
            <a:pPr marL="0" indent="0" defTabSz="428625">
              <a:buNone/>
            </a:pPr>
            <a:r>
              <a:rPr lang="en-US" dirty="0" smtClean="0"/>
              <a:t>	</a:t>
            </a:r>
            <a:r>
              <a:rPr lang="en-US" dirty="0" err="1" smtClean="0"/>
              <a:t>CommodityName</a:t>
            </a:r>
            <a:endParaRPr lang="en-US" dirty="0" smtClean="0"/>
          </a:p>
          <a:p>
            <a:pPr marL="0" indent="0" defTabSz="519113">
              <a:buNone/>
            </a:pP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Commodities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2799"/>
              </p:ext>
            </p:extLst>
          </p:nvPr>
        </p:nvGraphicFramePr>
        <p:xfrm>
          <a:off x="264736" y="1412139"/>
          <a:ext cx="484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64"/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313" y="1042807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97122"/>
              </p:ext>
            </p:extLst>
          </p:nvPr>
        </p:nvGraphicFramePr>
        <p:xfrm>
          <a:off x="5486400" y="4191000"/>
          <a:ext cx="320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Vegetable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6336" y="3810901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table: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078" y="3498215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Query: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514600" y="3321131"/>
            <a:ext cx="304800" cy="434978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24400" y="4972051"/>
            <a:ext cx="533400" cy="28574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/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551" y="0"/>
            <a:ext cx="8229600" cy="7097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searched format case statement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5550" y="990600"/>
            <a:ext cx="85260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Select</a:t>
            </a:r>
            <a:r>
              <a:rPr lang="en-US" sz="3200" dirty="0"/>
              <a:t> </a:t>
            </a: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200" dirty="0">
                <a:solidFill>
                  <a:schemeClr val="accent1"/>
                </a:solidFill>
              </a:rPr>
              <a:t>Case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		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1"/>
                </a:solidFill>
              </a:rPr>
              <a:t>When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Condition1 </a:t>
            </a:r>
            <a:r>
              <a:rPr lang="en-US" sz="3200" dirty="0">
                <a:solidFill>
                  <a:schemeClr val="accent1"/>
                </a:solidFill>
              </a:rPr>
              <a:t>Then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Result1</a:t>
            </a: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3200" dirty="0">
                <a:solidFill>
                  <a:schemeClr val="accent1"/>
                </a:solidFill>
              </a:rPr>
              <a:t>When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Condition2 </a:t>
            </a:r>
            <a:r>
              <a:rPr lang="en-US" sz="3200" dirty="0">
                <a:solidFill>
                  <a:schemeClr val="accent1"/>
                </a:solidFill>
              </a:rPr>
              <a:t>Then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Result2</a:t>
            </a: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	…additional </a:t>
            </a:r>
            <a:r>
              <a:rPr lang="en-US" sz="3200" dirty="0">
                <a:solidFill>
                  <a:schemeClr val="accent1"/>
                </a:solidFill>
              </a:rPr>
              <a:t>when-then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clauses….</a:t>
            </a: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	[</a:t>
            </a:r>
            <a:r>
              <a:rPr lang="en-US" sz="3200" dirty="0">
                <a:solidFill>
                  <a:schemeClr val="accent1"/>
                </a:solidFill>
              </a:rPr>
              <a:t>Else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DefaultValue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defTabSz="461963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200" dirty="0">
                <a:solidFill>
                  <a:schemeClr val="accent1"/>
                </a:solidFill>
              </a:rPr>
              <a:t>End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as</a:t>
            </a:r>
            <a:r>
              <a:rPr lang="en-US" sz="3200" dirty="0"/>
              <a:t> </a:t>
            </a:r>
            <a:r>
              <a:rPr lang="en-US" sz="3200" dirty="0" err="1"/>
              <a:t>NewVar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54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0146"/>
          </a:xfrm>
        </p:spPr>
        <p:txBody>
          <a:bodyPr>
            <a:normAutofit/>
          </a:bodyPr>
          <a:lstStyle/>
          <a:p>
            <a:r>
              <a:rPr lang="en-US" dirty="0" smtClean="0"/>
              <a:t>Simple format vs. Searched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6520" y="3481704"/>
            <a:ext cx="3773864" cy="2322301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</a:p>
          <a:p>
            <a:pPr marL="0" indent="0" defTabSz="461963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 err="1"/>
              <a:t>CategoryID</a:t>
            </a:r>
            <a:endParaRPr lang="en-US" sz="3300" dirty="0"/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‘F’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‘Fruit’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When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‘V’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300" dirty="0">
                <a:solidFill>
                  <a:srgbClr val="FF0000"/>
                </a:solidFill>
              </a:rPr>
              <a:t>‘Vegetable’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300" dirty="0">
                <a:solidFill>
                  <a:schemeClr val="accent1"/>
                </a:solidFill>
              </a:rPr>
              <a:t>Else</a:t>
            </a:r>
            <a:r>
              <a:rPr lang="en-US" sz="3300" dirty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 ‘</a:t>
            </a:r>
            <a:r>
              <a:rPr lang="en-US" sz="3300" dirty="0">
                <a:solidFill>
                  <a:srgbClr val="FF0000"/>
                </a:solidFill>
              </a:rPr>
              <a:t>Other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 marL="0" indent="0" defTabSz="428625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End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as</a:t>
            </a:r>
            <a:r>
              <a:rPr lang="en-US" dirty="0" smtClean="0"/>
              <a:t> Category,</a:t>
            </a:r>
          </a:p>
          <a:p>
            <a:pPr marL="0" indent="0" defTabSz="428625">
              <a:buNone/>
            </a:pPr>
            <a:r>
              <a:rPr lang="en-US" dirty="0" smtClean="0"/>
              <a:t>	</a:t>
            </a:r>
            <a:r>
              <a:rPr lang="en-US" dirty="0" err="1" smtClean="0"/>
              <a:t>CommodityName</a:t>
            </a:r>
            <a:endParaRPr lang="en-US" dirty="0" smtClean="0"/>
          </a:p>
          <a:p>
            <a:pPr marL="0" indent="0" defTabSz="519113">
              <a:buNone/>
            </a:pP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Commodities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25352"/>
              </p:ext>
            </p:extLst>
          </p:nvPr>
        </p:nvGraphicFramePr>
        <p:xfrm>
          <a:off x="2151668" y="1087630"/>
          <a:ext cx="4840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64"/>
                <a:gridCol w="12954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CommodityName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Lettuce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757173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table: Commodities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741" y="314349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format: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105400" y="3481704"/>
            <a:ext cx="4038600" cy="2322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Select</a:t>
            </a:r>
            <a:r>
              <a:rPr lang="en-US" sz="3400" dirty="0" smtClean="0"/>
              <a:t> </a:t>
            </a:r>
          </a:p>
          <a:p>
            <a:pPr marL="0" indent="0" defTabSz="461963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400" dirty="0" smtClean="0">
                <a:solidFill>
                  <a:schemeClr val="accent1"/>
                </a:solidFill>
              </a:rPr>
              <a:t>Case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3400" dirty="0" smtClean="0"/>
          </a:p>
          <a:p>
            <a:pPr marL="0" indent="0" defTabSz="26035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3400" dirty="0" smtClean="0">
                <a:solidFill>
                  <a:schemeClr val="accent1"/>
                </a:solidFill>
              </a:rPr>
              <a:t>When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err="1" smtClean="0"/>
              <a:t>CategoryId</a:t>
            </a:r>
            <a:r>
              <a:rPr lang="en-US" sz="3400" dirty="0" smtClean="0"/>
              <a:t> = </a:t>
            </a:r>
            <a:r>
              <a:rPr lang="en-US" sz="3400" dirty="0" smtClean="0">
                <a:solidFill>
                  <a:srgbClr val="FF0000"/>
                </a:solidFill>
              </a:rPr>
              <a:t>‘F’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accent1"/>
                </a:solidFill>
              </a:rPr>
              <a:t>Then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‘Fruit’</a:t>
            </a:r>
          </a:p>
          <a:p>
            <a:pPr marL="0" indent="0" defTabSz="260350">
              <a:buNone/>
            </a:pP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3400" dirty="0" smtClean="0">
                <a:solidFill>
                  <a:schemeClr val="accent1"/>
                </a:solidFill>
              </a:rPr>
              <a:t>When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err="1" smtClean="0"/>
              <a:t>CategoryId</a:t>
            </a:r>
            <a:r>
              <a:rPr lang="en-US" sz="3400" dirty="0" smtClean="0"/>
              <a:t> =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‘V’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accent1"/>
                </a:solidFill>
              </a:rPr>
              <a:t>Then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rgbClr val="FF0000"/>
                </a:solidFill>
              </a:rPr>
              <a:t>‘Vegetable’</a:t>
            </a:r>
          </a:p>
          <a:p>
            <a:pPr marL="0" indent="0" defTabSz="26035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sz="3400" dirty="0" smtClean="0">
                <a:solidFill>
                  <a:schemeClr val="accent1"/>
                </a:solidFill>
              </a:rPr>
              <a:t>Else</a:t>
            </a:r>
            <a:r>
              <a:rPr lang="en-US" sz="3400" dirty="0" smtClean="0">
                <a:solidFill>
                  <a:srgbClr val="FF0000"/>
                </a:solidFill>
              </a:rPr>
              <a:t>  ‘Other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 marL="0" indent="0" defTabSz="428625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400" dirty="0" smtClean="0">
                <a:solidFill>
                  <a:schemeClr val="accent1"/>
                </a:solidFill>
              </a:rPr>
              <a:t>End</a:t>
            </a:r>
            <a:r>
              <a:rPr lang="en-US" sz="3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400" dirty="0" smtClean="0">
                <a:solidFill>
                  <a:schemeClr val="accent1"/>
                </a:solidFill>
              </a:rPr>
              <a:t>as</a:t>
            </a:r>
            <a:r>
              <a:rPr lang="en-US" sz="3400" dirty="0" smtClean="0"/>
              <a:t> Category,</a:t>
            </a:r>
          </a:p>
          <a:p>
            <a:pPr marL="0" indent="0" defTabSz="428625">
              <a:buFont typeface="Arial" panose="020B0604020202020204" pitchFamily="34" charset="0"/>
              <a:buNone/>
            </a:pPr>
            <a:r>
              <a:rPr lang="en-US" sz="3400" dirty="0" smtClean="0"/>
              <a:t>	</a:t>
            </a:r>
            <a:r>
              <a:rPr lang="en-US" sz="3400" dirty="0" err="1" smtClean="0"/>
              <a:t>CommodityName</a:t>
            </a:r>
            <a:endParaRPr lang="en-US" sz="3400" dirty="0" smtClean="0"/>
          </a:p>
          <a:p>
            <a:pPr marL="0" indent="0" defTabSz="519113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From</a:t>
            </a:r>
            <a:r>
              <a:rPr lang="en-US" sz="3400" dirty="0" smtClean="0"/>
              <a:t> Commodities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3064" y="3143494"/>
            <a:ext cx="283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Searched format: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580400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yield the 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rows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think about sub-setting data in three different ways</a:t>
            </a:r>
          </a:p>
          <a:p>
            <a:pPr lvl="1"/>
            <a:r>
              <a:rPr lang="en-US" dirty="0" smtClean="0"/>
              <a:t>By position </a:t>
            </a:r>
            <a:r>
              <a:rPr lang="en-US" sz="2000" dirty="0" smtClean="0"/>
              <a:t>(with “Top” keyword or Offset-Fetch filtering)</a:t>
            </a:r>
          </a:p>
          <a:p>
            <a:pPr lvl="1"/>
            <a:r>
              <a:rPr lang="en-US" dirty="0" smtClean="0"/>
              <a:t>Uniqueness </a:t>
            </a:r>
            <a:r>
              <a:rPr lang="en-US" sz="2000" dirty="0" smtClean="0"/>
              <a:t>(with “Distinct” keyword)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ow-based logic </a:t>
            </a:r>
            <a:r>
              <a:rPr lang="en-US" sz="2000" dirty="0"/>
              <a:t>(with </a:t>
            </a:r>
            <a:r>
              <a:rPr lang="en-US" sz="2000" dirty="0" smtClean="0"/>
              <a:t>Where clause)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based on 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 we used the “Top” keyword in a select statement</a:t>
            </a:r>
          </a:p>
          <a:p>
            <a:pPr marL="457200" lvl="1" indent="0">
              <a:buNone/>
            </a:pPr>
            <a:r>
              <a:rPr lang="en-US" dirty="0" smtClean="0"/>
              <a:t>    Select Top 50 Col1, Col2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From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is specific to MS SQL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ANSI standard is to use Offset – Fetch filtering</a:t>
            </a:r>
          </a:p>
          <a:p>
            <a:pPr lvl="2"/>
            <a:r>
              <a:rPr lang="en-US" dirty="0" smtClean="0"/>
              <a:t>This syntax is specified in the order by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14159</TotalTime>
  <Words>1072</Words>
  <Application>Microsoft Office PowerPoint</Application>
  <PresentationFormat>On-screen Show (4:3)</PresentationFormat>
  <Paragraphs>353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ERS Title Page</vt:lpstr>
      <vt:lpstr>Custom Design</vt:lpstr>
      <vt:lpstr>Lesson 3: Conditional column calculations and sub-setting rows </vt:lpstr>
      <vt:lpstr>Course Outline</vt:lpstr>
      <vt:lpstr>Course Outline</vt:lpstr>
      <vt:lpstr>The case expression</vt:lpstr>
      <vt:lpstr>An example of the simple case statement</vt:lpstr>
      <vt:lpstr>The searched format case statement</vt:lpstr>
      <vt:lpstr>Simple format vs. Searched format</vt:lpstr>
      <vt:lpstr>Sub-setting rows of data</vt:lpstr>
      <vt:lpstr>Sub-setting based on position</vt:lpstr>
      <vt:lpstr>Sub-setting based on position: Example</vt:lpstr>
      <vt:lpstr>Sub-setting based on uniqueness: Example</vt:lpstr>
      <vt:lpstr>Components of a SQL Query</vt:lpstr>
      <vt:lpstr>Components of a SQL Query</vt:lpstr>
      <vt:lpstr>How SQL processes your query</vt:lpstr>
      <vt:lpstr>Where Clause Operators</vt:lpstr>
      <vt:lpstr>Simple Where Clause: Example 1</vt:lpstr>
      <vt:lpstr>Simple Where Clause: Example 2</vt:lpstr>
      <vt:lpstr>Precedence Among Operators</vt:lpstr>
      <vt:lpstr>Compound Where Clause: Example 1</vt:lpstr>
      <vt:lpstr>Compound Where Clause: Example 2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Patrick, Kevin - ERS</cp:lastModifiedBy>
  <cp:revision>470</cp:revision>
  <cp:lastPrinted>2016-02-25T18:15:13Z</cp:lastPrinted>
  <dcterms:created xsi:type="dcterms:W3CDTF">2015-03-17T19:55:30Z</dcterms:created>
  <dcterms:modified xsi:type="dcterms:W3CDTF">2016-06-29T16:03:38Z</dcterms:modified>
</cp:coreProperties>
</file>