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20"/>
  </p:notesMasterIdLst>
  <p:handoutMasterIdLst>
    <p:handoutMasterId r:id="rId21"/>
  </p:handoutMasterIdLst>
  <p:sldIdLst>
    <p:sldId id="270" r:id="rId3"/>
    <p:sldId id="274" r:id="rId4"/>
    <p:sldId id="286" r:id="rId5"/>
    <p:sldId id="276" r:id="rId6"/>
    <p:sldId id="277" r:id="rId7"/>
    <p:sldId id="289" r:id="rId8"/>
    <p:sldId id="278" r:id="rId9"/>
    <p:sldId id="292" r:id="rId10"/>
    <p:sldId id="293" r:id="rId11"/>
    <p:sldId id="280" r:id="rId12"/>
    <p:sldId id="294" r:id="rId13"/>
    <p:sldId id="285" r:id="rId14"/>
    <p:sldId id="295" r:id="rId15"/>
    <p:sldId id="296" r:id="rId16"/>
    <p:sldId id="297" r:id="rId17"/>
    <p:sldId id="283" r:id="rId18"/>
    <p:sldId id="298" r:id="rId1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1" autoAdjust="0"/>
  </p:normalViewPr>
  <p:slideViewPr>
    <p:cSldViewPr>
      <p:cViewPr varScale="1">
        <p:scale>
          <a:sx n="58" d="100"/>
          <a:sy n="5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17A6-640F-46E1-A847-3B4B8C0F836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5F17-142E-488A-BDB5-4C3DAEE9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0B29BA-B19F-455A-9D76-705FACB4D2B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E60CBD-FE0C-4F0C-93C6-506A287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original query worked, but we probably don’t want to have</a:t>
            </a:r>
            <a:r>
              <a:rPr lang="en-US" baseline="0" dirty="0" smtClean="0"/>
              <a:t> those duplicate </a:t>
            </a:r>
            <a:r>
              <a:rPr lang="en-US" baseline="0" dirty="0" err="1" smtClean="0"/>
              <a:t>CustomerID</a:t>
            </a:r>
            <a:r>
              <a:rPr lang="en-US" baseline="0" dirty="0" smtClean="0"/>
              <a:t> columns. It would be nice to be able to reference each column we want from each table.</a:t>
            </a:r>
          </a:p>
          <a:p>
            <a:r>
              <a:rPr lang="en-US" baseline="0" dirty="0" smtClean="0"/>
              <a:t>Table aliases allow you to do just that. You create a table alias using the as keyword after the name of the table. We chose C for the customer table and O for the orders table. Notice that the as keyword is optional when creating a table alias, but it is recommended for clarity. </a:t>
            </a:r>
          </a:p>
          <a:p>
            <a:r>
              <a:rPr lang="en-US" baseline="0" dirty="0" smtClean="0"/>
              <a:t>You can then reference to column using its two level name, table alias first then name of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original query worked, but we probably don’t want to have</a:t>
            </a:r>
            <a:r>
              <a:rPr lang="en-US" baseline="0" dirty="0" smtClean="0"/>
              <a:t> those duplicate </a:t>
            </a:r>
            <a:r>
              <a:rPr lang="en-US" baseline="0" dirty="0" err="1" smtClean="0"/>
              <a:t>CustomerID</a:t>
            </a:r>
            <a:r>
              <a:rPr lang="en-US" baseline="0" dirty="0" smtClean="0"/>
              <a:t> columns. It would be nice to be able to reference each column we want from each table.</a:t>
            </a:r>
          </a:p>
          <a:p>
            <a:r>
              <a:rPr lang="en-US" baseline="0" dirty="0" smtClean="0"/>
              <a:t>Table aliases allow you to do just that. You create a table alias using the as keyword after the name of the table. We chose C for the customer table and O for the orders table. Notice that the as keyword is optional when creating a table alias, but it is recommended for clarity. </a:t>
            </a:r>
          </a:p>
          <a:p>
            <a:r>
              <a:rPr lang="en-US" baseline="0" dirty="0" smtClean="0"/>
              <a:t>You can then reference to column using its two level name, table alias first then name of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8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7675-E61B-4439-9C15-93784922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7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" y="0"/>
            <a:ext cx="9144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7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Short Course to Learn SQL Basics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Patrick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Ryan Kuhns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Headlee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4: Combining data from multiple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117509"/>
            <a:ext cx="8877299" cy="647670"/>
          </a:xfrm>
        </p:spPr>
        <p:txBody>
          <a:bodyPr>
            <a:noAutofit/>
          </a:bodyPr>
          <a:lstStyle/>
          <a:p>
            <a:r>
              <a:rPr lang="en-US" sz="3400" dirty="0" smtClean="0"/>
              <a:t>Choosing individual columns from joined tables</a:t>
            </a:r>
            <a:endParaRPr lang="en-US" sz="3400" dirty="0"/>
          </a:p>
        </p:txBody>
      </p:sp>
      <p:sp>
        <p:nvSpPr>
          <p:cNvPr id="7" name="Rectangle 6"/>
          <p:cNvSpPr/>
          <p:nvPr/>
        </p:nvSpPr>
        <p:spPr>
          <a:xfrm>
            <a:off x="0" y="838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</a:t>
            </a:r>
          </a:p>
          <a:p>
            <a:r>
              <a:rPr lang="en-US" dirty="0">
                <a:solidFill>
                  <a:schemeClr val="accent1"/>
                </a:solidFill>
              </a:rPr>
              <a:t>Inner Join </a:t>
            </a:r>
            <a:r>
              <a:rPr lang="en-US" dirty="0" smtClean="0"/>
              <a:t>Orders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42640"/>
              </p:ext>
            </p:extLst>
          </p:nvPr>
        </p:nvGraphicFramePr>
        <p:xfrm>
          <a:off x="114301" y="2364710"/>
          <a:ext cx="8762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0385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1" y="445426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/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Z.CustomerID</a:t>
            </a:r>
            <a:r>
              <a:rPr lang="en-US" dirty="0" smtClean="0"/>
              <a:t>, </a:t>
            </a:r>
            <a:r>
              <a:rPr lang="en-US" dirty="0" err="1" smtClean="0"/>
              <a:t>Z.FirstName</a:t>
            </a:r>
            <a:r>
              <a:rPr lang="en-US" dirty="0" smtClean="0"/>
              <a:t>, </a:t>
            </a:r>
          </a:p>
          <a:p>
            <a:pPr defTabSz="685800"/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W.OrderID</a:t>
            </a:r>
            <a:r>
              <a:rPr lang="en-US" dirty="0" smtClean="0"/>
              <a:t>, </a:t>
            </a:r>
          </a:p>
          <a:p>
            <a:pPr defTabSz="685800"/>
            <a:r>
              <a:rPr lang="en-US" dirty="0"/>
              <a:t>	</a:t>
            </a:r>
            <a:r>
              <a:rPr lang="en-US" dirty="0" err="1" smtClean="0"/>
              <a:t>W.Quantity</a:t>
            </a:r>
            <a:r>
              <a:rPr lang="en-US" dirty="0" smtClean="0"/>
              <a:t>, </a:t>
            </a:r>
            <a:r>
              <a:rPr lang="en-US" dirty="0" err="1" smtClean="0"/>
              <a:t>W.PricePerUnit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 As Z</a:t>
            </a:r>
          </a:p>
          <a:p>
            <a:r>
              <a:rPr lang="en-US" dirty="0">
                <a:solidFill>
                  <a:schemeClr val="accent1"/>
                </a:solidFill>
              </a:rPr>
              <a:t>Inner Join </a:t>
            </a:r>
            <a:r>
              <a:rPr lang="en-US" dirty="0" smtClean="0"/>
              <a:t>Orders </a:t>
            </a:r>
            <a:r>
              <a:rPr lang="en-US" dirty="0"/>
              <a:t>W</a:t>
            </a:r>
            <a:endParaRPr lang="en-US" dirty="0" smtClean="0"/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 smtClean="0"/>
              <a:t>Z.CustomerID</a:t>
            </a:r>
            <a:r>
              <a:rPr lang="en-US" dirty="0" smtClean="0"/>
              <a:t>=</a:t>
            </a:r>
            <a:r>
              <a:rPr lang="en-US" dirty="0" err="1" smtClean="0"/>
              <a:t>W.CustomerID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118302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Choosing all columns (select *) results in duplicates of the “join” column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1" y="3848070"/>
            <a:ext cx="876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are two options to avoid this: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1" y="4174251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Use “qualified” columns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81500" y="4734281"/>
            <a:ext cx="4419599" cy="92333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 list the individual columns using column “qualifiers” to indicate the table the columns are from.</a:t>
            </a:r>
            <a:endParaRPr lang="en-US" b="1" dirty="0"/>
          </a:p>
        </p:txBody>
      </p:sp>
      <p:sp>
        <p:nvSpPr>
          <p:cNvPr id="15" name="Down Arrow 14"/>
          <p:cNvSpPr/>
          <p:nvPr/>
        </p:nvSpPr>
        <p:spPr>
          <a:xfrm rot="5400000">
            <a:off x="3819333" y="4785234"/>
            <a:ext cx="228600" cy="7044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93009" y="5700762"/>
            <a:ext cx="5638799" cy="738664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You only have to use column “qualifier” for the join column (note we didn’t use one on the </a:t>
            </a:r>
            <a:r>
              <a:rPr lang="en-US" sz="1400" b="1" dirty="0" err="1" smtClean="0"/>
              <a:t>LastName</a:t>
            </a:r>
            <a:r>
              <a:rPr lang="en-US" sz="1400" b="1" dirty="0" smtClean="0"/>
              <a:t> column). But column qualifiers make it easier to understand where the columns come from.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035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3" grpId="0"/>
      <p:bldP spid="12" grpId="0"/>
      <p:bldP spid="13" grpId="0"/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8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</a:t>
            </a:r>
          </a:p>
          <a:p>
            <a:r>
              <a:rPr lang="en-US" dirty="0">
                <a:solidFill>
                  <a:schemeClr val="accent1"/>
                </a:solidFill>
              </a:rPr>
              <a:t>Inner Join </a:t>
            </a:r>
            <a:r>
              <a:rPr lang="en-US" dirty="0" smtClean="0"/>
              <a:t>Orders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42640"/>
              </p:ext>
            </p:extLst>
          </p:nvPr>
        </p:nvGraphicFramePr>
        <p:xfrm>
          <a:off x="114301" y="2364710"/>
          <a:ext cx="8762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0385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1" y="454358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/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Z.*,   </a:t>
            </a:r>
            <a:r>
              <a:rPr lang="en-US" dirty="0" err="1" smtClean="0"/>
              <a:t>W.OrderID</a:t>
            </a:r>
            <a:r>
              <a:rPr lang="en-US" dirty="0" smtClean="0"/>
              <a:t>, Quantity, 	</a:t>
            </a:r>
            <a:r>
              <a:rPr lang="en-US" dirty="0" err="1" smtClean="0"/>
              <a:t>W.PricePerUnit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 As Z</a:t>
            </a:r>
          </a:p>
          <a:p>
            <a:r>
              <a:rPr lang="en-US" dirty="0">
                <a:solidFill>
                  <a:schemeClr val="accent1"/>
                </a:solidFill>
              </a:rPr>
              <a:t>Inner Join </a:t>
            </a:r>
            <a:r>
              <a:rPr lang="en-US" dirty="0" smtClean="0"/>
              <a:t>Orders </a:t>
            </a:r>
            <a:r>
              <a:rPr lang="en-US" dirty="0"/>
              <a:t>W</a:t>
            </a:r>
            <a:endParaRPr lang="en-US" dirty="0" smtClean="0"/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 smtClean="0"/>
              <a:t>Z.CustomerID</a:t>
            </a:r>
            <a:r>
              <a:rPr lang="en-US" dirty="0" smtClean="0"/>
              <a:t>=</a:t>
            </a:r>
            <a:r>
              <a:rPr lang="en-US" dirty="0" err="1" smtClean="0"/>
              <a:t>W.CustomerID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118302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Choosing all columns (select *) results in duplicates of the “join” column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1" y="3848070"/>
            <a:ext cx="876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are two options to avoid this: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1" y="4174251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Use “qualified” select all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57701" y="4644828"/>
            <a:ext cx="4419599" cy="92333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You can select all the columns in the Customers (i.e.: Z.*) table, and list the three columns from Orders</a:t>
            </a:r>
            <a:endParaRPr lang="en-US" b="1" dirty="0"/>
          </a:p>
        </p:txBody>
      </p:sp>
      <p:sp>
        <p:nvSpPr>
          <p:cNvPr id="11" name="Down Arrow 10"/>
          <p:cNvSpPr/>
          <p:nvPr/>
        </p:nvSpPr>
        <p:spPr>
          <a:xfrm rot="5400000">
            <a:off x="3819333" y="4785234"/>
            <a:ext cx="228600" cy="7044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4301" y="117509"/>
            <a:ext cx="8877299" cy="647670"/>
          </a:xfrm>
        </p:spPr>
        <p:txBody>
          <a:bodyPr>
            <a:noAutofit/>
          </a:bodyPr>
          <a:lstStyle/>
          <a:p>
            <a:r>
              <a:rPr lang="en-US" sz="3400" dirty="0" smtClean="0"/>
              <a:t>Choosing individual columns from joined tables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1256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3" grpId="0"/>
      <p:bldP spid="12" grpId="0"/>
      <p:bldP spid="13" grpId="0"/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474" y="251295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Left join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67100" y="24922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ight join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86528" y="2495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ull join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2412" y="1133475"/>
            <a:ext cx="2447925" cy="1097280"/>
            <a:chOff x="76200" y="2189956"/>
            <a:chExt cx="2447925" cy="1097280"/>
          </a:xfrm>
        </p:grpSpPr>
        <p:sp>
          <p:nvSpPr>
            <p:cNvPr id="10" name="Oval 9"/>
            <p:cNvSpPr/>
            <p:nvPr/>
          </p:nvSpPr>
          <p:spPr>
            <a:xfrm>
              <a:off x="76200" y="2189956"/>
              <a:ext cx="1371600" cy="1097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TableA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52525" y="2189956"/>
              <a:ext cx="1371600" cy="1097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TableB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43275" y="1112551"/>
            <a:ext cx="2457450" cy="1097280"/>
            <a:chOff x="2752725" y="2027237"/>
            <a:chExt cx="2457450" cy="1097280"/>
          </a:xfrm>
        </p:grpSpPr>
        <p:sp>
          <p:nvSpPr>
            <p:cNvPr id="12" name="Oval 11"/>
            <p:cNvSpPr/>
            <p:nvPr/>
          </p:nvSpPr>
          <p:spPr>
            <a:xfrm>
              <a:off x="3838575" y="2027237"/>
              <a:ext cx="1371600" cy="1097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TableB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752725" y="2027237"/>
              <a:ext cx="1371600" cy="1097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TableA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400928" y="1144666"/>
            <a:ext cx="1371600" cy="10972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TableB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296028" y="1144666"/>
            <a:ext cx="2476500" cy="1097280"/>
            <a:chOff x="5791200" y="2027237"/>
            <a:chExt cx="2476500" cy="1097280"/>
          </a:xfrm>
        </p:grpSpPr>
        <p:sp>
          <p:nvSpPr>
            <p:cNvPr id="14" name="Oval 13"/>
            <p:cNvSpPr/>
            <p:nvPr/>
          </p:nvSpPr>
          <p:spPr>
            <a:xfrm>
              <a:off x="5791200" y="2027237"/>
              <a:ext cx="1371600" cy="1097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TableA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896100" y="2027237"/>
              <a:ext cx="1371600" cy="1097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19074" y="3249613"/>
            <a:ext cx="251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/>
              <a:t>Left table is primary right table is secondary.</a:t>
            </a:r>
          </a:p>
          <a:p>
            <a:pPr marL="0" lvl="1" algn="ctr"/>
            <a:r>
              <a:rPr lang="en-US" sz="1400" i="1" dirty="0" smtClean="0"/>
              <a:t>All rows from left table are returned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3343275" y="3222626"/>
            <a:ext cx="2457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/>
              <a:t>Right table is primary left table is secondary.</a:t>
            </a:r>
          </a:p>
          <a:p>
            <a:pPr marL="0" lvl="1" algn="ctr"/>
            <a:r>
              <a:rPr lang="en-US" sz="1400" i="1" dirty="0" smtClean="0"/>
              <a:t>All rows from right table are returned</a:t>
            </a:r>
            <a:endParaRPr lang="en-US" sz="1400" i="1" dirty="0"/>
          </a:p>
        </p:txBody>
      </p:sp>
      <p:sp>
        <p:nvSpPr>
          <p:cNvPr id="22" name="Rectangle 21"/>
          <p:cNvSpPr/>
          <p:nvPr/>
        </p:nvSpPr>
        <p:spPr>
          <a:xfrm>
            <a:off x="6448428" y="3232229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/>
              <a:t>Both tables are secondary. </a:t>
            </a:r>
          </a:p>
          <a:p>
            <a:pPr marL="0" lvl="1" algn="ctr"/>
            <a:r>
              <a:rPr lang="en-US" sz="1400" i="1" dirty="0" smtClean="0"/>
              <a:t>All </a:t>
            </a:r>
            <a:r>
              <a:rPr lang="en-US" sz="1400" i="1" dirty="0"/>
              <a:t>rows from both tables regardless of a match or not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737" y="4591853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TableA</a:t>
            </a:r>
            <a:r>
              <a:rPr lang="en-US" dirty="0" smtClean="0"/>
              <a:t> as 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Left </a:t>
            </a:r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err="1" smtClean="0"/>
              <a:t>TableB</a:t>
            </a:r>
            <a:r>
              <a:rPr lang="en-US" dirty="0" smtClean="0"/>
              <a:t> as B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smtClean="0"/>
              <a:t>A.id=B.id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83766" y="4591852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TableA</a:t>
            </a:r>
            <a:r>
              <a:rPr lang="en-US" dirty="0" smtClean="0"/>
              <a:t> as 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Right </a:t>
            </a:r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err="1" smtClean="0"/>
              <a:t>TableB</a:t>
            </a:r>
            <a:r>
              <a:rPr lang="en-US" dirty="0" smtClean="0"/>
              <a:t> as B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smtClean="0"/>
              <a:t>A.id=B.id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29388" y="464820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TableA</a:t>
            </a:r>
            <a:r>
              <a:rPr lang="en-US" dirty="0" smtClean="0"/>
              <a:t> as 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Full </a:t>
            </a:r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err="1" smtClean="0"/>
              <a:t>TableB</a:t>
            </a:r>
            <a:r>
              <a:rPr lang="en-US" dirty="0" smtClean="0"/>
              <a:t> as B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smtClean="0"/>
              <a:t>A.id=B.id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3" grpId="0" animBg="1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joins: Left Join Example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423"/>
              </p:ext>
            </p:extLst>
          </p:nvPr>
        </p:nvGraphicFramePr>
        <p:xfrm>
          <a:off x="82296" y="1408431"/>
          <a:ext cx="3581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035"/>
              </p:ext>
            </p:extLst>
          </p:nvPr>
        </p:nvGraphicFramePr>
        <p:xfrm>
          <a:off x="4070604" y="1408431"/>
          <a:ext cx="4991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0483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0831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29313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A.*, </a:t>
            </a:r>
            <a:r>
              <a:rPr lang="en-US" dirty="0" err="1"/>
              <a:t>OrderID</a:t>
            </a:r>
            <a:r>
              <a:rPr lang="en-US" dirty="0"/>
              <a:t>, Quantity, </a:t>
            </a:r>
            <a:r>
              <a:rPr lang="en-US" dirty="0" err="1" smtClean="0"/>
              <a:t>PricePerUnit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 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Left </a:t>
            </a:r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smtClean="0"/>
              <a:t>Orders B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 smtClean="0"/>
              <a:t>A.CustomerID</a:t>
            </a:r>
            <a:r>
              <a:rPr lang="en-US" dirty="0" smtClean="0"/>
              <a:t>=</a:t>
            </a:r>
            <a:r>
              <a:rPr lang="en-US" dirty="0" err="1" smtClean="0"/>
              <a:t>B.CustomerID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90281"/>
              </p:ext>
            </p:extLst>
          </p:nvPr>
        </p:nvGraphicFramePr>
        <p:xfrm>
          <a:off x="190500" y="4396105"/>
          <a:ext cx="7511142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03620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81200" y="3429000"/>
            <a:ext cx="208940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08704" y="3247984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Customers is the table to the left of the “left join” keywords, so we expect to retain all the rows in Customers and join matching data in Orders.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joins: Right Join Example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423"/>
              </p:ext>
            </p:extLst>
          </p:nvPr>
        </p:nvGraphicFramePr>
        <p:xfrm>
          <a:off x="82296" y="1408431"/>
          <a:ext cx="3581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035"/>
              </p:ext>
            </p:extLst>
          </p:nvPr>
        </p:nvGraphicFramePr>
        <p:xfrm>
          <a:off x="4070604" y="1408431"/>
          <a:ext cx="4991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0483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0831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29313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A.*, </a:t>
            </a:r>
            <a:r>
              <a:rPr lang="en-US" dirty="0" err="1"/>
              <a:t>OrderID</a:t>
            </a:r>
            <a:r>
              <a:rPr lang="en-US" dirty="0"/>
              <a:t>, Quantity, </a:t>
            </a:r>
            <a:r>
              <a:rPr lang="en-US" dirty="0" err="1"/>
              <a:t>PricePerUnit</a:t>
            </a:r>
            <a:r>
              <a:rPr lang="en-US" dirty="0"/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Orders 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Right </a:t>
            </a:r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smtClean="0"/>
              <a:t>Customers A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 smtClean="0"/>
              <a:t>A.CustomerID</a:t>
            </a:r>
            <a:r>
              <a:rPr lang="en-US" dirty="0" smtClean="0"/>
              <a:t>=</a:t>
            </a:r>
            <a:r>
              <a:rPr lang="en-US" dirty="0" err="1" smtClean="0"/>
              <a:t>B.CustomerID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14276"/>
              </p:ext>
            </p:extLst>
          </p:nvPr>
        </p:nvGraphicFramePr>
        <p:xfrm>
          <a:off x="190500" y="4396105"/>
          <a:ext cx="7511142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03620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52600" y="3429000"/>
            <a:ext cx="22098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0208" y="3247984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Customers is now the table to the right of the “right join” keywords, so we expect to retain all the rows in Customers and join matching data in Orders.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6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Outer joins: Full Outer Joins Example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20332"/>
              </p:ext>
            </p:extLst>
          </p:nvPr>
        </p:nvGraphicFramePr>
        <p:xfrm>
          <a:off x="82296" y="1408431"/>
          <a:ext cx="3581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17863"/>
              </p:ext>
            </p:extLst>
          </p:nvPr>
        </p:nvGraphicFramePr>
        <p:xfrm>
          <a:off x="4070604" y="1408431"/>
          <a:ext cx="4991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0483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0831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29313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 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Full Join </a:t>
            </a:r>
            <a:r>
              <a:rPr lang="en-US" dirty="0" smtClean="0"/>
              <a:t>Orders 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On </a:t>
            </a:r>
            <a:r>
              <a:rPr lang="en-US" dirty="0" err="1" smtClean="0"/>
              <a:t>A.CustomerID</a:t>
            </a:r>
            <a:r>
              <a:rPr lang="en-US" dirty="0" smtClean="0"/>
              <a:t>=</a:t>
            </a:r>
            <a:r>
              <a:rPr lang="en-US" dirty="0" err="1" smtClean="0"/>
              <a:t>B.CustomerID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08793"/>
              </p:ext>
            </p:extLst>
          </p:nvPr>
        </p:nvGraphicFramePr>
        <p:xfrm>
          <a:off x="190500" y="4396105"/>
          <a:ext cx="87629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03620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07002" y="3498024"/>
            <a:ext cx="47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Full join keeps non-matches from both tables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5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Set logic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Combine multiple select statements to query data</a:t>
            </a:r>
          </a:p>
          <a:p>
            <a:r>
              <a:rPr lang="en-US" dirty="0" smtClean="0"/>
              <a:t>Data that is in Set A </a:t>
            </a:r>
            <a:r>
              <a:rPr lang="en-US" b="1" dirty="0" smtClean="0"/>
              <a:t>OR</a:t>
            </a:r>
            <a:r>
              <a:rPr lang="en-US" dirty="0" smtClean="0"/>
              <a:t> Set B (Union)</a:t>
            </a:r>
          </a:p>
          <a:p>
            <a:r>
              <a:rPr lang="en-US" dirty="0" smtClean="0"/>
              <a:t>Data that is in Set A </a:t>
            </a:r>
            <a:r>
              <a:rPr lang="en-US" b="1" dirty="0" smtClean="0"/>
              <a:t>AND</a:t>
            </a:r>
            <a:r>
              <a:rPr lang="en-US" dirty="0" smtClean="0"/>
              <a:t> Set B (Intersect)</a:t>
            </a:r>
          </a:p>
          <a:p>
            <a:r>
              <a:rPr lang="en-US" dirty="0" smtClean="0"/>
              <a:t>Data that is in Set A, </a:t>
            </a:r>
            <a:r>
              <a:rPr lang="en-US" b="1" dirty="0" smtClean="0"/>
              <a:t>but NOT in </a:t>
            </a:r>
            <a:r>
              <a:rPr lang="en-US" dirty="0" smtClean="0"/>
              <a:t>Set B (Except)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Set logic operators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9074" y="3249613"/>
            <a:ext cx="2514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/>
              <a:t>Union combines rows from multiple tables</a:t>
            </a:r>
          </a:p>
          <a:p>
            <a:pPr marL="0" lvl="1" algn="ctr"/>
            <a:r>
              <a:rPr lang="en-US" sz="1400" i="1" dirty="0" smtClean="0"/>
              <a:t>By default duplicate rows are eliminated. Use &lt;all&gt; option to preserve all rows.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3252020" y="3347548"/>
            <a:ext cx="2457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/>
              <a:t>Only returns rows in both queries.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8428" y="3232229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/>
              <a:t>Only returns rows from first query that aren’t in second query results.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914400" y="4591852"/>
            <a:ext cx="1688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TableA</a:t>
            </a:r>
            <a:endParaRPr lang="en-US" dirty="0"/>
          </a:p>
          <a:p>
            <a:r>
              <a:rPr lang="en-US" dirty="0" smtClean="0"/>
              <a:t>Union &lt;all&gt;</a:t>
            </a:r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 smtClean="0"/>
              <a:t>TableB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93329" y="4591852"/>
            <a:ext cx="1545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TableA</a:t>
            </a:r>
            <a:endParaRPr lang="en-US" dirty="0"/>
          </a:p>
          <a:p>
            <a:r>
              <a:rPr lang="en-US" dirty="0" smtClean="0"/>
              <a:t>Intersect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36594" y="4591852"/>
            <a:ext cx="1547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TableA</a:t>
            </a:r>
            <a:endParaRPr lang="en-US" dirty="0"/>
          </a:p>
          <a:p>
            <a:r>
              <a:rPr lang="en-US" dirty="0" smtClean="0"/>
              <a:t>Except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TableB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196340"/>
            <a:ext cx="2209800" cy="1495325"/>
            <a:chOff x="457200" y="1196340"/>
            <a:chExt cx="2209800" cy="1495325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818282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Union &lt;all&gt;</a:t>
              </a:r>
              <a:endParaRPr lang="en-US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95328" y="1196340"/>
              <a:ext cx="1752600" cy="572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Table A</a:t>
              </a:r>
              <a:endParaRPr lang="en-US" sz="14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5328" y="2139452"/>
              <a:ext cx="1752600" cy="552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Table B</a:t>
              </a:r>
              <a:endParaRPr lang="en-US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36780" y="1206782"/>
            <a:ext cx="2225040" cy="1615061"/>
            <a:chOff x="3236780" y="1206782"/>
            <a:chExt cx="2225040" cy="1615061"/>
          </a:xfrm>
        </p:grpSpPr>
        <p:sp>
          <p:nvSpPr>
            <p:cNvPr id="30" name="TextBox 29"/>
            <p:cNvSpPr txBox="1"/>
            <p:nvPr/>
          </p:nvSpPr>
          <p:spPr>
            <a:xfrm>
              <a:off x="3252020" y="2452511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Intersect</a:t>
              </a:r>
              <a:endParaRPr lang="en-US" b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36780" y="1206782"/>
              <a:ext cx="2225040" cy="1174705"/>
              <a:chOff x="3236780" y="1206782"/>
              <a:chExt cx="2225040" cy="117470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480620" y="1695687"/>
                <a:ext cx="1752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80620" y="1592134"/>
                <a:ext cx="1752600" cy="33467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Table A and B</a:t>
                </a:r>
                <a:endParaRPr lang="en-US" sz="1400" b="1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80620" y="1206782"/>
                <a:ext cx="1752600" cy="720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252020" y="1233193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Table A</a:t>
                </a:r>
                <a:endParaRPr lang="en-US" sz="1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36780" y="1990587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Table B</a:t>
                </a:r>
                <a:endParaRPr lang="en-US" sz="1400" b="1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605588" y="1206782"/>
            <a:ext cx="2309812" cy="1610974"/>
            <a:chOff x="6605588" y="1206782"/>
            <a:chExt cx="2309812" cy="1610974"/>
          </a:xfrm>
        </p:grpSpPr>
        <p:grpSp>
          <p:nvGrpSpPr>
            <p:cNvPr id="40" name="Group 39"/>
            <p:cNvGrpSpPr/>
            <p:nvPr/>
          </p:nvGrpSpPr>
          <p:grpSpPr>
            <a:xfrm>
              <a:off x="6605588" y="1206782"/>
              <a:ext cx="2209800" cy="1610974"/>
              <a:chOff x="6605588" y="1206782"/>
              <a:chExt cx="2209800" cy="161097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934200" y="1695687"/>
                <a:ext cx="1752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934200" y="1206782"/>
                <a:ext cx="1752600" cy="48890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Table A</a:t>
                </a:r>
                <a:endParaRPr lang="en-US" sz="1400" b="1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34200" y="1206782"/>
                <a:ext cx="1752600" cy="720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05588" y="2448424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Except</a:t>
                </a:r>
                <a:endParaRPr lang="en-US" b="1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681788" y="200923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Table B</a:t>
              </a:r>
              <a:endParaRPr lang="en-US" sz="1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5600" y="1679534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Table A and B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17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/>
              <a:t>Functions and sorting data</a:t>
            </a:r>
          </a:p>
          <a:p>
            <a:r>
              <a:rPr lang="en-US" dirty="0" smtClean="0"/>
              <a:t>Conditional column calculations and subsets of rows</a:t>
            </a:r>
          </a:p>
          <a:p>
            <a:r>
              <a:rPr lang="en-US" dirty="0" smtClean="0"/>
              <a:t>Combining data from multiple tables</a:t>
            </a:r>
          </a:p>
          <a:p>
            <a:r>
              <a:rPr lang="en-US" dirty="0"/>
              <a:t>Summarizing data across rows (i.e.: grouping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subqueries</a:t>
            </a:r>
          </a:p>
          <a:p>
            <a:r>
              <a:rPr lang="en-US" dirty="0" smtClean="0"/>
              <a:t>Review of lessons 1-6 and examples with more complex functions</a:t>
            </a:r>
          </a:p>
          <a:p>
            <a:r>
              <a:rPr lang="en-US" dirty="0" smtClean="0"/>
              <a:t>Stored 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/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to SQL and relational databases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sorting data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Conditional column calculations and subsets of rows</a:t>
            </a:r>
          </a:p>
          <a:p>
            <a:r>
              <a:rPr lang="en-US" dirty="0" smtClean="0"/>
              <a:t>Combining data from multiple tables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Summarizing data across rows (i.e.: grouping)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subqueries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Review of lessons 1-6 and examples with more complex functions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Stored procedures and 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Modifying and maintaining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38200" y="2743200"/>
            <a:ext cx="6858000" cy="381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diagram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12354"/>
              </p:ext>
            </p:extLst>
          </p:nvPr>
        </p:nvGraphicFramePr>
        <p:xfrm>
          <a:off x="457200" y="1600200"/>
          <a:ext cx="2209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479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Table</a:t>
                      </a:r>
                      <a:endParaRPr lang="en-US" dirty="0"/>
                    </a:p>
                  </a:txBody>
                  <a:tcPr/>
                </a:tc>
              </a:tr>
              <a:tr h="4795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</a:tr>
              <a:tr h="47296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</a:tr>
              <a:tr h="47296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12" idx="1"/>
          </p:cNvCxnSpPr>
          <p:nvPr/>
        </p:nvCxnSpPr>
        <p:spPr>
          <a:xfrm>
            <a:off x="2667000" y="2286000"/>
            <a:ext cx="2362200" cy="7850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61502"/>
              </p:ext>
            </p:extLst>
          </p:nvPr>
        </p:nvGraphicFramePr>
        <p:xfrm>
          <a:off x="5029200" y="1417640"/>
          <a:ext cx="2438400" cy="330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6613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Table</a:t>
                      </a:r>
                      <a:endParaRPr lang="en-US" dirty="0"/>
                    </a:p>
                  </a:txBody>
                  <a:tcPr/>
                </a:tc>
              </a:tr>
              <a:tr h="66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OrderId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6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CustomerId</a:t>
                      </a:r>
                      <a:endParaRPr lang="en-US" dirty="0" smtClean="0"/>
                    </a:p>
                  </a:txBody>
                  <a:tcPr/>
                </a:tc>
              </a:tr>
              <a:tr h="66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QuantitySold</a:t>
                      </a:r>
                      <a:endParaRPr lang="en-US" dirty="0"/>
                    </a:p>
                  </a:txBody>
                  <a:tcPr/>
                </a:tc>
              </a:tr>
              <a:tr h="66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PricePerUnit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Relational Database: Example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838200"/>
            <a:ext cx="846234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tables is essential to 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Relational databases are useful because it easily allows you to combine data from multiple tables</a:t>
            </a:r>
          </a:p>
          <a:p>
            <a:endParaRPr lang="en-US" sz="1800" dirty="0"/>
          </a:p>
          <a:p>
            <a:r>
              <a:rPr lang="en-US" dirty="0" smtClean="0"/>
              <a:t>Two main ways to join tables</a:t>
            </a:r>
          </a:p>
          <a:p>
            <a:pPr lvl="1"/>
            <a:r>
              <a:rPr lang="en-US" dirty="0" smtClean="0"/>
              <a:t>Inner join </a:t>
            </a:r>
            <a:r>
              <a:rPr lang="en-US" sz="1600" dirty="0" smtClean="0"/>
              <a:t>(column matches in each table)</a:t>
            </a:r>
            <a:endParaRPr lang="en-US" dirty="0" smtClean="0"/>
          </a:p>
          <a:p>
            <a:pPr lvl="1"/>
            <a:r>
              <a:rPr lang="en-US" dirty="0" smtClean="0"/>
              <a:t>Outer join</a:t>
            </a:r>
            <a:r>
              <a:rPr lang="en-US" sz="1600" dirty="0" smtClean="0"/>
              <a:t> (column matches in at least one table)</a:t>
            </a:r>
          </a:p>
          <a:p>
            <a:endParaRPr lang="en-US" sz="2400" dirty="0" smtClean="0"/>
          </a:p>
          <a:p>
            <a:r>
              <a:rPr lang="en-US" dirty="0" smtClean="0"/>
              <a:t>Set logic </a:t>
            </a:r>
            <a:r>
              <a:rPr lang="en-US" sz="2000" dirty="0" smtClean="0"/>
              <a:t>(union and interest tables)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82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 join: Example 1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423"/>
              </p:ext>
            </p:extLst>
          </p:nvPr>
        </p:nvGraphicFramePr>
        <p:xfrm>
          <a:off x="82296" y="1408431"/>
          <a:ext cx="3581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035"/>
              </p:ext>
            </p:extLst>
          </p:nvPr>
        </p:nvGraphicFramePr>
        <p:xfrm>
          <a:off x="4070604" y="1408431"/>
          <a:ext cx="4991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0483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0831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313119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Inner </a:t>
            </a:r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smtClean="0"/>
              <a:t>Orders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20562"/>
              </p:ext>
            </p:extLst>
          </p:nvPr>
        </p:nvGraphicFramePr>
        <p:xfrm>
          <a:off x="190501" y="4572000"/>
          <a:ext cx="8762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24581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29000" y="242620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429000" y="2438400"/>
            <a:ext cx="19050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52800" y="2057400"/>
            <a:ext cx="2057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 join: Example 2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85330"/>
              </p:ext>
            </p:extLst>
          </p:nvPr>
        </p:nvGraphicFramePr>
        <p:xfrm>
          <a:off x="82296" y="1408431"/>
          <a:ext cx="3581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035"/>
              </p:ext>
            </p:extLst>
          </p:nvPr>
        </p:nvGraphicFramePr>
        <p:xfrm>
          <a:off x="4070604" y="1408431"/>
          <a:ext cx="4991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0483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0831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313119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Inner </a:t>
            </a:r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smtClean="0"/>
              <a:t>Orders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20562"/>
              </p:ext>
            </p:extLst>
          </p:nvPr>
        </p:nvGraphicFramePr>
        <p:xfrm>
          <a:off x="190501" y="4572000"/>
          <a:ext cx="8762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24581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43425" y="313119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Orders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Inner </a:t>
            </a:r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/>
              <a:t>Customers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</p:txBody>
      </p:sp>
      <p:sp>
        <p:nvSpPr>
          <p:cNvPr id="24" name="Circular Arrow 23"/>
          <p:cNvSpPr/>
          <p:nvPr/>
        </p:nvSpPr>
        <p:spPr>
          <a:xfrm rot="16200000">
            <a:off x="4333875" y="3236058"/>
            <a:ext cx="419100" cy="9906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specification for 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85330"/>
              </p:ext>
            </p:extLst>
          </p:nvPr>
        </p:nvGraphicFramePr>
        <p:xfrm>
          <a:off x="82296" y="1408431"/>
          <a:ext cx="3581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035"/>
              </p:ext>
            </p:extLst>
          </p:nvPr>
        </p:nvGraphicFramePr>
        <p:xfrm>
          <a:off x="4070604" y="1408431"/>
          <a:ext cx="4991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OrderID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PricePerUnit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0483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0831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32099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Inner </a:t>
            </a:r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smtClean="0"/>
              <a:t>Orders</a:t>
            </a:r>
          </a:p>
          <a:p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4464605"/>
            <a:ext cx="358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Alternative syntax: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6200" y="4809899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 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Customers, Orders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Where 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" y="2946096"/>
            <a:ext cx="357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inner join syntax:</a:t>
            </a:r>
            <a:endParaRPr lang="en-US" b="1" dirty="0"/>
          </a:p>
        </p:txBody>
      </p:sp>
      <p:sp>
        <p:nvSpPr>
          <p:cNvPr id="6" name="Down Arrow 5"/>
          <p:cNvSpPr/>
          <p:nvPr/>
        </p:nvSpPr>
        <p:spPr>
          <a:xfrm rot="4442542">
            <a:off x="2085763" y="3498613"/>
            <a:ext cx="228600" cy="70446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09800" y="3339644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Inner join and On keywords used to join tables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8827" y="3725941"/>
            <a:ext cx="3680098" cy="92333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These queries return the same result, but inner join syntax is preferred because it is more clear.</a:t>
            </a:r>
            <a:endParaRPr lang="en-US" b="1" dirty="0"/>
          </a:p>
        </p:txBody>
      </p:sp>
      <p:sp>
        <p:nvSpPr>
          <p:cNvPr id="16" name="Down Arrow 15"/>
          <p:cNvSpPr/>
          <p:nvPr/>
        </p:nvSpPr>
        <p:spPr>
          <a:xfrm rot="4442542">
            <a:off x="2808483" y="4826997"/>
            <a:ext cx="228600" cy="70446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50550" y="4649881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Both tables listed in From clause. </a:t>
            </a:r>
            <a:endParaRPr lang="en-US" sz="1600" b="1" dirty="0"/>
          </a:p>
        </p:txBody>
      </p:sp>
      <p:sp>
        <p:nvSpPr>
          <p:cNvPr id="18" name="Down Arrow 17"/>
          <p:cNvSpPr/>
          <p:nvPr/>
        </p:nvSpPr>
        <p:spPr>
          <a:xfrm rot="6494896">
            <a:off x="629795" y="5604240"/>
            <a:ext cx="225588" cy="44790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5617858"/>
            <a:ext cx="355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Where clause subsets data so only matched rows are returned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6511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6" grpId="0" animBg="1"/>
      <p:bldP spid="13" grpId="0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Presentation 2014_Blue</Template>
  <TotalTime>14630</TotalTime>
  <Words>1457</Words>
  <Application>Microsoft Office PowerPoint</Application>
  <PresentationFormat>On-screen Show (4:3)</PresentationFormat>
  <Paragraphs>591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ERS Title Page</vt:lpstr>
      <vt:lpstr>Custom Design</vt:lpstr>
      <vt:lpstr>Lesson 4: Combining data from multiple tables</vt:lpstr>
      <vt:lpstr>Course Outline</vt:lpstr>
      <vt:lpstr>Course Outline</vt:lpstr>
      <vt:lpstr>Entity-relationship diagram</vt:lpstr>
      <vt:lpstr>Relational Database: Example 2</vt:lpstr>
      <vt:lpstr>Combining tables is essential to SQL</vt:lpstr>
      <vt:lpstr>Inner join: Example 1</vt:lpstr>
      <vt:lpstr>Inner join: Example 2</vt:lpstr>
      <vt:lpstr>Alternative specification for Inner join</vt:lpstr>
      <vt:lpstr>Choosing individual columns from joined tables</vt:lpstr>
      <vt:lpstr>Choosing individual columns from joined tables</vt:lpstr>
      <vt:lpstr>Outer joins</vt:lpstr>
      <vt:lpstr>Outer joins: Left Join Example</vt:lpstr>
      <vt:lpstr>Outer joins: Right Join Example</vt:lpstr>
      <vt:lpstr>Outer joins: Full Outer Joins Example</vt:lpstr>
      <vt:lpstr>Set logic</vt:lpstr>
      <vt:lpstr>Set logic operators</vt:lpstr>
    </vt:vector>
  </TitlesOfParts>
  <Company>USDA-ERS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WIN31TONT40</dc:creator>
  <cp:lastModifiedBy>Patrick, Kevin - ERS</cp:lastModifiedBy>
  <cp:revision>515</cp:revision>
  <cp:lastPrinted>2016-07-06T13:53:48Z</cp:lastPrinted>
  <dcterms:created xsi:type="dcterms:W3CDTF">2015-03-17T19:55:30Z</dcterms:created>
  <dcterms:modified xsi:type="dcterms:W3CDTF">2016-07-06T15:46:55Z</dcterms:modified>
</cp:coreProperties>
</file>