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14"/>
  </p:notesMasterIdLst>
  <p:handoutMasterIdLst>
    <p:handoutMasterId r:id="rId15"/>
  </p:handoutMasterIdLst>
  <p:sldIdLst>
    <p:sldId id="270" r:id="rId3"/>
    <p:sldId id="27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5" r:id="rId12"/>
    <p:sldId id="294" r:id="rId1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5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Summarizing data across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processes your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From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754246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can affect what is returned in your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0793671"/>
              </p:ext>
            </p:extLst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(Grade) as ‘Average Grade’,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dirty="0" smtClean="0"/>
              <a:t>Student as ‘Student’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 by </a:t>
            </a:r>
            <a:r>
              <a:rPr lang="en-US" dirty="0" smtClean="0"/>
              <a:t>Student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Having </a:t>
            </a:r>
            <a:r>
              <a:rPr lang="en-US" dirty="0" err="1" smtClean="0"/>
              <a:t>Avg</a:t>
            </a:r>
            <a:r>
              <a:rPr lang="en-US" dirty="0" smtClean="0"/>
              <a:t>(Grade) &gt;=90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659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04014"/>
              </p:ext>
            </p:extLst>
          </p:nvPr>
        </p:nvGraphicFramePr>
        <p:xfrm>
          <a:off x="5248656" y="5047806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505200" y="5228146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/>
              <a:t>Summarizing data across rows (i.e.: grouping)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3124200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25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Statements in SQL query must appear in this order.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2971800"/>
            <a:ext cx="4572000" cy="1828800"/>
            <a:chOff x="2590800" y="2971800"/>
            <a:chExt cx="4572000" cy="1828800"/>
          </a:xfrm>
        </p:grpSpPr>
        <p:sp>
          <p:nvSpPr>
            <p:cNvPr id="3" name="Right Brace 2"/>
            <p:cNvSpPr/>
            <p:nvPr/>
          </p:nvSpPr>
          <p:spPr>
            <a:xfrm>
              <a:off x="2590800" y="2971800"/>
              <a:ext cx="533400" cy="1828800"/>
            </a:xfrm>
            <a:prstGeom prst="rightBrac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3540015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Statements with &lt;&gt; are optional. Include only those necessary for your query.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1134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2599" y="2265899"/>
            <a:ext cx="6934201" cy="392669"/>
            <a:chOff x="1752599" y="2265899"/>
            <a:chExt cx="6934201" cy="392669"/>
          </a:xfrm>
        </p:grpSpPr>
        <p:sp>
          <p:nvSpPr>
            <p:cNvPr id="10" name="Right Arrow 9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where to query data from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67000" y="3482181"/>
            <a:ext cx="6974774" cy="381000"/>
            <a:chOff x="2133600" y="2865057"/>
            <a:chExt cx="6974774" cy="381000"/>
          </a:xfrm>
        </p:grpSpPr>
        <p:sp>
          <p:nvSpPr>
            <p:cNvPr id="24" name="Right Arrow 23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Groups rows by specified columns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2600" y="1714005"/>
            <a:ext cx="6934200" cy="381000"/>
            <a:chOff x="1752600" y="1714005"/>
            <a:chExt cx="6934200" cy="381000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1752600" y="1714005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4200" y="1714005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which existing or calculated columns to return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66999" y="4029345"/>
            <a:ext cx="6974774" cy="381000"/>
            <a:chOff x="2133600" y="2865057"/>
            <a:chExt cx="6974774" cy="381000"/>
          </a:xfrm>
        </p:grpSpPr>
        <p:sp>
          <p:nvSpPr>
            <p:cNvPr id="14" name="Right Arrow 13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Subsets groups by specified columns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7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processes your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From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754246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can affect what is returned in your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143000"/>
            <a:ext cx="7848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group by </a:t>
            </a:r>
            <a:r>
              <a:rPr lang="en-US" dirty="0" smtClean="0"/>
              <a:t>keyword </a:t>
            </a:r>
            <a:r>
              <a:rPr lang="en-US" dirty="0"/>
              <a:t>returns data that is separated into any number of </a:t>
            </a:r>
            <a:r>
              <a:rPr lang="en-US" dirty="0" smtClean="0"/>
              <a:t>groups.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Let’s you use aggregate functions by group:</a:t>
            </a:r>
          </a:p>
          <a:p>
            <a:pPr lvl="1"/>
            <a:r>
              <a:rPr lang="en-US" dirty="0" smtClean="0"/>
              <a:t>Count, Sum, </a:t>
            </a:r>
            <a:r>
              <a:rPr lang="en-US" dirty="0" err="1" smtClean="0"/>
              <a:t>Avg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2778885"/>
              </p:ext>
            </p:extLst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(Grade) as ‘Average Grade’,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dirty="0" err="1" smtClean="0"/>
              <a:t>GradeType</a:t>
            </a:r>
            <a:r>
              <a:rPr lang="en-US" dirty="0" smtClean="0"/>
              <a:t> as ‘Grade Type’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 by </a:t>
            </a:r>
            <a:r>
              <a:rPr lang="en-US" dirty="0" smtClean="0"/>
              <a:t>Grade Type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91964"/>
              </p:ext>
            </p:extLst>
          </p:nvPr>
        </p:nvGraphicFramePr>
        <p:xfrm>
          <a:off x="5334000" y="50292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57800" y="4659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505200" y="5334000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2" y="228600"/>
            <a:ext cx="8229600" cy="1143000"/>
          </a:xfrm>
        </p:spPr>
        <p:txBody>
          <a:bodyPr/>
          <a:lstStyle/>
          <a:p>
            <a:r>
              <a:rPr lang="en-US" dirty="0" smtClean="0"/>
              <a:t>Selection Criteria on Aggregates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524000"/>
            <a:ext cx="7848600" cy="3459162"/>
          </a:xfrm>
        </p:spPr>
        <p:txBody>
          <a:bodyPr/>
          <a:lstStyle/>
          <a:p>
            <a:r>
              <a:rPr lang="en-US" dirty="0" smtClean="0"/>
              <a:t>The Having keyword </a:t>
            </a:r>
            <a:r>
              <a:rPr lang="en-US" dirty="0" smtClean="0"/>
              <a:t>subsets </a:t>
            </a:r>
            <a:r>
              <a:rPr lang="en-US" dirty="0" smtClean="0"/>
              <a:t>rows that are specified at the group level.</a:t>
            </a:r>
          </a:p>
          <a:p>
            <a:endParaRPr lang="en-US" dirty="0"/>
          </a:p>
          <a:p>
            <a:r>
              <a:rPr lang="en-US" dirty="0" smtClean="0"/>
              <a:t>Two ways of sub-setting rows:</a:t>
            </a:r>
          </a:p>
          <a:p>
            <a:pPr lvl="1"/>
            <a:r>
              <a:rPr lang="en-US" dirty="0" smtClean="0"/>
              <a:t>Where clause </a:t>
            </a:r>
            <a:r>
              <a:rPr lang="en-US" sz="1800" dirty="0" smtClean="0"/>
              <a:t>(individual rows)</a:t>
            </a:r>
          </a:p>
          <a:p>
            <a:pPr lvl="1"/>
            <a:r>
              <a:rPr lang="en-US" dirty="0" smtClean="0"/>
              <a:t>Having keyword </a:t>
            </a:r>
            <a:r>
              <a:rPr lang="en-US" sz="1800" dirty="0" smtClean="0"/>
              <a:t>(group level)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14743</TotalTime>
  <Words>479</Words>
  <Application>Microsoft Office PowerPoint</Application>
  <PresentationFormat>On-screen Show (4:3)</PresentationFormat>
  <Paragraphs>155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ERS Title Page</vt:lpstr>
      <vt:lpstr>Custom Design</vt:lpstr>
      <vt:lpstr>Lesson 5: Summarizing data across rows</vt:lpstr>
      <vt:lpstr>Course Outline</vt:lpstr>
      <vt:lpstr>Course Outline</vt:lpstr>
      <vt:lpstr>Components of a SQL Query</vt:lpstr>
      <vt:lpstr>Components of a SQL Query</vt:lpstr>
      <vt:lpstr>How SQL processes your query</vt:lpstr>
      <vt:lpstr>Grouping Data</vt:lpstr>
      <vt:lpstr>Group By: example</vt:lpstr>
      <vt:lpstr>Selection Criteria on Aggregates</vt:lpstr>
      <vt:lpstr>How SQL processes your query</vt:lpstr>
      <vt:lpstr>Group By: example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Kuhns, Ryan</cp:lastModifiedBy>
  <cp:revision>532</cp:revision>
  <cp:lastPrinted>2016-07-06T13:53:48Z</cp:lastPrinted>
  <dcterms:created xsi:type="dcterms:W3CDTF">2015-03-17T19:55:30Z</dcterms:created>
  <dcterms:modified xsi:type="dcterms:W3CDTF">2016-07-13T14:19:04Z</dcterms:modified>
</cp:coreProperties>
</file>