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</p:sldMasterIdLst>
  <p:notesMasterIdLst>
    <p:notesMasterId r:id="rId15"/>
  </p:notesMasterIdLst>
  <p:handoutMasterIdLst>
    <p:handoutMasterId r:id="rId16"/>
  </p:handoutMasterIdLst>
  <p:sldIdLst>
    <p:sldId id="270" r:id="rId3"/>
    <p:sldId id="274" r:id="rId4"/>
    <p:sldId id="286" r:id="rId5"/>
    <p:sldId id="290" r:id="rId6"/>
    <p:sldId id="293" r:id="rId7"/>
    <p:sldId id="292" r:id="rId8"/>
    <p:sldId id="289" r:id="rId9"/>
    <p:sldId id="294" r:id="rId10"/>
    <p:sldId id="295" r:id="rId11"/>
    <p:sldId id="298" r:id="rId12"/>
    <p:sldId id="297" r:id="rId13"/>
    <p:sldId id="296" r:id="rId1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1024" autoAdjust="0"/>
  </p:normalViewPr>
  <p:slideViewPr>
    <p:cSldViewPr>
      <p:cViewPr varScale="1">
        <p:scale>
          <a:sx n="106" d="100"/>
          <a:sy n="106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1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17A6-640F-46E1-A847-3B4B8C0F836A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1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5F17-142E-488A-BDB5-4C3DAEE9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0B29BA-B19F-455A-9D76-705FACB4D2B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EE60CBD-FE0C-4F0C-93C6-506A287A0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0CBD-FE0C-4F0C-93C6-506A287A02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8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67675-E61B-4439-9C15-93784922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7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804743-2714-4C6F-AA41-AA7DE4B7A11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6389B9-0545-453C-AAE8-19F066E6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" y="0"/>
            <a:ext cx="9144000" cy="118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3877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Short Course to Learn SQL Basics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Kevin Patrick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Ryan Kuhns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Headlee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6: Using Subqueries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4" y="-124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Sub-query in where clause: example 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7837741"/>
              </p:ext>
            </p:extLst>
          </p:nvPr>
        </p:nvGraphicFramePr>
        <p:xfrm>
          <a:off x="153986" y="1271372"/>
          <a:ext cx="3733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1143000"/>
                <a:gridCol w="7620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186" y="9020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74" y="301932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Student, </a:t>
            </a:r>
            <a:r>
              <a:rPr lang="en-US" dirty="0" err="1" smtClean="0"/>
              <a:t>GradeType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Grade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  <a:p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Grade </a:t>
            </a:r>
            <a:r>
              <a:rPr lang="en-US" dirty="0" smtClean="0"/>
              <a:t>&gt; </a:t>
            </a:r>
            <a:r>
              <a:rPr lang="en-US" dirty="0" smtClean="0"/>
              <a:t>(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(Grade</a:t>
            </a:r>
            <a:r>
              <a:rPr lang="en-US" dirty="0" smtClean="0"/>
              <a:t>)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5605" y="41894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8731971">
            <a:off x="5036095" y="4252622"/>
            <a:ext cx="136856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44232" y="3529472"/>
            <a:ext cx="137079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25729" y="31601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0257026"/>
              </p:ext>
            </p:extLst>
          </p:nvPr>
        </p:nvGraphicFramePr>
        <p:xfrm>
          <a:off x="6210300" y="3529472"/>
          <a:ext cx="131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3822969"/>
              </p:ext>
            </p:extLst>
          </p:nvPr>
        </p:nvGraphicFramePr>
        <p:xfrm>
          <a:off x="2015605" y="4588812"/>
          <a:ext cx="2819400" cy="107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143000"/>
                <a:gridCol w="7620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SQL process the subquery within a where clause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 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 </a:t>
            </a:r>
            <a:r>
              <a:rPr lang="en-US" dirty="0">
                <a:solidFill>
                  <a:schemeClr val="tx2"/>
                </a:solidFill>
              </a:rPr>
              <a:t>(Sub query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(Sub query)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7963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4" y="-124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Sub-query in where clause: example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1304657"/>
              </p:ext>
            </p:extLst>
          </p:nvPr>
        </p:nvGraphicFramePr>
        <p:xfrm>
          <a:off x="153986" y="1271372"/>
          <a:ext cx="3733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1143000"/>
                <a:gridCol w="76200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186" y="9020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374" y="301932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‘Overall grade’ As [Grade Type],</a:t>
            </a:r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Avg</a:t>
            </a:r>
            <a:r>
              <a:rPr lang="en-US" dirty="0" smtClean="0"/>
              <a:t>(Grade) as </a:t>
            </a:r>
            <a:r>
              <a:rPr lang="en-US" dirty="0" smtClean="0"/>
              <a:t>[Average Grade] 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  <a:p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Student in (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Student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Teacher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Teacher= </a:t>
            </a:r>
            <a:r>
              <a:rPr lang="en-US" dirty="0" smtClean="0">
                <a:solidFill>
                  <a:srgbClr val="FF0000"/>
                </a:solidFill>
              </a:rPr>
              <a:t>‘Jones’ </a:t>
            </a:r>
            <a:r>
              <a:rPr lang="en-US" dirty="0" smtClean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24477"/>
              </p:ext>
            </p:extLst>
          </p:nvPr>
        </p:nvGraphicFramePr>
        <p:xfrm>
          <a:off x="2439201" y="5375388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88.333333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9987" y="50364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9463163">
            <a:off x="5782519" y="5086728"/>
            <a:ext cx="5999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039400" y="3901985"/>
            <a:ext cx="137079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7943691"/>
              </p:ext>
            </p:extLst>
          </p:nvPr>
        </p:nvGraphicFramePr>
        <p:xfrm>
          <a:off x="4768042" y="1302997"/>
          <a:ext cx="2628900" cy="141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Teacher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25729" y="31601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21098" y="101719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Teacher</a:t>
            </a:r>
            <a:endParaRPr lang="en-US" dirty="0"/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9623567"/>
              </p:ext>
            </p:extLst>
          </p:nvPr>
        </p:nvGraphicFramePr>
        <p:xfrm>
          <a:off x="6259104" y="3632940"/>
          <a:ext cx="1314450" cy="1077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Kevin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 to SQL and relational databases</a:t>
            </a:r>
          </a:p>
          <a:p>
            <a:r>
              <a:rPr lang="en-US" dirty="0" smtClean="0"/>
              <a:t>Functions and sorting data</a:t>
            </a:r>
          </a:p>
          <a:p>
            <a:r>
              <a:rPr lang="en-US" dirty="0" smtClean="0"/>
              <a:t>Conditional column calculations and subsets of rows</a:t>
            </a:r>
          </a:p>
          <a:p>
            <a:r>
              <a:rPr lang="en-US" dirty="0" smtClean="0"/>
              <a:t>Combining data from multiple tables</a:t>
            </a:r>
          </a:p>
          <a:p>
            <a:r>
              <a:rPr lang="en-US" dirty="0"/>
              <a:t>Summarizing data across rows (i.e.: grouping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subqueries</a:t>
            </a:r>
          </a:p>
          <a:p>
            <a:r>
              <a:rPr lang="en-US" dirty="0" smtClean="0"/>
              <a:t>Review of lessons 1-6 and examples with more complex functions</a:t>
            </a:r>
          </a:p>
          <a:p>
            <a:r>
              <a:rPr lang="en-US" dirty="0" smtClean="0"/>
              <a:t>Stored procedures and parameters</a:t>
            </a:r>
          </a:p>
          <a:p>
            <a:r>
              <a:rPr lang="en-US" dirty="0" smtClean="0"/>
              <a:t>Modifying and maintaining data</a:t>
            </a:r>
          </a:p>
          <a:p>
            <a:r>
              <a:rPr lang="en-US" dirty="0" smtClean="0"/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to SQL and relational databases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sorting data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Conditional column calculations and subsets of rows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Combining data from multiple tables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Summarizing data across rows (i.e.: grouping)</a:t>
            </a:r>
          </a:p>
          <a:p>
            <a:r>
              <a:rPr lang="en-US" dirty="0"/>
              <a:t>Using subqueries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Review of lessons 1-6 and examples with more complex 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Stored procedures and parameters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Modifying and maintaining data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Overall review and real world and student submitted examples</a:t>
            </a:r>
          </a:p>
          <a:p>
            <a:pPr lvl="1"/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838200" y="3478273"/>
            <a:ext cx="6858000" cy="381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subquery is a query within a query</a:t>
            </a:r>
          </a:p>
          <a:p>
            <a:r>
              <a:rPr lang="en-US" dirty="0" smtClean="0"/>
              <a:t>Like all queries a subquery can return:</a:t>
            </a:r>
          </a:p>
          <a:p>
            <a:pPr lvl="1"/>
            <a:r>
              <a:rPr lang="en-US" dirty="0" smtClean="0"/>
              <a:t>single value </a:t>
            </a:r>
          </a:p>
          <a:p>
            <a:pPr lvl="1"/>
            <a:r>
              <a:rPr lang="en-US" dirty="0" smtClean="0"/>
              <a:t>list of values</a:t>
            </a:r>
          </a:p>
          <a:p>
            <a:pPr lvl="1"/>
            <a:r>
              <a:rPr lang="en-US" dirty="0" smtClean="0"/>
              <a:t>Table</a:t>
            </a:r>
          </a:p>
          <a:p>
            <a:r>
              <a:rPr lang="en-US" dirty="0" smtClean="0"/>
              <a:t>Where you use the subquery will dictate what the subquery needs to return.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0696"/>
            <a:ext cx="8229600" cy="1143000"/>
          </a:xfrm>
        </p:spPr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main places a subquery can be used: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012251"/>
            <a:ext cx="8458200" cy="1208185"/>
            <a:chOff x="609600" y="5029200"/>
            <a:chExt cx="8458200" cy="1208185"/>
          </a:xfrm>
        </p:grpSpPr>
        <p:sp>
          <p:nvSpPr>
            <p:cNvPr id="7" name="TextBox 6"/>
            <p:cNvSpPr txBox="1"/>
            <p:nvPr/>
          </p:nvSpPr>
          <p:spPr>
            <a:xfrm>
              <a:off x="609600" y="5029200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ColumnList</a:t>
              </a:r>
              <a:endParaRPr lang="en-US" dirty="0" smtClean="0"/>
            </a:p>
            <a:p>
              <a:r>
                <a:rPr lang="en-US" dirty="0" smtClean="0"/>
                <a:t>From (Subquery)</a:t>
              </a:r>
            </a:p>
            <a:p>
              <a:r>
                <a:rPr lang="en-US" dirty="0" smtClean="0"/>
                <a:t>Where </a:t>
              </a:r>
              <a:r>
                <a:rPr lang="en-US" dirty="0" err="1" smtClean="0"/>
                <a:t>SomeCondition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5061171"/>
              <a:ext cx="2362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err="1" smtClean="0"/>
                <a:t>ColumnList</a:t>
              </a:r>
              <a:endParaRPr lang="en-US" dirty="0" smtClean="0"/>
            </a:p>
            <a:p>
              <a:r>
                <a:rPr lang="en-US" dirty="0" smtClean="0"/>
                <a:t>From Table</a:t>
              </a:r>
            </a:p>
            <a:p>
              <a:r>
                <a:rPr lang="en-US" dirty="0" smtClean="0"/>
                <a:t>Where (Subquery)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5037056"/>
              <a:ext cx="2362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</a:t>
              </a:r>
              <a:r>
                <a:rPr lang="en-US" dirty="0" smtClean="0"/>
                <a:t>	</a:t>
              </a:r>
              <a:r>
                <a:rPr lang="en-US" dirty="0" err="1" smtClean="0"/>
                <a:t>ColumnList</a:t>
              </a:r>
              <a:r>
                <a:rPr lang="en-US" dirty="0" smtClean="0"/>
                <a:t>,         	(Subquery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From Table</a:t>
              </a:r>
            </a:p>
            <a:p>
              <a:r>
                <a:rPr lang="en-US" dirty="0" smtClean="0"/>
                <a:t>Where </a:t>
              </a:r>
              <a:r>
                <a:rPr lang="en-US" dirty="0" err="1" smtClean="0"/>
                <a:t>SomeCondition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2259645"/>
            <a:ext cx="8077200" cy="416611"/>
            <a:chOff x="457200" y="2259645"/>
            <a:chExt cx="8077200" cy="416611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2259645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From clause 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(In-line view)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4313" y="230692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Select clause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230692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Where clause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4350827"/>
            <a:ext cx="8077200" cy="755165"/>
            <a:chOff x="457200" y="2259645"/>
            <a:chExt cx="8077200" cy="755165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2259645"/>
              <a:ext cx="2362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Need to return a table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4313" y="2306924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Need to return single value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2306924"/>
              <a:ext cx="1981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Can return table, single value, or list of values </a:t>
              </a:r>
              <a:r>
                <a:rPr lang="en-US" sz="1200" b="1" dirty="0" smtClean="0">
                  <a:solidFill>
                    <a:schemeClr val="tx2"/>
                  </a:solidFill>
                </a:rPr>
                <a:t>(depends on situation)</a:t>
              </a:r>
              <a:endParaRPr lang="en-US" sz="12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2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In-line view: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" y="1600200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23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3774" y="33499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‘Overall grade’ As </a:t>
            </a:r>
            <a:r>
              <a:rPr lang="en-US" dirty="0" err="1" smtClean="0"/>
              <a:t>GradeType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Avg</a:t>
            </a:r>
            <a:r>
              <a:rPr lang="en-US" dirty="0" smtClean="0"/>
              <a:t>(Grade) as ‘Average Grade’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(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Grade, </a:t>
            </a:r>
            <a:r>
              <a:rPr lang="en-US" dirty="0" err="1" smtClean="0"/>
              <a:t>GradeType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 ) 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60410"/>
              </p:ext>
            </p:extLst>
          </p:nvPr>
        </p:nvGraphicFramePr>
        <p:xfrm>
          <a:off x="2328672" y="4977064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14295" y="463974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9463163">
            <a:off x="5522422" y="4633906"/>
            <a:ext cx="5999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28872" y="3655276"/>
            <a:ext cx="14813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7386355"/>
              </p:ext>
            </p:extLst>
          </p:nvPr>
        </p:nvGraphicFramePr>
        <p:xfrm>
          <a:off x="6172200" y="2911917"/>
          <a:ext cx="26289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82492" y="25425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 animBg="1"/>
      <p:bldP spid="13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SQL process the in-line view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 (Sub query)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(Sub query)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0330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clause sub-query: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2400" y="1600200"/>
          <a:ext cx="5257800" cy="174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40683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2308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Grades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3774" y="33499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Student, </a:t>
            </a:r>
            <a:r>
              <a:rPr lang="en-US" dirty="0" err="1" smtClean="0"/>
              <a:t>GradeType</a:t>
            </a:r>
            <a:r>
              <a:rPr lang="en-US" dirty="0" smtClean="0"/>
              <a:t>, Grade,</a:t>
            </a:r>
          </a:p>
          <a:p>
            <a:r>
              <a:rPr lang="en-US" dirty="0" smtClean="0"/>
              <a:t>             (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(Grade)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 ) As ‘Average Grade’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Grades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1787" y="429784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result: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6007146" y="4133508"/>
            <a:ext cx="48595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28872" y="3655276"/>
            <a:ext cx="14813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5310040"/>
              </p:ext>
            </p:extLst>
          </p:nvPr>
        </p:nvGraphicFramePr>
        <p:xfrm>
          <a:off x="5592901" y="3711696"/>
          <a:ext cx="131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</a:tblGrid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03193" y="334236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Sub-query </a:t>
            </a:r>
            <a:r>
              <a:rPr lang="en-US" dirty="0" smtClean="0"/>
              <a:t>result:</a:t>
            </a:r>
            <a:endParaRPr lang="en-US" dirty="0"/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1393756"/>
              </p:ext>
            </p:extLst>
          </p:nvPr>
        </p:nvGraphicFramePr>
        <p:xfrm>
          <a:off x="3163202" y="4650246"/>
          <a:ext cx="449399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499"/>
                <a:gridCol w="1123499"/>
                <a:gridCol w="1123499"/>
                <a:gridCol w="1123499"/>
              </a:tblGrid>
              <a:tr h="406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GradeType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Average Grade</a:t>
                      </a:r>
                      <a:endParaRPr lang="en-US" sz="1600" dirty="0"/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Michael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Quiz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  <a:tr h="29834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Ryan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SQL process the subquery within a select statement example?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specify: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 (Sub query)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97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SQL processing order: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(Sub query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1210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ERS Presentation 2014_Blue</Template>
  <TotalTime>15577</TotalTime>
  <Words>608</Words>
  <Application>Microsoft Office PowerPoint</Application>
  <PresentationFormat>On-screen Show (4:3)</PresentationFormat>
  <Paragraphs>260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ERS Title Page</vt:lpstr>
      <vt:lpstr>Custom Design</vt:lpstr>
      <vt:lpstr>Lesson 6: Using Subqueries</vt:lpstr>
      <vt:lpstr>Course Outline</vt:lpstr>
      <vt:lpstr>Course Outline</vt:lpstr>
      <vt:lpstr>Subqueries</vt:lpstr>
      <vt:lpstr>Subqueries</vt:lpstr>
      <vt:lpstr>In-line view: example</vt:lpstr>
      <vt:lpstr>How did SQL process the in-line view example?</vt:lpstr>
      <vt:lpstr>Select clause sub-query: example</vt:lpstr>
      <vt:lpstr>How did SQL process the subquery within a select statement example?</vt:lpstr>
      <vt:lpstr>Sub-query in where clause: example 1</vt:lpstr>
      <vt:lpstr>How did SQL process the subquery within a where clause example?</vt:lpstr>
      <vt:lpstr>Sub-query in where clause: example 2</vt:lpstr>
    </vt:vector>
  </TitlesOfParts>
  <Company>USDA-ERS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WIN31TONT40</dc:creator>
  <cp:lastModifiedBy>Kuhns, Ryan</cp:lastModifiedBy>
  <cp:revision>554</cp:revision>
  <cp:lastPrinted>2016-07-06T13:53:48Z</cp:lastPrinted>
  <dcterms:created xsi:type="dcterms:W3CDTF">2015-03-17T19:55:30Z</dcterms:created>
  <dcterms:modified xsi:type="dcterms:W3CDTF">2016-07-20T14:03:46Z</dcterms:modified>
</cp:coreProperties>
</file>