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4" r:id="rId4"/>
    <p:sldId id="286" r:id="rId5"/>
    <p:sldId id="290" r:id="rId6"/>
    <p:sldId id="293" r:id="rId7"/>
    <p:sldId id="292" r:id="rId8"/>
    <p:sldId id="289" r:id="rId9"/>
    <p:sldId id="294" r:id="rId10"/>
    <p:sldId id="295" r:id="rId11"/>
    <p:sldId id="298" r:id="rId12"/>
    <p:sldId id="297" r:id="rId13"/>
    <p:sldId id="296" r:id="rId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6: Using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4" y="-12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Sub-query in where clause: example 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7837741"/>
              </p:ext>
            </p:extLst>
          </p:nvPr>
        </p:nvGraphicFramePr>
        <p:xfrm>
          <a:off x="153986" y="1271372"/>
          <a:ext cx="3733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186" y="9020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74" y="30193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Student, </a:t>
            </a:r>
            <a:r>
              <a:rPr lang="en-US" dirty="0" err="1" smtClean="0"/>
              <a:t>GradeType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Grade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Grade </a:t>
            </a:r>
            <a:r>
              <a:rPr lang="en-US" dirty="0" smtClean="0"/>
              <a:t>&gt; </a:t>
            </a:r>
            <a:r>
              <a:rPr lang="en-US" dirty="0" smtClean="0"/>
              <a:t>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5605" y="41894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8731971">
            <a:off x="5036095" y="4252622"/>
            <a:ext cx="136856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44232" y="3529472"/>
            <a:ext cx="137079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5729" y="31601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0257026"/>
              </p:ext>
            </p:extLst>
          </p:nvPr>
        </p:nvGraphicFramePr>
        <p:xfrm>
          <a:off x="6210300" y="3529472"/>
          <a:ext cx="131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822969"/>
              </p:ext>
            </p:extLst>
          </p:nvPr>
        </p:nvGraphicFramePr>
        <p:xfrm>
          <a:off x="2015605" y="4588812"/>
          <a:ext cx="2819400" cy="107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subquery within a where clause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 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 </a:t>
            </a:r>
            <a:r>
              <a:rPr lang="en-US" dirty="0">
                <a:solidFill>
                  <a:schemeClr val="tx2"/>
                </a:solidFill>
              </a:rPr>
              <a:t>(Sub query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963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4" y="-12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Sub-query in where clause: 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1304657"/>
              </p:ext>
            </p:extLst>
          </p:nvPr>
        </p:nvGraphicFramePr>
        <p:xfrm>
          <a:off x="153986" y="1271372"/>
          <a:ext cx="3733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186" y="9020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74" y="30193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‘Overall grade’ As [Grade Type],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Avg</a:t>
            </a:r>
            <a:r>
              <a:rPr lang="en-US" dirty="0" smtClean="0"/>
              <a:t>(Grade) as </a:t>
            </a:r>
            <a:r>
              <a:rPr lang="en-US" dirty="0" smtClean="0"/>
              <a:t>[Average Grade]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Student in 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Student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Teacher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Teacher= </a:t>
            </a:r>
            <a:r>
              <a:rPr lang="en-US" dirty="0" smtClean="0">
                <a:solidFill>
                  <a:srgbClr val="FF0000"/>
                </a:solidFill>
              </a:rPr>
              <a:t>‘Jones’ </a:t>
            </a:r>
            <a:r>
              <a:rPr lang="en-US" dirty="0" smtClean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24477"/>
              </p:ext>
            </p:extLst>
          </p:nvPr>
        </p:nvGraphicFramePr>
        <p:xfrm>
          <a:off x="2439201" y="5375388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88.333333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9987" y="50364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9463163">
            <a:off x="5782519" y="5086728"/>
            <a:ext cx="5999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039400" y="3901985"/>
            <a:ext cx="137079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7943691"/>
              </p:ext>
            </p:extLst>
          </p:nvPr>
        </p:nvGraphicFramePr>
        <p:xfrm>
          <a:off x="4768042" y="1302997"/>
          <a:ext cx="2628900" cy="141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Teacher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25729" y="31601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1098" y="10171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Teacher</a:t>
            </a:r>
            <a:endParaRPr lang="en-US" dirty="0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9623567"/>
              </p:ext>
            </p:extLst>
          </p:nvPr>
        </p:nvGraphicFramePr>
        <p:xfrm>
          <a:off x="6259104" y="3632940"/>
          <a:ext cx="1314450" cy="107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Summarizing data across rows (i.e.: grouping)</a:t>
            </a:r>
          </a:p>
          <a:p>
            <a:r>
              <a:rPr lang="en-US" dirty="0"/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3478273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subquery is a query within a query</a:t>
            </a:r>
          </a:p>
          <a:p>
            <a:r>
              <a:rPr lang="en-US" dirty="0" smtClean="0"/>
              <a:t>Like all queries a subquery can return:</a:t>
            </a:r>
          </a:p>
          <a:p>
            <a:pPr lvl="1"/>
            <a:r>
              <a:rPr lang="en-US" dirty="0" smtClean="0"/>
              <a:t>single value </a:t>
            </a:r>
          </a:p>
          <a:p>
            <a:pPr lvl="1"/>
            <a:r>
              <a:rPr lang="en-US" dirty="0" smtClean="0"/>
              <a:t>list of values</a:t>
            </a:r>
          </a:p>
          <a:p>
            <a:pPr lvl="1"/>
            <a:r>
              <a:rPr lang="en-US" dirty="0" smtClean="0"/>
              <a:t>Table</a:t>
            </a:r>
          </a:p>
          <a:p>
            <a:r>
              <a:rPr lang="en-US" dirty="0" smtClean="0"/>
              <a:t>Where you use the subquery will dictate what the subquery needs to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main places a subquery can be used: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012251"/>
            <a:ext cx="8458200" cy="1208185"/>
            <a:chOff x="609600" y="5029200"/>
            <a:chExt cx="8458200" cy="1208185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50292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(Subquery)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5061171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(Subquery)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037056"/>
              <a:ext cx="2362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smtClean="0"/>
                <a:t>	</a:t>
              </a:r>
              <a:r>
                <a:rPr lang="en-US" dirty="0" err="1" smtClean="0"/>
                <a:t>ColumnList</a:t>
              </a:r>
              <a:r>
                <a:rPr lang="en-US" dirty="0" smtClean="0"/>
                <a:t>,         	(Subquery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259645"/>
            <a:ext cx="8077200" cy="416611"/>
            <a:chOff x="457200" y="2259645"/>
            <a:chExt cx="8077200" cy="41661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2259645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From clause 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(In-line view)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4313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Select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Where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0827"/>
            <a:ext cx="8077200" cy="755165"/>
            <a:chOff x="457200" y="2259645"/>
            <a:chExt cx="8077200" cy="755165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2259645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a table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4313" y="2306924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single value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2306924"/>
              <a:ext cx="1981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Can return table, single value, or list of values </a:t>
              </a:r>
              <a:r>
                <a:rPr lang="en-US" sz="1200" b="1" dirty="0" smtClean="0">
                  <a:solidFill>
                    <a:schemeClr val="tx2"/>
                  </a:solidFill>
                </a:rPr>
                <a:t>(depends on situation)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2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In-line view: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774" y="33499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‘Overall grade’ As </a:t>
            </a:r>
            <a:r>
              <a:rPr lang="en-US" dirty="0" err="1" smtClean="0"/>
              <a:t>GradeType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Avg</a:t>
            </a:r>
            <a:r>
              <a:rPr lang="en-US" dirty="0" smtClean="0"/>
              <a:t>(Grade) as ‘Average Grade’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Grade, </a:t>
            </a:r>
            <a:r>
              <a:rPr lang="en-US" dirty="0" err="1" smtClean="0"/>
              <a:t>GradeType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 ) 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60410"/>
              </p:ext>
            </p:extLst>
          </p:nvPr>
        </p:nvGraphicFramePr>
        <p:xfrm>
          <a:off x="2328672" y="4977064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14295" y="46397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9463163">
            <a:off x="5522422" y="4633906"/>
            <a:ext cx="5999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28872" y="3655276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386355"/>
              </p:ext>
            </p:extLst>
          </p:nvPr>
        </p:nvGraphicFramePr>
        <p:xfrm>
          <a:off x="6172200" y="2911917"/>
          <a:ext cx="26289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82492" y="25425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in-line view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 (Sub query)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033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clause sub-query: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774" y="33499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Student, </a:t>
            </a:r>
            <a:r>
              <a:rPr lang="en-US" dirty="0" err="1" smtClean="0"/>
              <a:t>GradeType</a:t>
            </a:r>
            <a:r>
              <a:rPr lang="en-US" dirty="0" smtClean="0"/>
              <a:t>, Grade,</a:t>
            </a:r>
          </a:p>
          <a:p>
            <a:r>
              <a:rPr lang="en-US" dirty="0" smtClean="0"/>
              <a:t>             (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 ) As ‘Average Grade’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1787" y="42978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6007146" y="4133508"/>
            <a:ext cx="48595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28872" y="3655276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5310040"/>
              </p:ext>
            </p:extLst>
          </p:nvPr>
        </p:nvGraphicFramePr>
        <p:xfrm>
          <a:off x="5592901" y="3711696"/>
          <a:ext cx="131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3193" y="334236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1393756"/>
              </p:ext>
            </p:extLst>
          </p:nvPr>
        </p:nvGraphicFramePr>
        <p:xfrm>
          <a:off x="3163202" y="4650246"/>
          <a:ext cx="44939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99"/>
                <a:gridCol w="1123499"/>
                <a:gridCol w="1123499"/>
                <a:gridCol w="1123499"/>
              </a:tblGrid>
              <a:tr h="406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Average 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subquery within a select statement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 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(Sub query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1210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15577</TotalTime>
  <Words>608</Words>
  <Application>Microsoft Office PowerPoint</Application>
  <PresentationFormat>On-screen Show (4:3)</PresentationFormat>
  <Paragraphs>260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ERS Title Page</vt:lpstr>
      <vt:lpstr>Custom Design</vt:lpstr>
      <vt:lpstr>Lesson 6: Using Subqueries</vt:lpstr>
      <vt:lpstr>Course Outline</vt:lpstr>
      <vt:lpstr>Course Outline</vt:lpstr>
      <vt:lpstr>Subqueries</vt:lpstr>
      <vt:lpstr>Subqueries</vt:lpstr>
      <vt:lpstr>In-line view: example</vt:lpstr>
      <vt:lpstr>How did SQL process the in-line view example?</vt:lpstr>
      <vt:lpstr>Select clause sub-query: example</vt:lpstr>
      <vt:lpstr>How did SQL process the subquery within a select statement example?</vt:lpstr>
      <vt:lpstr>Sub-query in where clause: example 1</vt:lpstr>
      <vt:lpstr>How did SQL process the subquery within a where clause example?</vt:lpstr>
      <vt:lpstr>Sub-query in where clause: example 2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Kuhns, Ryan</cp:lastModifiedBy>
  <cp:revision>554</cp:revision>
  <cp:lastPrinted>2016-07-06T13:53:48Z</cp:lastPrinted>
  <dcterms:created xsi:type="dcterms:W3CDTF">2015-03-17T19:55:30Z</dcterms:created>
  <dcterms:modified xsi:type="dcterms:W3CDTF">2016-07-20T14:03:54Z</dcterms:modified>
</cp:coreProperties>
</file>