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20"/>
  </p:notesMasterIdLst>
  <p:handoutMasterIdLst>
    <p:handoutMasterId r:id="rId21"/>
  </p:handoutMasterIdLst>
  <p:sldIdLst>
    <p:sldId id="270" r:id="rId3"/>
    <p:sldId id="274" r:id="rId4"/>
    <p:sldId id="286" r:id="rId5"/>
    <p:sldId id="300" r:id="rId6"/>
    <p:sldId id="299" r:id="rId7"/>
    <p:sldId id="301" r:id="rId8"/>
    <p:sldId id="302" r:id="rId9"/>
    <p:sldId id="309" r:id="rId10"/>
    <p:sldId id="303" r:id="rId11"/>
    <p:sldId id="305" r:id="rId12"/>
    <p:sldId id="304" r:id="rId13"/>
    <p:sldId id="306" r:id="rId14"/>
    <p:sldId id="307" r:id="rId15"/>
    <p:sldId id="308" r:id="rId16"/>
    <p:sldId id="310" r:id="rId17"/>
    <p:sldId id="290" r:id="rId18"/>
    <p:sldId id="293" r:id="rId19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1024" autoAdjust="0"/>
  </p:normalViewPr>
  <p:slideViewPr>
    <p:cSldViewPr>
      <p:cViewPr varScale="1">
        <p:scale>
          <a:sx n="106" d="100"/>
          <a:sy n="106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17A6-640F-46E1-A847-3B4B8C0F836A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5F17-142E-488A-BDB5-4C3DAEE9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0B29BA-B19F-455A-9D76-705FACB4D2B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E60CBD-FE0C-4F0C-93C6-506A287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access a data</a:t>
            </a:r>
            <a:r>
              <a:rPr lang="en-US" baseline="0" dirty="0" smtClean="0"/>
              <a:t> table in SQL server management studio, you need to know the following information about where it’s stored.</a:t>
            </a:r>
          </a:p>
          <a:p>
            <a:r>
              <a:rPr lang="en-US" baseline="0" dirty="0" smtClean="0"/>
              <a:t>You can think of each category as a folder; each is nested within the category above it.</a:t>
            </a:r>
          </a:p>
          <a:p>
            <a:r>
              <a:rPr lang="en-US" baseline="0" dirty="0" smtClean="0"/>
              <a:t>The server is the broadest category. In this case the name of the server is SQLprod01.</a:t>
            </a:r>
          </a:p>
          <a:p>
            <a:r>
              <a:rPr lang="en-US" baseline="0" dirty="0" smtClean="0"/>
              <a:t>That server then contains numerous databases. The one listed here is the database used by the farm income team.</a:t>
            </a:r>
          </a:p>
          <a:p>
            <a:r>
              <a:rPr lang="en-US" baseline="0" dirty="0" smtClean="0"/>
              <a:t>Within a database are schemas. These again are similar to folders and allow for control of who has access to groups of tables in the database.</a:t>
            </a:r>
          </a:p>
          <a:p>
            <a:r>
              <a:rPr lang="en-US" baseline="0" dirty="0" smtClean="0"/>
              <a:t>Finally, tables that hold the data are located within schemas.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Walk-through example in SQL Server Management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8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3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8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7675-E61B-4439-9C15-93784922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7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" y="0"/>
            <a:ext cx="9144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7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Short Course to Learn SQL Basics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Patrick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Ryan Kuhns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Headlee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Review of lessons 1-6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rows of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think about sub-setting data in three different ways</a:t>
            </a:r>
          </a:p>
          <a:p>
            <a:pPr lvl="1"/>
            <a:r>
              <a:rPr lang="en-US" dirty="0" smtClean="0"/>
              <a:t>By position </a:t>
            </a:r>
            <a:r>
              <a:rPr lang="en-US" sz="2000" dirty="0" smtClean="0"/>
              <a:t>(with “Top” keyword or Offset-Fetch filtering)</a:t>
            </a:r>
          </a:p>
          <a:p>
            <a:pPr lvl="1"/>
            <a:r>
              <a:rPr lang="en-US" dirty="0" smtClean="0"/>
              <a:t>Uniqueness </a:t>
            </a:r>
            <a:r>
              <a:rPr lang="en-US" sz="2000" dirty="0" smtClean="0"/>
              <a:t>(with “Distinct” keyword)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ow-based logic </a:t>
            </a:r>
            <a:r>
              <a:rPr lang="en-US" sz="2000" dirty="0"/>
              <a:t>(with </a:t>
            </a:r>
            <a:r>
              <a:rPr lang="en-US" sz="2000" dirty="0" smtClean="0"/>
              <a:t>Where clause)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9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Among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57200" y="1600200"/>
          <a:ext cx="4800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</a:tblGrid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()Parentheses</a:t>
                      </a:r>
                      <a:endParaRPr lang="en-US" dirty="0"/>
                    </a:p>
                  </a:txBody>
                  <a:tcPr/>
                </a:tc>
              </a:tr>
              <a:tr h="622844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*Multiplication,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/ Division</a:t>
                      </a:r>
                      <a:endParaRPr lang="en-US" dirty="0"/>
                    </a:p>
                  </a:txBody>
                  <a:tcPr/>
                </a:tc>
              </a:tr>
              <a:tr h="889777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Positive, - Negative,</a:t>
                      </a:r>
                    </a:p>
                    <a:p>
                      <a:r>
                        <a:rPr lang="en-US" baseline="0" dirty="0" smtClean="0"/>
                        <a:t>+ Addition,- Subtraction</a:t>
                      </a:r>
                    </a:p>
                    <a:p>
                      <a:r>
                        <a:rPr lang="en-US" baseline="0" dirty="0" smtClean="0"/>
                        <a:t>+ Concatenation,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=,&gt;,&lt;,&gt;=,&lt;=,&lt;&gt;,!=,!&gt;,!&lt;</a:t>
                      </a:r>
                      <a:r>
                        <a:rPr lang="en-US" baseline="0" dirty="0" smtClean="0"/>
                        <a:t> Comparison Operators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Between,</a:t>
                      </a:r>
                      <a:r>
                        <a:rPr lang="en-US" baseline="0" dirty="0" smtClean="0"/>
                        <a:t> In, Like, 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905000"/>
            <a:ext cx="2895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list describes the order that SQL Server evaluates the operators in 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tables is essential to SQL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Relational databases are useful because it easily allows you to combine data from multiple tables</a:t>
            </a:r>
          </a:p>
          <a:p>
            <a:endParaRPr lang="en-US" sz="1800" dirty="0"/>
          </a:p>
          <a:p>
            <a:r>
              <a:rPr lang="en-US" dirty="0" smtClean="0"/>
              <a:t>Two main ways to join tables</a:t>
            </a:r>
          </a:p>
          <a:p>
            <a:pPr lvl="1"/>
            <a:r>
              <a:rPr lang="en-US" dirty="0" smtClean="0"/>
              <a:t>Inner join </a:t>
            </a:r>
            <a:r>
              <a:rPr lang="en-US" sz="1600" dirty="0" smtClean="0"/>
              <a:t>(column matches in each table)</a:t>
            </a:r>
            <a:endParaRPr lang="en-US" dirty="0" smtClean="0"/>
          </a:p>
          <a:p>
            <a:pPr lvl="1"/>
            <a:r>
              <a:rPr lang="en-US" dirty="0" smtClean="0"/>
              <a:t>Outer join</a:t>
            </a:r>
            <a:r>
              <a:rPr lang="en-US" sz="1600" dirty="0" smtClean="0"/>
              <a:t> (column matches in at least one table)</a:t>
            </a:r>
          </a:p>
          <a:p>
            <a:endParaRPr lang="en-US" sz="2400" dirty="0" smtClean="0"/>
          </a:p>
          <a:p>
            <a:r>
              <a:rPr lang="en-US" dirty="0" smtClean="0"/>
              <a:t>Set logic </a:t>
            </a:r>
            <a:r>
              <a:rPr lang="en-US" sz="2000" dirty="0" smtClean="0"/>
              <a:t>(union and interest tables)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6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474" y="251295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Left join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7100" y="249225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R</a:t>
            </a:r>
            <a:r>
              <a:rPr lang="en-US" b="1" dirty="0" smtClean="0">
                <a:solidFill>
                  <a:prstClr val="black"/>
                </a:solidFill>
              </a:rPr>
              <a:t>ight join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6528" y="2495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F</a:t>
            </a:r>
            <a:r>
              <a:rPr lang="en-US" b="1" dirty="0" smtClean="0">
                <a:solidFill>
                  <a:prstClr val="black"/>
                </a:solidFill>
              </a:rPr>
              <a:t>ull join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2412" y="1133475"/>
            <a:ext cx="2447925" cy="1097280"/>
            <a:chOff x="76200" y="2189956"/>
            <a:chExt cx="2447925" cy="1097280"/>
          </a:xfrm>
        </p:grpSpPr>
        <p:sp>
          <p:nvSpPr>
            <p:cNvPr id="10" name="Oval 9"/>
            <p:cNvSpPr/>
            <p:nvPr/>
          </p:nvSpPr>
          <p:spPr>
            <a:xfrm>
              <a:off x="76200" y="2189956"/>
              <a:ext cx="1371600" cy="1097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prstClr val="black"/>
                  </a:solidFill>
                </a:rPr>
                <a:t>TableA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52525" y="2189956"/>
              <a:ext cx="1371600" cy="1097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prstClr val="black"/>
                  </a:solidFill>
                </a:rPr>
                <a:t>TableB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43275" y="1112551"/>
            <a:ext cx="2457450" cy="1097280"/>
            <a:chOff x="2752725" y="2027237"/>
            <a:chExt cx="2457450" cy="1097280"/>
          </a:xfrm>
        </p:grpSpPr>
        <p:sp>
          <p:nvSpPr>
            <p:cNvPr id="12" name="Oval 11"/>
            <p:cNvSpPr/>
            <p:nvPr/>
          </p:nvSpPr>
          <p:spPr>
            <a:xfrm>
              <a:off x="3838575" y="2027237"/>
              <a:ext cx="1371600" cy="1097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prstClr val="black"/>
                  </a:solidFill>
                </a:rPr>
                <a:t>TableB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752725" y="2027237"/>
              <a:ext cx="1371600" cy="1097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prstClr val="black"/>
                  </a:solidFill>
                </a:rPr>
                <a:t>TableA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400928" y="1144666"/>
            <a:ext cx="1371600" cy="10972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TableB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296028" y="1144666"/>
            <a:ext cx="2476500" cy="1097280"/>
            <a:chOff x="5791200" y="2027237"/>
            <a:chExt cx="2476500" cy="1097280"/>
          </a:xfrm>
        </p:grpSpPr>
        <p:sp>
          <p:nvSpPr>
            <p:cNvPr id="14" name="Oval 13"/>
            <p:cNvSpPr/>
            <p:nvPr/>
          </p:nvSpPr>
          <p:spPr>
            <a:xfrm>
              <a:off x="5791200" y="2027237"/>
              <a:ext cx="1371600" cy="1097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prstClr val="black"/>
                  </a:solidFill>
                </a:rPr>
                <a:t>TableA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896100" y="2027237"/>
              <a:ext cx="1371600" cy="1097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19074" y="3249613"/>
            <a:ext cx="251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>
                <a:solidFill>
                  <a:prstClr val="black"/>
                </a:solidFill>
              </a:rPr>
              <a:t>Left table is primary right table is secondary.</a:t>
            </a:r>
          </a:p>
          <a:p>
            <a:pPr marL="0" lvl="1" algn="ctr"/>
            <a:r>
              <a:rPr lang="en-US" sz="1400" i="1" dirty="0" smtClean="0">
                <a:solidFill>
                  <a:prstClr val="black"/>
                </a:solidFill>
              </a:rPr>
              <a:t>All rows from left table are returned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43275" y="3222626"/>
            <a:ext cx="2457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>
                <a:solidFill>
                  <a:prstClr val="black"/>
                </a:solidFill>
              </a:rPr>
              <a:t>Right table is primary left table is secondary.</a:t>
            </a:r>
          </a:p>
          <a:p>
            <a:pPr marL="0" lvl="1" algn="ctr"/>
            <a:r>
              <a:rPr lang="en-US" sz="1400" i="1" dirty="0" smtClean="0">
                <a:solidFill>
                  <a:prstClr val="black"/>
                </a:solidFill>
              </a:rPr>
              <a:t>All rows from right table are returned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48428" y="3232229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>
                <a:solidFill>
                  <a:prstClr val="black"/>
                </a:solidFill>
              </a:rPr>
              <a:t>Both tables are secondary. </a:t>
            </a:r>
          </a:p>
          <a:p>
            <a:pPr marL="0" lvl="1" algn="ctr"/>
            <a:r>
              <a:rPr lang="en-US" sz="1400" i="1" dirty="0" smtClean="0">
                <a:solidFill>
                  <a:prstClr val="black"/>
                </a:solidFill>
              </a:rPr>
              <a:t>All </a:t>
            </a:r>
            <a:r>
              <a:rPr lang="en-US" sz="1400" i="1" dirty="0">
                <a:solidFill>
                  <a:prstClr val="black"/>
                </a:solidFill>
              </a:rPr>
              <a:t>rows from both tables regardless of a match or not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737" y="4591853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*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	</a:t>
            </a:r>
            <a:endParaRPr lang="en-US" dirty="0" smtClean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From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TableA</a:t>
            </a:r>
            <a:r>
              <a:rPr lang="en-US" dirty="0" smtClean="0">
                <a:solidFill>
                  <a:prstClr val="black"/>
                </a:solidFill>
              </a:rPr>
              <a:t> as A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Left </a:t>
            </a:r>
            <a:r>
              <a:rPr lang="en-US" dirty="0">
                <a:solidFill>
                  <a:srgbClr val="4F81BD"/>
                </a:solidFill>
              </a:rPr>
              <a:t>Join </a:t>
            </a:r>
            <a:r>
              <a:rPr lang="en-US" dirty="0" err="1" smtClean="0">
                <a:solidFill>
                  <a:prstClr val="black"/>
                </a:solidFill>
              </a:rPr>
              <a:t>TableB</a:t>
            </a:r>
            <a:r>
              <a:rPr lang="en-US" dirty="0" smtClean="0">
                <a:solidFill>
                  <a:prstClr val="black"/>
                </a:solidFill>
              </a:rPr>
              <a:t> as B</a:t>
            </a:r>
          </a:p>
          <a:p>
            <a:r>
              <a:rPr lang="en-US" dirty="0">
                <a:solidFill>
                  <a:srgbClr val="4F81BD"/>
                </a:solidFill>
              </a:rPr>
              <a:t>On </a:t>
            </a:r>
            <a:r>
              <a:rPr lang="en-US" dirty="0" smtClean="0">
                <a:solidFill>
                  <a:prstClr val="black"/>
                </a:solidFill>
              </a:rPr>
              <a:t>A.id=B.id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83766" y="4591852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*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	</a:t>
            </a:r>
            <a:endParaRPr lang="en-US" dirty="0" smtClean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From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TableA</a:t>
            </a:r>
            <a:r>
              <a:rPr lang="en-US" dirty="0" smtClean="0">
                <a:solidFill>
                  <a:prstClr val="black"/>
                </a:solidFill>
              </a:rPr>
              <a:t> as A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Right </a:t>
            </a:r>
            <a:r>
              <a:rPr lang="en-US" dirty="0">
                <a:solidFill>
                  <a:srgbClr val="4F81BD"/>
                </a:solidFill>
              </a:rPr>
              <a:t>Join </a:t>
            </a:r>
            <a:r>
              <a:rPr lang="en-US" dirty="0" err="1" smtClean="0">
                <a:solidFill>
                  <a:prstClr val="black"/>
                </a:solidFill>
              </a:rPr>
              <a:t>TableB</a:t>
            </a:r>
            <a:r>
              <a:rPr lang="en-US" dirty="0" smtClean="0">
                <a:solidFill>
                  <a:prstClr val="black"/>
                </a:solidFill>
              </a:rPr>
              <a:t> as B</a:t>
            </a:r>
          </a:p>
          <a:p>
            <a:r>
              <a:rPr lang="en-US" dirty="0">
                <a:solidFill>
                  <a:srgbClr val="4F81BD"/>
                </a:solidFill>
              </a:rPr>
              <a:t>On </a:t>
            </a:r>
            <a:r>
              <a:rPr lang="en-US" dirty="0" smtClean="0">
                <a:solidFill>
                  <a:prstClr val="black"/>
                </a:solidFill>
              </a:rPr>
              <a:t>A.id=B.id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29388" y="464820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*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	</a:t>
            </a:r>
            <a:endParaRPr lang="en-US" dirty="0" smtClean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From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TableA</a:t>
            </a:r>
            <a:r>
              <a:rPr lang="en-US" dirty="0" smtClean="0">
                <a:solidFill>
                  <a:prstClr val="black"/>
                </a:solidFill>
              </a:rPr>
              <a:t> as A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Full </a:t>
            </a:r>
            <a:r>
              <a:rPr lang="en-US" dirty="0">
                <a:solidFill>
                  <a:srgbClr val="4F81BD"/>
                </a:solidFill>
              </a:rPr>
              <a:t>Join </a:t>
            </a:r>
            <a:r>
              <a:rPr lang="en-US" dirty="0" err="1" smtClean="0">
                <a:solidFill>
                  <a:prstClr val="black"/>
                </a:solidFill>
              </a:rPr>
              <a:t>TableB</a:t>
            </a:r>
            <a:r>
              <a:rPr lang="en-US" dirty="0" smtClean="0">
                <a:solidFill>
                  <a:prstClr val="black"/>
                </a:solidFill>
              </a:rPr>
              <a:t> as B</a:t>
            </a:r>
          </a:p>
          <a:p>
            <a:r>
              <a:rPr lang="en-US" dirty="0">
                <a:solidFill>
                  <a:srgbClr val="4F81BD"/>
                </a:solidFill>
              </a:rPr>
              <a:t>On </a:t>
            </a:r>
            <a:r>
              <a:rPr lang="en-US" dirty="0" smtClean="0">
                <a:solidFill>
                  <a:prstClr val="black"/>
                </a:solidFill>
              </a:rPr>
              <a:t>A.id=B.id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3" grpId="0" animBg="1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Set logic operators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9074" y="3249613"/>
            <a:ext cx="2514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>
                <a:solidFill>
                  <a:prstClr val="black"/>
                </a:solidFill>
              </a:rPr>
              <a:t>Union combines rows from multiple tables</a:t>
            </a:r>
          </a:p>
          <a:p>
            <a:pPr marL="0" lvl="1" algn="ctr"/>
            <a:r>
              <a:rPr lang="en-US" sz="1400" i="1" dirty="0" smtClean="0">
                <a:solidFill>
                  <a:prstClr val="black"/>
                </a:solidFill>
              </a:rPr>
              <a:t>By default duplicate rows are eliminated. Use &lt;all&gt; option to preserve all rows.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52020" y="3347548"/>
            <a:ext cx="2457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>
                <a:solidFill>
                  <a:prstClr val="black"/>
                </a:solidFill>
              </a:rPr>
              <a:t>Only returns rows in both queries.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48428" y="3232229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 smtClean="0">
                <a:solidFill>
                  <a:prstClr val="black"/>
                </a:solidFill>
              </a:rPr>
              <a:t>Only returns rows from first query that aren’t in second query results.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4591852"/>
            <a:ext cx="1688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*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	</a:t>
            </a:r>
            <a:endParaRPr lang="en-US" dirty="0" smtClean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US" dirty="0" smtClean="0">
                <a:solidFill>
                  <a:srgbClr val="4F81BD"/>
                </a:solidFill>
              </a:rPr>
              <a:t>From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TableA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Union &lt;all&gt;</a:t>
            </a:r>
          </a:p>
          <a:p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 *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	</a:t>
            </a:r>
          </a:p>
          <a:p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TableB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93329" y="4591852"/>
            <a:ext cx="1545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 *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	</a:t>
            </a:r>
          </a:p>
          <a:p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TableA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Intersect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 *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	</a:t>
            </a:r>
          </a:p>
          <a:p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TableB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594" y="4591852"/>
            <a:ext cx="1547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 *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	</a:t>
            </a:r>
          </a:p>
          <a:p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TableA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Except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 *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	</a:t>
            </a:r>
          </a:p>
          <a:p>
            <a:r>
              <a:rPr lang="en-US" dirty="0">
                <a:solidFill>
                  <a:srgbClr val="4F81BD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TableB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196340"/>
            <a:ext cx="2209800" cy="1495325"/>
            <a:chOff x="457200" y="1196340"/>
            <a:chExt cx="2209800" cy="1495325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818282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Union &lt;all&gt;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95328" y="1196340"/>
              <a:ext cx="1752600" cy="572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Table A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5328" y="2139452"/>
              <a:ext cx="1752600" cy="552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</a:rPr>
                <a:t>Table B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36780" y="1206782"/>
            <a:ext cx="2225040" cy="1615061"/>
            <a:chOff x="3236780" y="1206782"/>
            <a:chExt cx="2225040" cy="1615061"/>
          </a:xfrm>
        </p:grpSpPr>
        <p:sp>
          <p:nvSpPr>
            <p:cNvPr id="30" name="TextBox 29"/>
            <p:cNvSpPr txBox="1"/>
            <p:nvPr/>
          </p:nvSpPr>
          <p:spPr>
            <a:xfrm>
              <a:off x="3252020" y="2452511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Intersect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36780" y="1206782"/>
              <a:ext cx="2225040" cy="1174705"/>
              <a:chOff x="3236780" y="1206782"/>
              <a:chExt cx="2225040" cy="117470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480620" y="1695687"/>
                <a:ext cx="1752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80620" y="1592134"/>
                <a:ext cx="1752600" cy="33467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prstClr val="white"/>
                    </a:solidFill>
                  </a:rPr>
                  <a:t>Table A and B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80620" y="1206782"/>
                <a:ext cx="1752600" cy="720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252020" y="1233193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Table A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36780" y="1990587"/>
                <a:ext cx="2209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prstClr val="black"/>
                    </a:solidFill>
                  </a:rPr>
                  <a:t>Table B</a:t>
                </a:r>
                <a:endParaRPr lang="en-US" sz="1400" b="1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605588" y="1206782"/>
            <a:ext cx="2309812" cy="1610974"/>
            <a:chOff x="6605588" y="1206782"/>
            <a:chExt cx="2309812" cy="1610974"/>
          </a:xfrm>
        </p:grpSpPr>
        <p:grpSp>
          <p:nvGrpSpPr>
            <p:cNvPr id="40" name="Group 39"/>
            <p:cNvGrpSpPr/>
            <p:nvPr/>
          </p:nvGrpSpPr>
          <p:grpSpPr>
            <a:xfrm>
              <a:off x="6605588" y="1206782"/>
              <a:ext cx="2209800" cy="1610974"/>
              <a:chOff x="6605588" y="1206782"/>
              <a:chExt cx="2209800" cy="161097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934200" y="1695687"/>
                <a:ext cx="1752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934200" y="1206782"/>
                <a:ext cx="1752600" cy="488905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prstClr val="white"/>
                    </a:solidFill>
                  </a:rPr>
                  <a:t>Table A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34200" y="1206782"/>
                <a:ext cx="1752600" cy="7200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05588" y="2448424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black"/>
                    </a:solidFill>
                  </a:rPr>
                  <a:t>Except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681788" y="200923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</a:rPr>
                <a:t>Table 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5600" y="1679534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</a:rPr>
                <a:t>Table A and 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27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52" y="228600"/>
            <a:ext cx="8229600" cy="1143000"/>
          </a:xfrm>
        </p:spPr>
        <p:txBody>
          <a:bodyPr/>
          <a:lstStyle/>
          <a:p>
            <a:r>
              <a:rPr lang="en-US" dirty="0" smtClean="0"/>
              <a:t>Selection Criteria on Aggregates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676400"/>
            <a:ext cx="7848600" cy="3459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group by keyword returns data that is separated into any number of groups.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/>
              <a:t>Having keyword subsets rows that are specified at the group level.</a:t>
            </a:r>
          </a:p>
          <a:p>
            <a:endParaRPr lang="en-US" dirty="0"/>
          </a:p>
          <a:p>
            <a:r>
              <a:rPr lang="en-US" dirty="0" smtClean="0"/>
              <a:t>Two ways of sub-setting rows:</a:t>
            </a:r>
          </a:p>
          <a:p>
            <a:pPr lvl="1"/>
            <a:r>
              <a:rPr lang="en-US" dirty="0" smtClean="0"/>
              <a:t>Where clause </a:t>
            </a:r>
            <a:r>
              <a:rPr lang="en-US" sz="1800" dirty="0" smtClean="0"/>
              <a:t>(individual rows)</a:t>
            </a:r>
          </a:p>
          <a:p>
            <a:pPr lvl="1"/>
            <a:r>
              <a:rPr lang="en-US" dirty="0" smtClean="0"/>
              <a:t>Having keyword </a:t>
            </a:r>
            <a:r>
              <a:rPr lang="en-US" sz="1800" dirty="0" smtClean="0"/>
              <a:t>(group level)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subquery is a query within a query</a:t>
            </a:r>
          </a:p>
          <a:p>
            <a:r>
              <a:rPr lang="en-US" dirty="0" smtClean="0"/>
              <a:t>Like all queries a subquery can return:</a:t>
            </a:r>
          </a:p>
          <a:p>
            <a:pPr lvl="1"/>
            <a:r>
              <a:rPr lang="en-US" dirty="0" smtClean="0"/>
              <a:t>single value </a:t>
            </a:r>
          </a:p>
          <a:p>
            <a:pPr lvl="1"/>
            <a:r>
              <a:rPr lang="en-US" dirty="0" smtClean="0"/>
              <a:t>list of values</a:t>
            </a:r>
          </a:p>
          <a:p>
            <a:pPr lvl="1"/>
            <a:r>
              <a:rPr lang="en-US" dirty="0" smtClean="0"/>
              <a:t>Table</a:t>
            </a:r>
          </a:p>
          <a:p>
            <a:r>
              <a:rPr lang="en-US" dirty="0" smtClean="0"/>
              <a:t>Where you use the subquery will dictate what the subquery needs to return.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main places a subquery can be used: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012251"/>
            <a:ext cx="8458200" cy="1208185"/>
            <a:chOff x="609600" y="5029200"/>
            <a:chExt cx="8458200" cy="1208185"/>
          </a:xfrm>
        </p:grpSpPr>
        <p:sp>
          <p:nvSpPr>
            <p:cNvPr id="7" name="TextBox 6"/>
            <p:cNvSpPr txBox="1"/>
            <p:nvPr/>
          </p:nvSpPr>
          <p:spPr>
            <a:xfrm>
              <a:off x="609600" y="50292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err="1" smtClean="0"/>
                <a:t>ColumnList</a:t>
              </a:r>
              <a:endParaRPr lang="en-US" dirty="0" smtClean="0"/>
            </a:p>
            <a:p>
              <a:r>
                <a:rPr lang="en-US" dirty="0" smtClean="0"/>
                <a:t>From (Subquery)</a:t>
              </a:r>
            </a:p>
            <a:p>
              <a:r>
                <a:rPr lang="en-US" dirty="0" smtClean="0"/>
                <a:t>Where </a:t>
              </a:r>
              <a:r>
                <a:rPr lang="en-US" dirty="0" err="1" smtClean="0"/>
                <a:t>SomeCondition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5061171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err="1" smtClean="0"/>
                <a:t>ColumnList</a:t>
              </a:r>
              <a:endParaRPr lang="en-US" dirty="0" smtClean="0"/>
            </a:p>
            <a:p>
              <a:r>
                <a:rPr lang="en-US" dirty="0" smtClean="0"/>
                <a:t>From Table</a:t>
              </a:r>
            </a:p>
            <a:p>
              <a:r>
                <a:rPr lang="en-US" dirty="0" smtClean="0"/>
                <a:t>Where (Subquery)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5037056"/>
              <a:ext cx="2362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	</a:t>
              </a:r>
              <a:r>
                <a:rPr lang="en-US" dirty="0" err="1" smtClean="0"/>
                <a:t>ColumnList</a:t>
              </a:r>
              <a:r>
                <a:rPr lang="en-US" dirty="0" smtClean="0"/>
                <a:t>,         	(Subquery)</a:t>
              </a:r>
            </a:p>
            <a:p>
              <a:r>
                <a:rPr lang="en-US" dirty="0" smtClean="0"/>
                <a:t>From Table</a:t>
              </a:r>
            </a:p>
            <a:p>
              <a:r>
                <a:rPr lang="en-US" dirty="0" smtClean="0"/>
                <a:t>Where </a:t>
              </a:r>
              <a:r>
                <a:rPr lang="en-US" dirty="0" err="1" smtClean="0"/>
                <a:t>SomeCondition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2259645"/>
            <a:ext cx="8077200" cy="416611"/>
            <a:chOff x="457200" y="2259645"/>
            <a:chExt cx="8077200" cy="416611"/>
          </a:xfrm>
        </p:grpSpPr>
        <p:sp>
          <p:nvSpPr>
            <p:cNvPr id="10" name="TextBox 9"/>
            <p:cNvSpPr txBox="1"/>
            <p:nvPr/>
          </p:nvSpPr>
          <p:spPr>
            <a:xfrm>
              <a:off x="457200" y="2259645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From clause 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(In-line view)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4313" y="230692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Select clause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3200" y="230692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Where clause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0827"/>
            <a:ext cx="8077200" cy="755165"/>
            <a:chOff x="457200" y="2259645"/>
            <a:chExt cx="8077200" cy="755165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2259645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Need to return a table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4313" y="2306924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Need to return single value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2306924"/>
              <a:ext cx="1981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Can return table, single value, or list of values </a:t>
              </a:r>
              <a:r>
                <a:rPr lang="en-US" sz="1200" b="1" dirty="0" smtClean="0">
                  <a:solidFill>
                    <a:schemeClr val="tx2"/>
                  </a:solidFill>
                </a:rPr>
                <a:t>(depends on situation)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2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/>
              <a:t>Functions and sorting data</a:t>
            </a:r>
          </a:p>
          <a:p>
            <a:r>
              <a:rPr lang="en-US" dirty="0" smtClean="0"/>
              <a:t>Conditional column calculations and subsets of rows</a:t>
            </a:r>
          </a:p>
          <a:p>
            <a:r>
              <a:rPr lang="en-US" dirty="0" smtClean="0"/>
              <a:t>Combining data from multiple tables</a:t>
            </a:r>
          </a:p>
          <a:p>
            <a:r>
              <a:rPr lang="en-US" dirty="0"/>
              <a:t>Summarizing data across rows (i.e.: grouping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subqueries</a:t>
            </a:r>
          </a:p>
          <a:p>
            <a:r>
              <a:rPr lang="en-US" dirty="0" smtClean="0"/>
              <a:t>Review of lessons 1-6 </a:t>
            </a:r>
            <a:endParaRPr lang="en-US" dirty="0" smtClean="0"/>
          </a:p>
          <a:p>
            <a:r>
              <a:rPr lang="en-US" dirty="0" smtClean="0"/>
              <a:t>Stored </a:t>
            </a:r>
            <a:r>
              <a:rPr lang="en-US" dirty="0" smtClean="0"/>
              <a:t>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/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to SQL and relational databases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sorting data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Conditional column calculations and subsets of rows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Combining data from multiple tables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Summarizing data across rows (i.e.: grouping)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subqueries</a:t>
            </a:r>
          </a:p>
          <a:p>
            <a:r>
              <a:rPr lang="en-US" dirty="0"/>
              <a:t>Review of lessons 1-6 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Stored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procedures and 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Modifying and maintaining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38200" y="3878242"/>
            <a:ext cx="7315200" cy="69375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-28651"/>
            <a:ext cx="8229600" cy="1143000"/>
          </a:xfrm>
        </p:spPr>
        <p:txBody>
          <a:bodyPr/>
          <a:lstStyle/>
          <a:p>
            <a:r>
              <a:rPr lang="en-US" dirty="0" smtClean="0"/>
              <a:t>A note on accessing data tables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298" y="1167687"/>
            <a:ext cx="2590276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18" y="5626209"/>
            <a:ext cx="234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Server</a:t>
            </a:r>
            <a:endParaRPr lang="en-US" sz="2800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188463"/>
            <a:ext cx="1769200" cy="2299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2700" y="5626209"/>
            <a:ext cx="234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Schema</a:t>
            </a:r>
            <a:endParaRPr lang="en-US" sz="2800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8887" y="5630094"/>
            <a:ext cx="234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sz="2800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694973"/>
            <a:ext cx="1295400" cy="1301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6513" y="5626209"/>
            <a:ext cx="234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2800" b="1" dirty="0" smtClean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able</a:t>
            </a:r>
            <a:endParaRPr lang="en-US" sz="2800" b="1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224712" y="2653175"/>
          <a:ext cx="19192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44"/>
                <a:gridCol w="959644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2286000" y="29718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732700" y="3106615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601659" y="2969741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6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1" grpId="0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 smtClean="0"/>
              <a:t>Database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17526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209800" y="2133600"/>
            <a:ext cx="762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971800" y="1601190"/>
          <a:ext cx="1524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Table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4495800" y="2209800"/>
            <a:ext cx="779813" cy="304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275613" y="1640300"/>
          <a:ext cx="3411187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1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OrderDate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ShipDate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UnitsOrdered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39387" y="3333997"/>
          <a:ext cx="40564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4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4495800" y="3306762"/>
            <a:ext cx="779813" cy="54841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SQL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&lt;Where&gt;</a:t>
            </a:r>
          </a:p>
          <a:p>
            <a:pPr marL="0" indent="0">
              <a:buNone/>
            </a:pPr>
            <a:r>
              <a:rPr lang="en-US" dirty="0" smtClean="0"/>
              <a:t>&lt;Group By&gt;</a:t>
            </a:r>
          </a:p>
          <a:p>
            <a:pPr marL="0" indent="0">
              <a:buNone/>
            </a:pPr>
            <a:r>
              <a:rPr lang="en-US" dirty="0" smtClean="0"/>
              <a:t>&lt;Having&gt;</a:t>
            </a:r>
            <a:br>
              <a:rPr lang="en-US" dirty="0" smtClean="0"/>
            </a:br>
            <a:r>
              <a:rPr lang="en-US" dirty="0" smtClean="0"/>
              <a:t>&lt;Order By&gt;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2325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Statements in SQL query must appear in this order.</a:t>
            </a:r>
            <a:endParaRPr lang="en-US" b="1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90800" y="2971800"/>
            <a:ext cx="4572000" cy="1828800"/>
            <a:chOff x="2590800" y="2971800"/>
            <a:chExt cx="4572000" cy="1828800"/>
          </a:xfrm>
        </p:grpSpPr>
        <p:sp>
          <p:nvSpPr>
            <p:cNvPr id="3" name="Right Brace 2"/>
            <p:cNvSpPr/>
            <p:nvPr/>
          </p:nvSpPr>
          <p:spPr>
            <a:xfrm>
              <a:off x="2590800" y="2971800"/>
              <a:ext cx="533400" cy="1828800"/>
            </a:xfrm>
            <a:prstGeom prst="rightBrace">
              <a:avLst/>
            </a:prstGeom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3540015"/>
              <a:ext cx="403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Statements with &lt;&gt; are optional. Include only those necessary for your query. 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SQL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&lt;Where&gt;</a:t>
            </a:r>
          </a:p>
          <a:p>
            <a:pPr marL="0" indent="0">
              <a:buNone/>
            </a:pPr>
            <a:r>
              <a:rPr lang="en-US" dirty="0" smtClean="0"/>
              <a:t>&lt;Group By&gt;</a:t>
            </a:r>
          </a:p>
          <a:p>
            <a:pPr marL="0" indent="0">
              <a:buNone/>
            </a:pPr>
            <a:r>
              <a:rPr lang="en-US" dirty="0" smtClean="0"/>
              <a:t>&lt;Having&gt;</a:t>
            </a:r>
            <a:br>
              <a:rPr lang="en-US" dirty="0" smtClean="0"/>
            </a:br>
            <a:r>
              <a:rPr lang="en-US" dirty="0" smtClean="0"/>
              <a:t>&lt;Order By&gt;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52599" y="2265899"/>
            <a:ext cx="6934201" cy="392669"/>
            <a:chOff x="1752599" y="2265899"/>
            <a:chExt cx="6934201" cy="392669"/>
          </a:xfrm>
        </p:grpSpPr>
        <p:sp>
          <p:nvSpPr>
            <p:cNvPr id="10" name="Right Arrow 9"/>
            <p:cNvSpPr/>
            <p:nvPr/>
          </p:nvSpPr>
          <p:spPr>
            <a:xfrm rot="10800000">
              <a:off x="1752599" y="2277568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2265899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Tells SQL where to query data from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33600" y="2865057"/>
            <a:ext cx="6974774" cy="381000"/>
            <a:chOff x="2133600" y="2865057"/>
            <a:chExt cx="6974774" cy="381000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2133600" y="2865057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5774" y="2865057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Subsets rows of data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90800" y="3464215"/>
            <a:ext cx="6934201" cy="392669"/>
            <a:chOff x="1752599" y="2265899"/>
            <a:chExt cx="6934201" cy="392669"/>
          </a:xfrm>
        </p:grpSpPr>
        <p:sp>
          <p:nvSpPr>
            <p:cNvPr id="18" name="Right Arrow 17"/>
            <p:cNvSpPr/>
            <p:nvPr/>
          </p:nvSpPr>
          <p:spPr>
            <a:xfrm rot="10800000">
              <a:off x="1752599" y="2277568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4200" y="2265899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Groups data </a:t>
              </a:r>
              <a:r>
                <a:rPr lang="en-US" sz="1400" dirty="0" smtClean="0">
                  <a:solidFill>
                    <a:prstClr val="black"/>
                  </a:solidFill>
                </a:rPr>
                <a:t>(i.e.: to sum by group)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0800" y="4045797"/>
            <a:ext cx="6934201" cy="392669"/>
            <a:chOff x="1752599" y="2265899"/>
            <a:chExt cx="6934201" cy="392669"/>
          </a:xfrm>
        </p:grpSpPr>
        <p:sp>
          <p:nvSpPr>
            <p:cNvPr id="21" name="Right Arrow 20"/>
            <p:cNvSpPr/>
            <p:nvPr/>
          </p:nvSpPr>
          <p:spPr>
            <a:xfrm rot="10800000">
              <a:off x="1752599" y="2277568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2265899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Subset based on grouped data </a:t>
              </a:r>
              <a:r>
                <a:rPr lang="en-US" sz="1400" dirty="0" smtClean="0">
                  <a:solidFill>
                    <a:prstClr val="black"/>
                  </a:solidFill>
                </a:rPr>
                <a:t>(i.e.: Having group sum &lt; 10)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20487" y="4521902"/>
            <a:ext cx="6974774" cy="381000"/>
            <a:chOff x="2133600" y="2865057"/>
            <a:chExt cx="6974774" cy="381000"/>
          </a:xfrm>
        </p:grpSpPr>
        <p:sp>
          <p:nvSpPr>
            <p:cNvPr id="24" name="Right Arrow 23"/>
            <p:cNvSpPr/>
            <p:nvPr/>
          </p:nvSpPr>
          <p:spPr>
            <a:xfrm rot="10800000">
              <a:off x="2133600" y="2865057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45774" y="2865057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Orders rows by specified columns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52600" y="1714005"/>
            <a:ext cx="6934200" cy="381000"/>
            <a:chOff x="1752600" y="1714005"/>
            <a:chExt cx="6934200" cy="381000"/>
          </a:xfrm>
        </p:grpSpPr>
        <p:sp>
          <p:nvSpPr>
            <p:cNvPr id="27" name="Right Arrow 26"/>
            <p:cNvSpPr/>
            <p:nvPr/>
          </p:nvSpPr>
          <p:spPr>
            <a:xfrm rot="10800000">
              <a:off x="1752600" y="1714005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24200" y="1714005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Tells SQL which existing or calculated columns to return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2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SQL processes your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Where 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Order By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Where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Order By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4876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This can affect what is returned in your query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" y="5410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*The subquery processes the step before it is processed in.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551" y="0"/>
            <a:ext cx="8229600" cy="7097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types of functions</a:t>
            </a:r>
            <a:endParaRPr lang="en-US" dirty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35" y="3240951"/>
            <a:ext cx="1280160" cy="128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19" y="838200"/>
            <a:ext cx="1284027" cy="1284027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47" y="2122227"/>
            <a:ext cx="1280160" cy="1103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617" y="4780973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Conversion functions</a:t>
            </a:r>
            <a:endParaRPr lang="en-US" sz="3200" dirty="0">
              <a:solidFill>
                <a:prstClr val="black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80351" y="4521111"/>
            <a:ext cx="3459480" cy="1031665"/>
            <a:chOff x="4343400" y="5252462"/>
            <a:chExt cx="3459480" cy="10316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3400" y="5410200"/>
              <a:ext cx="779459" cy="783170"/>
            </a:xfrm>
            <a:prstGeom prst="rect">
              <a:avLst/>
            </a:prstGeom>
          </p:spPr>
        </p:pic>
        <p:sp>
          <p:nvSpPr>
            <p:cNvPr id="9" name="Left-Right Arrow 8"/>
            <p:cNvSpPr/>
            <p:nvPr/>
          </p:nvSpPr>
          <p:spPr>
            <a:xfrm>
              <a:off x="5303521" y="5486400"/>
              <a:ext cx="1402079" cy="49014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9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520" y="5252462"/>
              <a:ext cx="975360" cy="103166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5181600" y="573217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You can also nest multiple functions to create a composite function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9233" y="360883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Numeric functions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8421" y="2238839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Date/time functions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5560" y="1044579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Character functions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Presentation 2014_Blue</Template>
  <TotalTime>15788</TotalTime>
  <Words>939</Words>
  <Application>Microsoft Office PowerPoint</Application>
  <PresentationFormat>On-screen Show (4:3)</PresentationFormat>
  <Paragraphs>237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ERS Title Page</vt:lpstr>
      <vt:lpstr>Custom Design</vt:lpstr>
      <vt:lpstr>Lesson 7: Review of lessons 1-6</vt:lpstr>
      <vt:lpstr>Course Outline</vt:lpstr>
      <vt:lpstr>Course Outline</vt:lpstr>
      <vt:lpstr>A note on accessing data tables</vt:lpstr>
      <vt:lpstr>Relational Database</vt:lpstr>
      <vt:lpstr>Components of a SQL Query</vt:lpstr>
      <vt:lpstr>Components of a SQL Query</vt:lpstr>
      <vt:lpstr>How SQL processes your query</vt:lpstr>
      <vt:lpstr>Four types of functions</vt:lpstr>
      <vt:lpstr>Sub-setting rows of data</vt:lpstr>
      <vt:lpstr>Precedence Among Operators</vt:lpstr>
      <vt:lpstr>Combining tables is essential to SQL</vt:lpstr>
      <vt:lpstr>Outer joins</vt:lpstr>
      <vt:lpstr>Set logic operators</vt:lpstr>
      <vt:lpstr>Selection Criteria on Aggregates</vt:lpstr>
      <vt:lpstr>Subqueries</vt:lpstr>
      <vt:lpstr>Subqueries</vt:lpstr>
    </vt:vector>
  </TitlesOfParts>
  <Company>USDA-ERS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WIN31TONT40</dc:creator>
  <cp:lastModifiedBy>Headlee, Michael - ERS</cp:lastModifiedBy>
  <cp:revision>563</cp:revision>
  <cp:lastPrinted>2016-07-06T13:53:48Z</cp:lastPrinted>
  <dcterms:created xsi:type="dcterms:W3CDTF">2015-03-17T19:55:30Z</dcterms:created>
  <dcterms:modified xsi:type="dcterms:W3CDTF">2016-07-27T14:34:33Z</dcterms:modified>
</cp:coreProperties>
</file>