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0"/>
  </p:notesMasterIdLst>
  <p:handoutMasterIdLst>
    <p:handoutMasterId r:id="rId21"/>
  </p:handoutMasterIdLst>
  <p:sldIdLst>
    <p:sldId id="270" r:id="rId3"/>
    <p:sldId id="274" r:id="rId4"/>
    <p:sldId id="286" r:id="rId5"/>
    <p:sldId id="290" r:id="rId6"/>
    <p:sldId id="306" r:id="rId7"/>
    <p:sldId id="293" r:id="rId8"/>
    <p:sldId id="299" r:id="rId9"/>
    <p:sldId id="300" r:id="rId10"/>
    <p:sldId id="301" r:id="rId11"/>
    <p:sldId id="292" r:id="rId12"/>
    <p:sldId id="307" r:id="rId13"/>
    <p:sldId id="302" r:id="rId14"/>
    <p:sldId id="303" r:id="rId15"/>
    <p:sldId id="305" r:id="rId16"/>
    <p:sldId id="304" r:id="rId17"/>
    <p:sldId id="308" r:id="rId18"/>
    <p:sldId id="309" r:id="rId1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1024" autoAdjust="0"/>
  </p:normalViewPr>
  <p:slideViewPr>
    <p:cSldViewPr>
      <p:cViewPr varScale="1">
        <p:scale>
          <a:sx n="58" d="100"/>
          <a:sy n="5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 Stored procedures and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update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406" y="1395642"/>
            <a:ext cx="4038600" cy="4525963"/>
          </a:xfrm>
        </p:spPr>
        <p:txBody>
          <a:bodyPr/>
          <a:lstStyle/>
          <a:p>
            <a:r>
              <a:rPr lang="en-US" dirty="0" smtClean="0"/>
              <a:t>Exec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StrongBones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944264"/>
              </p:ext>
            </p:extLst>
          </p:nvPr>
        </p:nvGraphicFramePr>
        <p:xfrm>
          <a:off x="2307603" y="2952287"/>
          <a:ext cx="2628900" cy="141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1049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MilkSales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7603" y="26057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drop procedure </a:t>
            </a:r>
            <a:r>
              <a:rPr lang="en-US" dirty="0" smtClean="0"/>
              <a:t>keywords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Drop procedure </a:t>
            </a:r>
            <a:r>
              <a:rPr lang="en-US" dirty="0" err="1" smtClean="0"/>
              <a:t>StrongBones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Multiple procedures can be deleted in one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 procedure </a:t>
            </a:r>
            <a:r>
              <a:rPr lang="en-US" sz="2400" dirty="0" err="1" smtClean="0"/>
              <a:t>StrongBones</a:t>
            </a:r>
            <a:r>
              <a:rPr lang="en-US" sz="2400" dirty="0" smtClean="0"/>
              <a:t>, </a:t>
            </a:r>
            <a:r>
              <a:rPr lang="en-US" sz="2400" dirty="0" err="1" smtClean="0"/>
              <a:t>OtherProcedure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7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parameter is a value that acts as a placeholder within a SQL statement.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Similar to a variable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*Parameters can be defined as any data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864111"/>
            <a:ext cx="3657600" cy="3982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Procedure </a:t>
            </a:r>
            <a:r>
              <a:rPr lang="en-US" sz="1800" dirty="0" err="1" smtClean="0"/>
              <a:t>GradeProcedure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@</a:t>
            </a:r>
            <a:r>
              <a:rPr lang="en-US" sz="1800" dirty="0" err="1" smtClean="0"/>
              <a:t>GradeID</a:t>
            </a:r>
            <a:r>
              <a:rPr lang="en-US" sz="1800" dirty="0" smtClean="0"/>
              <a:t> INT</a:t>
            </a:r>
          </a:p>
          <a:p>
            <a:pPr marL="0" indent="0">
              <a:buNone/>
            </a:pPr>
            <a:r>
              <a:rPr lang="en-US" sz="1800" dirty="0" smtClean="0"/>
              <a:t>	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Begin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600" dirty="0" smtClean="0"/>
              <a:t>*</a:t>
            </a: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dirty="0" smtClean="0"/>
              <a:t>Grades </a:t>
            </a:r>
            <a:r>
              <a:rPr lang="en-US" sz="1600" dirty="0"/>
              <a:t>a</a:t>
            </a:r>
            <a:endParaRPr lang="en-US" sz="1600" dirty="0" smtClean="0"/>
          </a:p>
          <a:p>
            <a:pPr marL="9144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Where </a:t>
            </a:r>
            <a:r>
              <a:rPr lang="en-US" sz="1600" dirty="0" err="1" smtClean="0"/>
              <a:t>GradeID</a:t>
            </a:r>
            <a:r>
              <a:rPr lang="en-US" sz="1600" dirty="0" smtClean="0"/>
              <a:t>=@</a:t>
            </a:r>
            <a:r>
              <a:rPr lang="en-US" sz="1600" dirty="0" err="1" smtClean="0"/>
              <a:t>GradeID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23049"/>
              </p:ext>
            </p:extLst>
          </p:nvPr>
        </p:nvGraphicFramePr>
        <p:xfrm>
          <a:off x="381000" y="1417638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>
          <a:xfrm>
            <a:off x="5105400" y="3873244"/>
            <a:ext cx="3581400" cy="175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@ is denoted as parameter</a:t>
            </a:r>
          </a:p>
          <a:p>
            <a:pPr marL="0" indent="0">
              <a:buNone/>
            </a:pPr>
            <a:r>
              <a:rPr lang="en-US" sz="1800" b="1" dirty="0" smtClean="0"/>
              <a:t>INT indicates the parameter as integer value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0680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242441" y="4369168"/>
            <a:ext cx="15923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3901" y="351519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=1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3423500" y="3555489"/>
            <a:ext cx="15923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57800" y="347209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add a default value for a parameter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555489"/>
            <a:ext cx="1947041" cy="317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3" grpId="0" animBg="1"/>
      <p:bldP spid="13" grpId="1" animBg="1"/>
      <p:bldP spid="2" grpId="0"/>
      <p:bldP spid="9" grpId="0" animBg="1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Stored Procedures with a parameter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stored procedures are created you can execute them.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Exec </a:t>
            </a:r>
            <a:r>
              <a:rPr lang="en-US" dirty="0" err="1" smtClean="0"/>
              <a:t>ProcedureName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ParameterName</a:t>
            </a:r>
            <a:r>
              <a:rPr lang="en-US" dirty="0" smtClean="0"/>
              <a:t>= </a:t>
            </a:r>
            <a:r>
              <a:rPr lang="en-US" i="1" dirty="0" err="1" smtClean="0"/>
              <a:t>ParameterValue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94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Stored Procedures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3371354"/>
            <a:ext cx="3657600" cy="1372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 </a:t>
            </a:r>
            <a:r>
              <a:rPr lang="en-US" sz="1800" dirty="0" err="1" smtClean="0"/>
              <a:t>GradeProcedure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GradeID</a:t>
            </a:r>
            <a:r>
              <a:rPr lang="en-US" sz="1800" dirty="0" smtClean="0"/>
              <a:t>=3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381000" y="1417638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10680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583256">
            <a:off x="2289477" y="4514993"/>
            <a:ext cx="118851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966732"/>
              </p:ext>
            </p:extLst>
          </p:nvPr>
        </p:nvGraphicFramePr>
        <p:xfrm>
          <a:off x="3581400" y="4769202"/>
          <a:ext cx="4876800" cy="74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0743" y="4401543"/>
            <a:ext cx="1676400" cy="37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variable without a stored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also use parameters outside of a stored procedure. They are called </a:t>
            </a:r>
            <a:r>
              <a:rPr lang="en-US" dirty="0" err="1" smtClean="0"/>
              <a:t>local_variables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local_variable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data_type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3863181"/>
            <a:ext cx="1374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238690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set a default value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8383739">
            <a:off x="7199894" y="3256207"/>
            <a:ext cx="838200" cy="338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7510" y="5200298"/>
            <a:ext cx="5480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3200" dirty="0" smtClean="0"/>
              <a:t>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3200" i="1" dirty="0" err="1" smtClean="0">
                <a:solidFill>
                  <a:schemeClr val="bg1">
                    <a:lumMod val="50000"/>
                  </a:schemeClr>
                </a:solidFill>
              </a:rPr>
              <a:t>local_variable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sz="3200" dirty="0" err="1"/>
              <a:t>NewValue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498519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update (if a default value exists) or define a value using the set keyword 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5898037" y="5323469"/>
            <a:ext cx="838200" cy="338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</a:t>
            </a:r>
            <a:r>
              <a:rPr lang="en-US" dirty="0" err="1" smtClean="0"/>
              <a:t>local_variable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2209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@Student   </a:t>
            </a:r>
            <a:r>
              <a:rPr lang="en-US" dirty="0" err="1" smtClean="0"/>
              <a:t>VarChar</a:t>
            </a:r>
            <a:r>
              <a:rPr lang="en-US" dirty="0" smtClean="0"/>
              <a:t>(25)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1200" y="2667000"/>
            <a:ext cx="39671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</a:rPr>
              <a:t>@Student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‘</a:t>
            </a:r>
            <a:r>
              <a:rPr lang="en-US" sz="3200" dirty="0">
                <a:solidFill>
                  <a:srgbClr val="FF0000"/>
                </a:solidFill>
              </a:rPr>
              <a:t>Steve’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3610644"/>
            <a:ext cx="444782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 smtClean="0"/>
              <a:t>LateForSchool</a:t>
            </a:r>
            <a:endParaRPr lang="en-US" sz="2800" dirty="0" smtClean="0"/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FirstName</a:t>
            </a:r>
            <a:r>
              <a:rPr lang="en-US" sz="2800" dirty="0" smtClean="0"/>
              <a:t>=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Student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Union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800" dirty="0"/>
              <a:t> *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 err="1" smtClean="0"/>
              <a:t>MissedSchool</a:t>
            </a:r>
            <a:endParaRPr lang="en-US" sz="2800" dirty="0"/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FirstName</a:t>
            </a:r>
            <a:r>
              <a:rPr lang="en-US" sz="2800" dirty="0"/>
              <a:t>=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@Student</a:t>
            </a:r>
          </a:p>
          <a:p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9639" y="2020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the </a:t>
            </a:r>
            <a:r>
              <a:rPr lang="en-US" dirty="0" err="1" smtClean="0"/>
              <a:t>local_variable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202163">
            <a:off x="1483316" y="226584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2819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Establish a value for the </a:t>
            </a:r>
            <a:r>
              <a:rPr lang="en-US" dirty="0" err="1" smtClean="0"/>
              <a:t>local_variable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1012050">
            <a:off x="5988130" y="2910839"/>
            <a:ext cx="103418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63484" y="4830398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you can use it throughout the statement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3100156">
            <a:off x="6398329" y="4646433"/>
            <a:ext cx="71445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158587">
            <a:off x="6474268" y="5257448"/>
            <a:ext cx="58554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14" grpId="0"/>
      <p:bldP spid="14" grpId="1"/>
      <p:bldP spid="15" grpId="0" animBg="1"/>
      <p:bldP spid="15" grpId="1" animBg="1"/>
      <p:bldP spid="16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Summarizing data across rows (i.e.: grouping)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/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4572000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stored procedure is an object saved in the database that can be executed</a:t>
            </a:r>
          </a:p>
          <a:p>
            <a:r>
              <a:rPr lang="en-US" dirty="0" smtClean="0"/>
              <a:t>Can accept input parameters</a:t>
            </a:r>
          </a:p>
          <a:p>
            <a:r>
              <a:rPr lang="en-US" dirty="0" smtClean="0"/>
              <a:t>Incorporate multiple SQL statements into one procedure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Similar to a SAS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for stored procedures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465" y="183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procedure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465" y="315961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Alter procedure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465" y="43297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Drop procedure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465" y="54080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xec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67932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establish and save repeatable 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302111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edit an existing stored procedure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41912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delete an existing stored procedure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526542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execute/run a stored procedure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2629376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12954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51054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" y="38862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 to Create a stored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Procedure </a:t>
            </a:r>
            <a:r>
              <a:rPr lang="en-US" dirty="0" err="1" smtClean="0"/>
              <a:t>ProcedureName</a:t>
            </a:r>
            <a:r>
              <a:rPr lang="en-US" dirty="0" smtClean="0"/>
              <a:t> 	&lt;</a:t>
            </a:r>
            <a:r>
              <a:rPr lang="en-US" dirty="0" err="1" smtClean="0"/>
              <a:t>ParameterDeclarations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SQLstatements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1862" y="2133600"/>
            <a:ext cx="223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Parameters are optional, but make the procedure more dynamic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5410200" y="220980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99462" y="3894824"/>
            <a:ext cx="223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put multiple </a:t>
            </a:r>
            <a:r>
              <a:rPr lang="en-US" dirty="0" err="1" smtClean="0"/>
              <a:t>sql</a:t>
            </a:r>
            <a:r>
              <a:rPr lang="en-US" dirty="0" smtClean="0"/>
              <a:t> statements here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57800" y="3971024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procedure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every Friday your boss requests all customers that purchased milk?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Procedure </a:t>
            </a:r>
            <a:r>
              <a:rPr lang="en-US" sz="1800" dirty="0" err="1" smtClean="0"/>
              <a:t>StrongBones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Begin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600" dirty="0" err="1" smtClean="0"/>
              <a:t>customerName,MilkSales</a:t>
            </a:r>
            <a:endParaRPr lang="en-US" sz="1600" dirty="0" smtClean="0"/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dirty="0" smtClean="0"/>
              <a:t>Customers c</a:t>
            </a: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Left Join </a:t>
            </a:r>
            <a:r>
              <a:rPr lang="en-US" sz="1600" dirty="0"/>
              <a:t>Orders</a:t>
            </a:r>
            <a:r>
              <a:rPr lang="en-US" sz="1600" dirty="0" smtClean="0"/>
              <a:t> o</a:t>
            </a:r>
          </a:p>
          <a:p>
            <a:pPr marL="1257300" lvl="3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600" dirty="0" smtClean="0"/>
              <a:t> </a:t>
            </a:r>
            <a:r>
              <a:rPr lang="en-US" sz="1600" dirty="0" err="1" smtClean="0"/>
              <a:t>a.CustID</a:t>
            </a:r>
            <a:r>
              <a:rPr lang="en-US" sz="1600" dirty="0" smtClean="0"/>
              <a:t>=</a:t>
            </a:r>
            <a:r>
              <a:rPr lang="en-US" sz="1600" dirty="0" err="1" smtClean="0"/>
              <a:t>o.CustID</a:t>
            </a:r>
            <a:endParaRPr lang="en-US" sz="1600" dirty="0" smtClean="0"/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 </a:t>
            </a:r>
            <a:r>
              <a:rPr lang="en-US" sz="1600" dirty="0" err="1" smtClean="0"/>
              <a:t>o.MilkSales</a:t>
            </a:r>
            <a:r>
              <a:rPr lang="en-US" sz="1600" dirty="0" smtClean="0"/>
              <a:t>&gt;0</a:t>
            </a:r>
            <a:endParaRPr lang="en-US" sz="1600" dirty="0"/>
          </a:p>
          <a:p>
            <a:pPr marL="9144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538539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creates and saves the procedure. It doesn’t run any of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stored procedures are created they can be executed using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 </a:t>
            </a:r>
            <a:r>
              <a:rPr lang="en-US" dirty="0" smtClean="0"/>
              <a:t>keyword.</a:t>
            </a:r>
          </a:p>
          <a:p>
            <a:endParaRPr lang="en-US" dirty="0"/>
          </a:p>
          <a:p>
            <a:r>
              <a:rPr lang="en-US" dirty="0" smtClean="0"/>
              <a:t>To run our </a:t>
            </a:r>
            <a:r>
              <a:rPr lang="en-US" dirty="0" err="1" smtClean="0"/>
              <a:t>StrongBones</a:t>
            </a:r>
            <a:r>
              <a:rPr lang="en-US" dirty="0" smtClean="0"/>
              <a:t> procedure we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</a:t>
            </a:r>
            <a:r>
              <a:rPr lang="en-US" dirty="0" smtClean="0"/>
              <a:t> </a:t>
            </a:r>
            <a:r>
              <a:rPr lang="en-US" dirty="0" err="1" smtClean="0"/>
              <a:t>StrongBones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6267"/>
              </p:ext>
            </p:extLst>
          </p:nvPr>
        </p:nvGraphicFramePr>
        <p:xfrm>
          <a:off x="5429250" y="4375463"/>
          <a:ext cx="2628900" cy="208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1049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MilkSales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Eugene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401437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 stored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say now your boss changes his request the top 3 customers based on purchases of milk?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Alter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Procedure </a:t>
            </a:r>
            <a:r>
              <a:rPr lang="en-US" sz="1800" dirty="0" err="1" smtClean="0"/>
              <a:t>StrongBones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Begin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Top </a:t>
            </a:r>
            <a:r>
              <a:rPr lang="en-US" sz="1600" dirty="0" smtClean="0"/>
              <a:t>3 </a:t>
            </a:r>
            <a:r>
              <a:rPr lang="en-US" sz="1600" dirty="0" err="1" smtClean="0"/>
              <a:t>customerName</a:t>
            </a:r>
            <a:r>
              <a:rPr lang="en-US" sz="1600" dirty="0" smtClean="0"/>
              <a:t>, </a:t>
            </a:r>
            <a:r>
              <a:rPr lang="en-US" sz="1600" dirty="0" err="1" smtClean="0"/>
              <a:t>MilkSales</a:t>
            </a:r>
            <a:endParaRPr lang="en-US" sz="1600" dirty="0" smtClean="0"/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dirty="0" smtClean="0"/>
              <a:t>Customers c</a:t>
            </a:r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Left Join (</a:t>
            </a:r>
            <a:r>
              <a:rPr lang="en-US" sz="1600" dirty="0" err="1"/>
              <a:t>CustID</a:t>
            </a:r>
            <a:r>
              <a:rPr lang="en-US" sz="1600" dirty="0"/>
              <a:t>, Sum(Milk)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600" dirty="0"/>
              <a:t> </a:t>
            </a:r>
            <a:r>
              <a:rPr lang="en-US" sz="1600" dirty="0" err="1"/>
              <a:t>MilkSales</a:t>
            </a:r>
            <a:endParaRPr lang="en-US" sz="1600" dirty="0"/>
          </a:p>
          <a:p>
            <a:pPr marL="1257300" lvl="3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From </a:t>
            </a:r>
            <a:r>
              <a:rPr lang="en-US" sz="1600" dirty="0" smtClean="0"/>
              <a:t>Orders </a:t>
            </a:r>
          </a:p>
          <a:p>
            <a:pPr marL="1257300" lvl="3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</a:t>
            </a:r>
            <a:r>
              <a:rPr lang="en-US" sz="1600" dirty="0" smtClean="0">
                <a:solidFill>
                  <a:schemeClr val="accent1"/>
                </a:solidFill>
              </a:rPr>
              <a:t>Group by </a:t>
            </a:r>
            <a:r>
              <a:rPr lang="en-US" sz="1600" dirty="0" err="1" smtClean="0"/>
              <a:t>CustId</a:t>
            </a:r>
            <a:r>
              <a:rPr lang="en-US" sz="1600" dirty="0" smtClean="0"/>
              <a:t>) o</a:t>
            </a:r>
          </a:p>
          <a:p>
            <a:pPr marL="1257300" lvl="3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600" dirty="0" smtClean="0"/>
              <a:t> </a:t>
            </a:r>
            <a:r>
              <a:rPr lang="en-US" sz="1600" dirty="0" err="1" smtClean="0"/>
              <a:t>a.CustID</a:t>
            </a:r>
            <a:r>
              <a:rPr lang="en-US" sz="1600" dirty="0" smtClean="0"/>
              <a:t>=</a:t>
            </a:r>
            <a:r>
              <a:rPr lang="en-US" sz="1600" dirty="0" err="1" smtClean="0"/>
              <a:t>o.CustID</a:t>
            </a:r>
            <a:endParaRPr lang="en-US" sz="1600" dirty="0" smtClean="0"/>
          </a:p>
          <a:p>
            <a:pPr marL="12573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 by </a:t>
            </a:r>
            <a:r>
              <a:rPr lang="en-US" sz="1600" dirty="0" err="1" smtClean="0"/>
              <a:t>MilkSales</a:t>
            </a:r>
            <a:r>
              <a:rPr lang="en-US" sz="1600" dirty="0" smtClean="0"/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3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538539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edits and saves the procedure. It doesn’t run any of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15892</TotalTime>
  <Words>650</Words>
  <Application>Microsoft Office PowerPoint</Application>
  <PresentationFormat>On-screen Show (4:3)</PresentationFormat>
  <Paragraphs>220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ERS Title Page</vt:lpstr>
      <vt:lpstr>Custom Design</vt:lpstr>
      <vt:lpstr>Lesson 8: Stored procedures and parameters</vt:lpstr>
      <vt:lpstr>Course Outline</vt:lpstr>
      <vt:lpstr>Course Outline</vt:lpstr>
      <vt:lpstr>Stored procedures</vt:lpstr>
      <vt:lpstr>Keywords for stored procedures</vt:lpstr>
      <vt:lpstr>Syntax to Create a stored procedure</vt:lpstr>
      <vt:lpstr>Creating a procedure example</vt:lpstr>
      <vt:lpstr>Using a stored procedure</vt:lpstr>
      <vt:lpstr>Editing a stored procedure</vt:lpstr>
      <vt:lpstr>Running update stored procedure</vt:lpstr>
      <vt:lpstr>Deleting a stored procedure</vt:lpstr>
      <vt:lpstr>Parameters in Stored Procedures</vt:lpstr>
      <vt:lpstr>Parameters example</vt:lpstr>
      <vt:lpstr>Executing Stored Procedures with a parameter</vt:lpstr>
      <vt:lpstr>Executing Stored Procedures example</vt:lpstr>
      <vt:lpstr>Creating a variable without a stored procedure</vt:lpstr>
      <vt:lpstr>Using a local_variable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Patrick, Kevin - ERS</cp:lastModifiedBy>
  <cp:revision>588</cp:revision>
  <cp:lastPrinted>2016-07-06T13:53:48Z</cp:lastPrinted>
  <dcterms:created xsi:type="dcterms:W3CDTF">2015-03-17T19:55:30Z</dcterms:created>
  <dcterms:modified xsi:type="dcterms:W3CDTF">2016-08-03T15:35:56Z</dcterms:modified>
</cp:coreProperties>
</file>