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23"/>
  </p:notesMasterIdLst>
  <p:handoutMasterIdLst>
    <p:handoutMasterId r:id="rId24"/>
  </p:handoutMasterIdLst>
  <p:sldIdLst>
    <p:sldId id="270" r:id="rId3"/>
    <p:sldId id="274" r:id="rId4"/>
    <p:sldId id="286" r:id="rId5"/>
    <p:sldId id="290" r:id="rId6"/>
    <p:sldId id="306" r:id="rId7"/>
    <p:sldId id="310" r:id="rId8"/>
    <p:sldId id="311" r:id="rId9"/>
    <p:sldId id="293" r:id="rId10"/>
    <p:sldId id="314" r:id="rId11"/>
    <p:sldId id="313" r:id="rId12"/>
    <p:sldId id="312" r:id="rId13"/>
    <p:sldId id="315" r:id="rId14"/>
    <p:sldId id="316" r:id="rId15"/>
    <p:sldId id="317" r:id="rId16"/>
    <p:sldId id="319" r:id="rId17"/>
    <p:sldId id="320" r:id="rId18"/>
    <p:sldId id="321" r:id="rId19"/>
    <p:sldId id="322" r:id="rId20"/>
    <p:sldId id="323" r:id="rId21"/>
    <p:sldId id="324" r:id="rId22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1024" autoAdjust="0"/>
  </p:normalViewPr>
  <p:slideViewPr>
    <p:cSldViewPr>
      <p:cViewPr varScale="1">
        <p:scale>
          <a:sx n="106" d="100"/>
          <a:sy n="106" d="100"/>
        </p:scale>
        <p:origin x="1740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1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717A6-640F-46E1-A847-3B4B8C0F836A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1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25F17-142E-488A-BDB5-4C3DAEE9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6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00B29BA-B19F-455A-9D76-705FACB4D2BC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9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EE60CBD-FE0C-4F0C-93C6-506A287A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8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7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*Discuss about null values when there is missing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04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*Discuss how you have to have a primary key</a:t>
            </a:r>
            <a:r>
              <a:rPr lang="en-US" baseline="0" dirty="0" smtClean="0"/>
              <a:t> to uniquely identify each row (auto-increment).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4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4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*There</a:t>
            </a:r>
            <a:r>
              <a:rPr lang="en-US" baseline="0" dirty="0" smtClean="0"/>
              <a:t> is no default backup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4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7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8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28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289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1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67675-E61B-4439-9C15-93784922B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77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804743-2714-4C6F-AA41-AA7DE4B7A11C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6389B9-0545-453C-AAE8-19F066E6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804743-2714-4C6F-AA41-AA7DE4B7A11C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6389B9-0545-453C-AAE8-19F066E6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8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2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" y="0"/>
            <a:ext cx="9144000" cy="118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2797"/>
            <a:ext cx="9144000" cy="9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3877"/>
            <a:ext cx="9144000" cy="914123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305800" y="6549154"/>
            <a:ext cx="762000" cy="307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BA3FA7-BEB2-4323-A93B-546EB2C33319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6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Short Course to Learn SQL Basics</a:t>
            </a:r>
          </a:p>
          <a:p>
            <a:pPr marL="0" indent="0" algn="ctr">
              <a:buNone/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Kevin Patrick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Headlee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Lesson 9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Modifying and maintaining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06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Inserting Data example 2: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986" y="2923004"/>
            <a:ext cx="4035087" cy="23931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000" dirty="0" smtClean="0"/>
              <a:t>Customers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(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, 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, State)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000" dirty="0" smtClean="0"/>
              <a:t>Name1,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Name2,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State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2000" dirty="0" smtClean="0"/>
              <a:t>Customers2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Where</a:t>
            </a:r>
            <a:r>
              <a:rPr lang="en-US" sz="2000" dirty="0" smtClean="0"/>
              <a:t> State=‘OK’</a:t>
            </a:r>
            <a:r>
              <a:rPr lang="en-US" sz="2000" dirty="0"/>
              <a:t>	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rot="10800000">
            <a:off x="3124200" y="5183952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/>
          </p:nvPr>
        </p:nvGraphicFramePr>
        <p:xfrm>
          <a:off x="304800" y="1074109"/>
          <a:ext cx="4602726" cy="173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26"/>
                <a:gridCol w="1418322"/>
                <a:gridCol w="1096278"/>
                <a:gridCol w="838200"/>
              </a:tblGrid>
              <a:tr h="63461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/>
                </a:tc>
              </a:tr>
              <a:tr h="3674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Kevin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Patrick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</a:t>
                      </a:r>
                      <a:endParaRPr lang="en-US" sz="1600" dirty="0"/>
                    </a:p>
                  </a:txBody>
                  <a:tcPr/>
                </a:tc>
              </a:tr>
              <a:tr h="3674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Headlee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NH</a:t>
                      </a:r>
                      <a:endParaRPr lang="en-US" sz="1600" dirty="0"/>
                    </a:p>
                  </a:txBody>
                  <a:tcPr/>
                </a:tc>
              </a:tr>
              <a:tr h="3674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8086" y="765845"/>
            <a:ext cx="223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Customers</a:t>
            </a:r>
            <a:endParaRPr lang="en-US" dirty="0"/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085424"/>
              </p:ext>
            </p:extLst>
          </p:nvPr>
        </p:nvGraphicFramePr>
        <p:xfrm>
          <a:off x="4084073" y="4345011"/>
          <a:ext cx="4602726" cy="163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26"/>
                <a:gridCol w="1418322"/>
                <a:gridCol w="1096278"/>
                <a:gridCol w="838200"/>
              </a:tblGrid>
              <a:tr h="418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CustomerID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State</a:t>
                      </a:r>
                      <a:endParaRPr lang="en-US" sz="1400" dirty="0"/>
                    </a:p>
                  </a:txBody>
                  <a:tcPr/>
                </a:tc>
              </a:tr>
              <a:tr h="256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Kevin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Patrick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</a:t>
                      </a:r>
                      <a:endParaRPr lang="en-US" sz="1400" dirty="0"/>
                    </a:p>
                  </a:txBody>
                  <a:tcPr/>
                </a:tc>
              </a:tr>
              <a:tr h="256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Michael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Headlee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NH</a:t>
                      </a:r>
                      <a:endParaRPr lang="en-US" sz="1400" dirty="0"/>
                    </a:p>
                  </a:txBody>
                  <a:tcPr/>
                </a:tc>
              </a:tr>
              <a:tr h="256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Ryan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Kuhns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</a:t>
                      </a:r>
                      <a:endParaRPr lang="en-US" sz="1400" dirty="0"/>
                    </a:p>
                  </a:txBody>
                  <a:tcPr/>
                </a:tc>
              </a:tr>
              <a:tr h="256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Tyler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Smith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OK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50498" y="4019971"/>
            <a:ext cx="303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table: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delete keyword deletes existing data from a table.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Two different ways: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213" y="399913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Truncate </a:t>
            </a:r>
            <a:r>
              <a:rPr lang="en-US" b="1" dirty="0" smtClean="0"/>
              <a:t>table statement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399913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 statement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213" y="4551024"/>
            <a:ext cx="264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Truncate Table </a:t>
            </a:r>
            <a:r>
              <a:rPr lang="en-US" dirty="0" err="1"/>
              <a:t>tablename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31051" y="4491296"/>
            <a:ext cx="2646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Syntax: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Delete</a:t>
            </a:r>
          </a:p>
          <a:p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tablename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&lt;Where&gt;</a:t>
            </a:r>
          </a:p>
        </p:txBody>
      </p:sp>
    </p:spTree>
    <p:extLst>
      <p:ext uri="{BB962C8B-B14F-4D97-AF65-F5344CB8AC3E}">
        <p14:creationId xmlns:p14="http://schemas.microsoft.com/office/powerpoint/2010/main" val="60578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06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Deleting Data example: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424" y="3113503"/>
            <a:ext cx="4035087" cy="2393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Delete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2000" dirty="0" err="1" smtClean="0"/>
              <a:t>CustomersFinal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Where</a:t>
            </a:r>
            <a:r>
              <a:rPr lang="en-US" sz="2000" dirty="0" smtClean="0"/>
              <a:t> State=‘OK’</a:t>
            </a:r>
            <a:r>
              <a:rPr lang="en-US" sz="2000" dirty="0"/>
              <a:t>	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rot="10800000">
            <a:off x="2667000" y="3929091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8086" y="765845"/>
            <a:ext cx="223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 err="1" smtClean="0"/>
              <a:t>CustomersFinal</a:t>
            </a:r>
            <a:endParaRPr lang="en-US" dirty="0"/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135846"/>
              </p:ext>
            </p:extLst>
          </p:nvPr>
        </p:nvGraphicFramePr>
        <p:xfrm>
          <a:off x="401661" y="1098442"/>
          <a:ext cx="4602726" cy="163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26"/>
                <a:gridCol w="1418322"/>
                <a:gridCol w="1096278"/>
                <a:gridCol w="838200"/>
              </a:tblGrid>
              <a:tr h="418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CustomerID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State</a:t>
                      </a:r>
                      <a:endParaRPr lang="en-US" sz="1400" dirty="0"/>
                    </a:p>
                  </a:txBody>
                  <a:tcPr/>
                </a:tc>
              </a:tr>
              <a:tr h="256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Kevin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Patrick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</a:t>
                      </a:r>
                      <a:endParaRPr lang="en-US" sz="1400" dirty="0"/>
                    </a:p>
                  </a:txBody>
                  <a:tcPr/>
                </a:tc>
              </a:tr>
              <a:tr h="256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Michael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Headlee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NH</a:t>
                      </a:r>
                      <a:endParaRPr lang="en-US" sz="1400" dirty="0"/>
                    </a:p>
                  </a:txBody>
                  <a:tcPr/>
                </a:tc>
              </a:tr>
              <a:tr h="256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Ryan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Kuhns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</a:t>
                      </a:r>
                      <a:endParaRPr lang="en-US" sz="1400" dirty="0"/>
                    </a:p>
                  </a:txBody>
                  <a:tcPr/>
                </a:tc>
              </a:tr>
              <a:tr h="256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Tyler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Smith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OK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50498" y="4019971"/>
            <a:ext cx="303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table: </a:t>
            </a:r>
            <a:endParaRPr lang="en-US" dirty="0"/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459636"/>
              </p:ext>
            </p:extLst>
          </p:nvPr>
        </p:nvGraphicFramePr>
        <p:xfrm>
          <a:off x="4073511" y="4419436"/>
          <a:ext cx="4602726" cy="173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26"/>
                <a:gridCol w="1418322"/>
                <a:gridCol w="1096278"/>
                <a:gridCol w="838200"/>
              </a:tblGrid>
              <a:tr h="63461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/>
                </a:tc>
              </a:tr>
              <a:tr h="3674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Kevin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Patrick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</a:t>
                      </a:r>
                      <a:endParaRPr lang="en-US" sz="1600" dirty="0"/>
                    </a:p>
                  </a:txBody>
                  <a:tcPr/>
                </a:tc>
              </a:tr>
              <a:tr h="3674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Headlee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NH</a:t>
                      </a:r>
                      <a:endParaRPr lang="en-US" sz="1600" dirty="0"/>
                    </a:p>
                  </a:txBody>
                  <a:tcPr/>
                </a:tc>
              </a:tr>
              <a:tr h="3674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46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update keyword changes existing data in a table.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0" y="3047999"/>
            <a:ext cx="3886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Syntax:</a:t>
            </a:r>
          </a:p>
          <a:p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sz="2000" dirty="0" smtClean="0">
                <a:solidFill>
                  <a:schemeClr val="accent1"/>
                </a:solidFill>
              </a:rPr>
              <a:t>Update </a:t>
            </a:r>
            <a:r>
              <a:rPr lang="en-US" sz="2000" dirty="0" err="1" smtClean="0"/>
              <a:t>tablename</a:t>
            </a:r>
            <a:endParaRPr lang="en-US" sz="2000" dirty="0" smtClean="0"/>
          </a:p>
          <a:p>
            <a:r>
              <a:rPr lang="en-US" sz="2000" dirty="0" smtClean="0">
                <a:solidFill>
                  <a:schemeClr val="accent1"/>
                </a:solidFill>
              </a:rPr>
              <a:t>Set</a:t>
            </a:r>
            <a:r>
              <a:rPr lang="en-US" sz="2000" dirty="0" smtClean="0"/>
              <a:t> 	Column1=expression1</a:t>
            </a:r>
          </a:p>
          <a:p>
            <a:r>
              <a:rPr lang="en-US" sz="2000" dirty="0" smtClean="0"/>
              <a:t>	Column2=expression2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Where</a:t>
            </a:r>
            <a:r>
              <a:rPr lang="en-US" sz="2000" dirty="0" smtClean="0"/>
              <a:t> condition</a:t>
            </a:r>
          </a:p>
          <a:p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3772277" y="3965494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6780" y="3810000"/>
            <a:ext cx="27047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*Assigns new values to specified columns for given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5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1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06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Updating Data example: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424" y="3113503"/>
            <a:ext cx="4035087" cy="2393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Update </a:t>
            </a:r>
            <a:r>
              <a:rPr lang="en-US" sz="2000" dirty="0" err="1" smtClean="0"/>
              <a:t>CustomersFinal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 	</a:t>
            </a:r>
            <a:r>
              <a:rPr lang="en-US" sz="2000" dirty="0" smtClean="0"/>
              <a:t>State= ‘TX’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Where</a:t>
            </a:r>
            <a:r>
              <a:rPr lang="en-US" sz="2000" dirty="0" smtClean="0"/>
              <a:t> </a:t>
            </a:r>
            <a:r>
              <a:rPr lang="en-US" sz="2000" dirty="0" err="1" smtClean="0"/>
              <a:t>CustomerID</a:t>
            </a:r>
            <a:r>
              <a:rPr lang="en-US" sz="2000" dirty="0" smtClean="0"/>
              <a:t>=4</a:t>
            </a:r>
            <a:r>
              <a:rPr lang="en-US" sz="2000" dirty="0"/>
              <a:t>	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rot="10800000">
            <a:off x="2667000" y="3929091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8086" y="765845"/>
            <a:ext cx="223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 err="1" smtClean="0"/>
              <a:t>CustomersFinal</a:t>
            </a:r>
            <a:endParaRPr lang="en-US" dirty="0"/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/>
          </p:nvPr>
        </p:nvGraphicFramePr>
        <p:xfrm>
          <a:off x="401661" y="1098442"/>
          <a:ext cx="4602726" cy="163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26"/>
                <a:gridCol w="1418322"/>
                <a:gridCol w="1096278"/>
                <a:gridCol w="838200"/>
              </a:tblGrid>
              <a:tr h="418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CustomerID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State</a:t>
                      </a:r>
                      <a:endParaRPr lang="en-US" sz="1400" dirty="0"/>
                    </a:p>
                  </a:txBody>
                  <a:tcPr/>
                </a:tc>
              </a:tr>
              <a:tr h="256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Kevin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Patrick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</a:t>
                      </a:r>
                      <a:endParaRPr lang="en-US" sz="1400" dirty="0"/>
                    </a:p>
                  </a:txBody>
                  <a:tcPr/>
                </a:tc>
              </a:tr>
              <a:tr h="256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Michael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Headlee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NH</a:t>
                      </a:r>
                      <a:endParaRPr lang="en-US" sz="1400" dirty="0"/>
                    </a:p>
                  </a:txBody>
                  <a:tcPr/>
                </a:tc>
              </a:tr>
              <a:tr h="256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Ryan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Kuhns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</a:t>
                      </a:r>
                      <a:endParaRPr lang="en-US" sz="1400" dirty="0"/>
                    </a:p>
                  </a:txBody>
                  <a:tcPr/>
                </a:tc>
              </a:tr>
              <a:tr h="256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Tyler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Smith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OK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50498" y="4019971"/>
            <a:ext cx="303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table: </a:t>
            </a:r>
            <a:endParaRPr lang="en-US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254741"/>
              </p:ext>
            </p:extLst>
          </p:nvPr>
        </p:nvGraphicFramePr>
        <p:xfrm>
          <a:off x="3733800" y="4368178"/>
          <a:ext cx="4602726" cy="163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26"/>
                <a:gridCol w="1418322"/>
                <a:gridCol w="1096278"/>
                <a:gridCol w="838200"/>
              </a:tblGrid>
              <a:tr h="418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CustomerID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State</a:t>
                      </a:r>
                      <a:endParaRPr lang="en-US" sz="1400" dirty="0"/>
                    </a:p>
                  </a:txBody>
                  <a:tcPr/>
                </a:tc>
              </a:tr>
              <a:tr h="256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Kevin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Patrick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</a:t>
                      </a:r>
                      <a:endParaRPr lang="en-US" sz="1400" dirty="0"/>
                    </a:p>
                  </a:txBody>
                  <a:tcPr/>
                </a:tc>
              </a:tr>
              <a:tr h="256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Michael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Headlee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NH</a:t>
                      </a:r>
                      <a:endParaRPr lang="en-US" sz="1400" dirty="0"/>
                    </a:p>
                  </a:txBody>
                  <a:tcPr/>
                </a:tc>
              </a:tr>
              <a:tr h="256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Ryan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Kuhns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</a:t>
                      </a:r>
                      <a:endParaRPr lang="en-US" sz="1400" dirty="0"/>
                    </a:p>
                  </a:txBody>
                  <a:tcPr/>
                </a:tc>
              </a:tr>
              <a:tr h="256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Tyler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Smith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82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Tables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Maintaining data can be useful for creating tables or changing data within a table.</a:t>
            </a:r>
          </a:p>
          <a:p>
            <a:endParaRPr lang="en-US" dirty="0" smtClean="0"/>
          </a:p>
          <a:p>
            <a:r>
              <a:rPr lang="en-US" dirty="0" smtClean="0"/>
              <a:t>Creating a table with data</a:t>
            </a:r>
          </a:p>
          <a:p>
            <a:r>
              <a:rPr lang="en-US" dirty="0" smtClean="0"/>
              <a:t>Dropping a table with existing data</a:t>
            </a:r>
          </a:p>
          <a:p>
            <a:r>
              <a:rPr lang="en-US" dirty="0" smtClean="0"/>
              <a:t>Altering a table to change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table syntax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Create Table </a:t>
            </a:r>
            <a:r>
              <a:rPr lang="en-US" dirty="0" err="1" smtClean="0"/>
              <a:t>TableName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(Col1 </a:t>
            </a:r>
            <a:r>
              <a:rPr lang="en-US" sz="2800" i="1" dirty="0" smtClean="0"/>
              <a:t>column attributes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Col2 </a:t>
            </a:r>
            <a:r>
              <a:rPr lang="en-US" sz="2800" i="1" dirty="0"/>
              <a:t>column attributes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…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ColN</a:t>
            </a:r>
            <a:r>
              <a:rPr lang="en-US" dirty="0" smtClean="0"/>
              <a:t> </a:t>
            </a:r>
            <a:r>
              <a:rPr lang="en-US" sz="2800" i="1" dirty="0"/>
              <a:t>column </a:t>
            </a:r>
            <a:r>
              <a:rPr lang="en-US" sz="2800" i="1" dirty="0" smtClean="0"/>
              <a:t>attributes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1600200"/>
            <a:ext cx="271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1"/>
                </a:solidFill>
              </a:rPr>
              <a:t>Create Table</a:t>
            </a:r>
            <a:r>
              <a:rPr lang="en-US" dirty="0" smtClean="0"/>
              <a:t> Keywords and name the table 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4876800" y="1676400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6614" y="3124200"/>
            <a:ext cx="2718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the columns and associated column attributes enclosed in </a:t>
            </a:r>
            <a:r>
              <a:rPr lang="en-US" dirty="0"/>
              <a:t>parentheses</a:t>
            </a:r>
          </a:p>
        </p:txBody>
      </p:sp>
      <p:sp>
        <p:nvSpPr>
          <p:cNvPr id="10" name="Left Arrow 9"/>
          <p:cNvSpPr/>
          <p:nvPr/>
        </p:nvSpPr>
        <p:spPr>
          <a:xfrm>
            <a:off x="4876800" y="3343364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8" grpId="1" animBg="1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2653"/>
            <a:ext cx="8229600" cy="799185"/>
          </a:xfrm>
        </p:spPr>
        <p:txBody>
          <a:bodyPr/>
          <a:lstStyle/>
          <a:p>
            <a:r>
              <a:rPr lang="en-US" dirty="0" smtClean="0"/>
              <a:t>Column attributes</a:t>
            </a:r>
            <a:endParaRPr lang="en-US" dirty="0"/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67" y="1216351"/>
            <a:ext cx="676178" cy="657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37" y="1173217"/>
            <a:ext cx="674427" cy="674427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44363" y="1173217"/>
            <a:ext cx="822960" cy="8889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4628" y="89471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3782" y="92114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Date/time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64447" y="92061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numeric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67102" y="1971806"/>
            <a:ext cx="144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Varchar (25)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68568" y="2013318"/>
            <a:ext cx="144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71850" y="1764907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Int</a:t>
            </a:r>
            <a:endParaRPr lang="en-US" dirty="0" smtClean="0"/>
          </a:p>
          <a:p>
            <a:pPr algn="ctr"/>
            <a:r>
              <a:rPr lang="en-US" dirty="0" smtClean="0"/>
              <a:t>Decimal (23,2)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1439" y="2665115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Null values allowed?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119742" y="301365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" y="2514600"/>
            <a:ext cx="86868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11261" y="300321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Null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04800" y="3886200"/>
            <a:ext cx="86868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3942254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Default value:</a:t>
            </a:r>
            <a:endParaRPr lang="en-US" sz="32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5168" y="5181600"/>
            <a:ext cx="86868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13608" y="4296197"/>
            <a:ext cx="160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 (‘US’)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" y="5168483"/>
            <a:ext cx="243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Is it a primary key?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263304" y="5528985"/>
            <a:ext cx="160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1078845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Data type: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9729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1" grpId="0"/>
      <p:bldP spid="23" grpId="0"/>
      <p:bldP spid="24" grpId="0"/>
      <p:bldP spid="25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4" y="0"/>
            <a:ext cx="8229600" cy="1143000"/>
          </a:xfrm>
        </p:spPr>
        <p:txBody>
          <a:bodyPr/>
          <a:lstStyle/>
          <a:p>
            <a:r>
              <a:rPr lang="en-US" dirty="0" smtClean="0"/>
              <a:t>Creating table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Create Table </a:t>
            </a:r>
            <a:r>
              <a:rPr lang="en-US" dirty="0" smtClean="0"/>
              <a:t>Customers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CustomerID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Primary Key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Not Null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VarChar</a:t>
            </a:r>
            <a:r>
              <a:rPr lang="en-US" dirty="0" smtClean="0"/>
              <a:t> (30),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VarChar</a:t>
            </a:r>
            <a:r>
              <a:rPr lang="en-US" dirty="0" smtClean="0"/>
              <a:t> (50),</a:t>
            </a:r>
          </a:p>
          <a:p>
            <a:pPr marL="0" indent="0">
              <a:buNone/>
            </a:pPr>
            <a:r>
              <a:rPr lang="en-US" dirty="0" smtClean="0"/>
              <a:t> State Char(2)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NULL</a:t>
            </a:r>
            <a:r>
              <a:rPr lang="en-US" dirty="0" smtClean="0"/>
              <a:t> Default ( ‘CA’ ) 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a 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690582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 Table Customers</a:t>
            </a:r>
          </a:p>
          <a:p>
            <a:r>
              <a:rPr lang="en-US" dirty="0" smtClean="0"/>
              <a:t> Add (City </a:t>
            </a:r>
            <a:r>
              <a:rPr lang="en-US" dirty="0" err="1" smtClean="0"/>
              <a:t>VarChar</a:t>
            </a:r>
            <a:r>
              <a:rPr lang="en-US" dirty="0" smtClean="0"/>
              <a:t>(75) NULL,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PhoneNum</a:t>
            </a:r>
            <a:r>
              <a:rPr lang="en-US" dirty="0" smtClean="0"/>
              <a:t> Char(12))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522" y="286944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new columns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64584" y="286944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Deleting columns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10300" y="286944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Modify an existing column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32056" y="4037193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 Table Customers</a:t>
            </a:r>
          </a:p>
          <a:p>
            <a:r>
              <a:rPr lang="en-US" dirty="0" smtClean="0"/>
              <a:t>Drop Column </a:t>
            </a:r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07784" y="470097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 Table Customers</a:t>
            </a:r>
          </a:p>
          <a:p>
            <a:r>
              <a:rPr lang="en-US" dirty="0" smtClean="0"/>
              <a:t>Alter Column City </a:t>
            </a:r>
            <a:r>
              <a:rPr lang="en-US" dirty="0" err="1" smtClean="0"/>
              <a:t>VarChar</a:t>
            </a:r>
            <a:r>
              <a:rPr lang="en-US" dirty="0" smtClean="0"/>
              <a:t>(75) NOT NULL</a:t>
            </a:r>
            <a:endParaRPr lang="en-US" dirty="0"/>
          </a:p>
        </p:txBody>
      </p:sp>
      <p:sp>
        <p:nvSpPr>
          <p:cNvPr id="13" name="Plus 12"/>
          <p:cNvSpPr/>
          <p:nvPr/>
        </p:nvSpPr>
        <p:spPr>
          <a:xfrm>
            <a:off x="762000" y="1445817"/>
            <a:ext cx="1143000" cy="1143000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3669384" y="1624089"/>
            <a:ext cx="1066800" cy="786455"/>
          </a:xfrm>
          <a:prstGeom prst="mathMin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858000" y="1556137"/>
            <a:ext cx="990600" cy="95950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20744" y="3255273"/>
            <a:ext cx="86868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5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 to SQL and relational databases</a:t>
            </a:r>
          </a:p>
          <a:p>
            <a:r>
              <a:rPr lang="en-US" dirty="0" smtClean="0"/>
              <a:t>Functions and sorting data</a:t>
            </a:r>
          </a:p>
          <a:p>
            <a:r>
              <a:rPr lang="en-US" dirty="0" smtClean="0"/>
              <a:t>Conditional column calculations and subsets of rows</a:t>
            </a:r>
          </a:p>
          <a:p>
            <a:r>
              <a:rPr lang="en-US" dirty="0" smtClean="0"/>
              <a:t>Combining data from multiple tables</a:t>
            </a:r>
          </a:p>
          <a:p>
            <a:r>
              <a:rPr lang="en-US" dirty="0"/>
              <a:t>Summarizing data across rows (i.e.: grouping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subqueries</a:t>
            </a:r>
          </a:p>
          <a:p>
            <a:r>
              <a:rPr lang="en-US" dirty="0" smtClean="0"/>
              <a:t>Review of lessons 1-6 and examples with more complex functions</a:t>
            </a:r>
          </a:p>
          <a:p>
            <a:r>
              <a:rPr lang="en-US" dirty="0" smtClean="0"/>
              <a:t>Stored procedures and parameters</a:t>
            </a:r>
          </a:p>
          <a:p>
            <a:r>
              <a:rPr lang="en-US" dirty="0" smtClean="0"/>
              <a:t>Modifying and maintaining data</a:t>
            </a:r>
          </a:p>
          <a:p>
            <a:r>
              <a:rPr lang="en-US" dirty="0" smtClean="0"/>
              <a:t>Overall review and real world and student submitted examples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Completely deleting a 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Drop Table </a:t>
            </a:r>
            <a:r>
              <a:rPr lang="en-US" i="1" dirty="0" err="1" smtClean="0"/>
              <a:t>TableName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Drop Table </a:t>
            </a:r>
            <a:r>
              <a:rPr lang="en-US" i="1" dirty="0" smtClean="0"/>
              <a:t>Customers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8288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table definitions and all data are removed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4953000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solidFill>
                  <a:schemeClr val="accent1"/>
                </a:solidFill>
              </a:rPr>
              <a:t>Delete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Truncate </a:t>
            </a:r>
            <a:r>
              <a:rPr lang="en-US" dirty="0" smtClean="0"/>
              <a:t>remove data, but do NOT delete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 to SQL and relational databases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Functions and sorting data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Conditional column calculations and subsets of rows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Combining data from multiple tables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Summarizing data across rows (i.e.: grouping)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Using subqueries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Review of lessons 1-6 and examples with more complex functions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Stored procedures and parameters</a:t>
            </a:r>
          </a:p>
          <a:p>
            <a:r>
              <a:rPr lang="en-US" dirty="0" smtClean="0"/>
              <a:t>Modifying and maintaining data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Overall review and real world and student submitted examples</a:t>
            </a:r>
          </a:p>
          <a:p>
            <a:pPr lvl="1"/>
            <a:endParaRPr 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838200" y="4953000"/>
            <a:ext cx="6858000" cy="381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Modifying data can be useful for cleaning up or changing data within a table.</a:t>
            </a:r>
          </a:p>
          <a:p>
            <a:endParaRPr lang="en-US" dirty="0" smtClean="0"/>
          </a:p>
          <a:p>
            <a:r>
              <a:rPr lang="en-US" dirty="0" smtClean="0"/>
              <a:t>Inserting new data into a table</a:t>
            </a:r>
          </a:p>
          <a:p>
            <a:r>
              <a:rPr lang="en-US" dirty="0" smtClean="0"/>
              <a:t>Deleting existing data from a table</a:t>
            </a:r>
          </a:p>
          <a:p>
            <a:r>
              <a:rPr lang="en-US" dirty="0" smtClean="0"/>
              <a:t>Updating existing data into a table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6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for Modifying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8465" y="183776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Insert into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8465" y="351794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Delete/Truncate table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465" y="525225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Update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167932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Adds new data into a table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19600" y="3507695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Used to delete existing data in a table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19600" y="5124009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Used to update data in an existing table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4800" y="2629376"/>
            <a:ext cx="86868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1295400"/>
            <a:ext cx="86868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4800" y="4648200"/>
            <a:ext cx="86868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4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600199"/>
            <a:ext cx="8229600" cy="36576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insert keyword adds new data into a table.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14400" y="3916361"/>
            <a:ext cx="3505200" cy="1524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Syntax: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Insert into </a:t>
            </a:r>
            <a:r>
              <a:rPr lang="en-US" dirty="0" err="1" smtClean="0"/>
              <a:t>tablename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(</a:t>
            </a:r>
            <a:r>
              <a:rPr lang="en-US" dirty="0" err="1" smtClean="0"/>
              <a:t>columnlist</a:t>
            </a:r>
            <a:r>
              <a:rPr lang="en-US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Values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(RowValues1),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(RowValues2)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345540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the values keyword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0162" y="3455406"/>
            <a:ext cx="402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Querying data with a select statement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800600" y="3962400"/>
            <a:ext cx="3505200" cy="1524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Syntax: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Insert into </a:t>
            </a:r>
            <a:r>
              <a:rPr lang="en-US" dirty="0" err="1" smtClean="0"/>
              <a:t>tablename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(</a:t>
            </a:r>
            <a:r>
              <a:rPr lang="en-US" dirty="0" err="1" smtClean="0"/>
              <a:t>columnlist</a:t>
            </a:r>
            <a:r>
              <a:rPr lang="en-US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Select </a:t>
            </a:r>
            <a:r>
              <a:rPr lang="en-US" dirty="0" smtClean="0"/>
              <a:t>var1, var2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From </a:t>
            </a:r>
            <a:r>
              <a:rPr lang="en-US" i="1" dirty="0" err="1" smtClean="0"/>
              <a:t>tablename</a:t>
            </a:r>
            <a:endParaRPr lang="en-US" i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Where </a:t>
            </a:r>
            <a:r>
              <a:rPr lang="en-US" i="1" dirty="0" smtClean="0"/>
              <a:t>condition</a:t>
            </a:r>
            <a:endParaRPr lang="en-US" i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9984" y="2646377"/>
            <a:ext cx="3848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Two different ways: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5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0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Inserting Data Values Statement 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2816" y="4383391"/>
            <a:ext cx="223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we want to add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126182" y="4367105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013814"/>
              </p:ext>
            </p:extLst>
          </p:nvPr>
        </p:nvGraphicFramePr>
        <p:xfrm>
          <a:off x="502674" y="1692148"/>
          <a:ext cx="4602726" cy="173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26"/>
                <a:gridCol w="1418322"/>
                <a:gridCol w="1096278"/>
                <a:gridCol w="838200"/>
              </a:tblGrid>
              <a:tr h="63461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/>
                </a:tc>
              </a:tr>
              <a:tr h="3674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Kevin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Patrick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</a:t>
                      </a:r>
                      <a:endParaRPr lang="en-US" sz="1600" dirty="0"/>
                    </a:p>
                  </a:txBody>
                  <a:tcPr/>
                </a:tc>
              </a:tr>
              <a:tr h="3674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Headlee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NH</a:t>
                      </a:r>
                      <a:endParaRPr lang="en-US" sz="1600" dirty="0"/>
                    </a:p>
                  </a:txBody>
                  <a:tcPr/>
                </a:tc>
              </a:tr>
              <a:tr h="3674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0" y="1322816"/>
            <a:ext cx="223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Customers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4106392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want to add Tyler Smith from Oklahoma and John Morris from West Virginia.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5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06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Inserting Data example: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986" y="2923004"/>
            <a:ext cx="5562600" cy="2393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en-US" sz="2000" dirty="0" smtClean="0"/>
              <a:t>Customers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(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, 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, State)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Values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(‘Tyler’, ‘Smith’, ‘OK’),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(‘John’, ‘Morris’, ‘WV’)	</a:t>
            </a:r>
            <a:r>
              <a:rPr lang="en-US" sz="2000" dirty="0"/>
              <a:t>	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3000" y="2923004"/>
            <a:ext cx="223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for columns doesn’t matter as long as they match up.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4191000" y="3323714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3124200" y="5183952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586318"/>
              </p:ext>
            </p:extLst>
          </p:nvPr>
        </p:nvGraphicFramePr>
        <p:xfrm>
          <a:off x="304800" y="1074109"/>
          <a:ext cx="4602726" cy="173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26"/>
                <a:gridCol w="1418322"/>
                <a:gridCol w="1096278"/>
                <a:gridCol w="838200"/>
              </a:tblGrid>
              <a:tr h="63461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/>
                </a:tc>
              </a:tr>
              <a:tr h="3674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Kevin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Patrick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</a:t>
                      </a:r>
                      <a:endParaRPr lang="en-US" sz="1600" dirty="0"/>
                    </a:p>
                  </a:txBody>
                  <a:tcPr/>
                </a:tc>
              </a:tr>
              <a:tr h="3674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Headlee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NH</a:t>
                      </a:r>
                      <a:endParaRPr lang="en-US" sz="1600" dirty="0"/>
                    </a:p>
                  </a:txBody>
                  <a:tcPr/>
                </a:tc>
              </a:tr>
              <a:tr h="3674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8086" y="765845"/>
            <a:ext cx="223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Customers</a:t>
            </a:r>
            <a:endParaRPr lang="en-US" dirty="0"/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29646"/>
              </p:ext>
            </p:extLst>
          </p:nvPr>
        </p:nvGraphicFramePr>
        <p:xfrm>
          <a:off x="4084073" y="4345011"/>
          <a:ext cx="4602726" cy="1942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26"/>
                <a:gridCol w="1418322"/>
                <a:gridCol w="1096278"/>
                <a:gridCol w="838200"/>
              </a:tblGrid>
              <a:tr h="418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CustomerID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State</a:t>
                      </a:r>
                      <a:endParaRPr lang="en-US" sz="1400" dirty="0"/>
                    </a:p>
                  </a:txBody>
                  <a:tcPr/>
                </a:tc>
              </a:tr>
              <a:tr h="256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Kevin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Patrick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</a:t>
                      </a:r>
                      <a:endParaRPr lang="en-US" sz="1400" dirty="0"/>
                    </a:p>
                  </a:txBody>
                  <a:tcPr/>
                </a:tc>
              </a:tr>
              <a:tr h="256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Michael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Headlee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NH</a:t>
                      </a:r>
                      <a:endParaRPr lang="en-US" sz="1400" dirty="0"/>
                    </a:p>
                  </a:txBody>
                  <a:tcPr/>
                </a:tc>
              </a:tr>
              <a:tr h="256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Ryan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Kuhns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</a:t>
                      </a:r>
                      <a:endParaRPr lang="en-US" sz="1400" dirty="0"/>
                    </a:p>
                  </a:txBody>
                  <a:tcPr/>
                </a:tc>
              </a:tr>
              <a:tr h="256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Tyler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Smith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OK</a:t>
                      </a:r>
                      <a:endParaRPr lang="en-US" sz="1400" dirty="0"/>
                    </a:p>
                  </a:txBody>
                  <a:tcPr/>
                </a:tc>
              </a:tr>
              <a:tr h="2569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John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Morris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WV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50498" y="4019971"/>
            <a:ext cx="303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table: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0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3" grpId="0" animBg="1"/>
      <p:bldP spid="8" grpId="0" animBg="1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0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Inserting Data Select Statement 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2816" y="4383391"/>
            <a:ext cx="223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we want to add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126182" y="4367105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/>
          </p:nvPr>
        </p:nvGraphicFramePr>
        <p:xfrm>
          <a:off x="502674" y="1692148"/>
          <a:ext cx="4602726" cy="173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26"/>
                <a:gridCol w="1418322"/>
                <a:gridCol w="1096278"/>
                <a:gridCol w="838200"/>
              </a:tblGrid>
              <a:tr h="63461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FirstName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/>
                </a:tc>
              </a:tr>
              <a:tr h="3674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Kevin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Patrick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</a:t>
                      </a:r>
                      <a:endParaRPr lang="en-US" sz="1600" dirty="0"/>
                    </a:p>
                  </a:txBody>
                  <a:tcPr/>
                </a:tc>
              </a:tr>
              <a:tr h="3674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Headlee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NH</a:t>
                      </a:r>
                      <a:endParaRPr lang="en-US" sz="1600" dirty="0"/>
                    </a:p>
                  </a:txBody>
                  <a:tcPr/>
                </a:tc>
              </a:tr>
              <a:tr h="3674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Kuhns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0" y="1322816"/>
            <a:ext cx="223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Customers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320661"/>
              </p:ext>
            </p:extLst>
          </p:nvPr>
        </p:nvGraphicFramePr>
        <p:xfrm>
          <a:off x="457200" y="4114800"/>
          <a:ext cx="45947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588"/>
                <a:gridCol w="1531588"/>
                <a:gridCol w="15315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2674" y="3798332"/>
            <a:ext cx="223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Customers2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1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2" grpId="0"/>
    </p:bldLst>
  </p:timing>
</p:sld>
</file>

<file path=ppt/theme/theme1.xml><?xml version="1.0" encoding="utf-8"?>
<a:theme xmlns:a="http://schemas.openxmlformats.org/drawingml/2006/main" name="ERS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ERS Presentation 2014_Blue</Template>
  <TotalTime>16588</TotalTime>
  <Words>906</Words>
  <Application>Microsoft Office PowerPoint</Application>
  <PresentationFormat>On-screen Show (4:3)</PresentationFormat>
  <Paragraphs>379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ERS Title Page</vt:lpstr>
      <vt:lpstr>Custom Design</vt:lpstr>
      <vt:lpstr>Lesson 9: Modifying and maintaining data</vt:lpstr>
      <vt:lpstr>Course Outline</vt:lpstr>
      <vt:lpstr>Course Outline</vt:lpstr>
      <vt:lpstr>Modifying Data</vt:lpstr>
      <vt:lpstr>Keywords for Modifying Data</vt:lpstr>
      <vt:lpstr>Inserting Data</vt:lpstr>
      <vt:lpstr>Inserting Data Values Statement example:</vt:lpstr>
      <vt:lpstr>Inserting Data example:</vt:lpstr>
      <vt:lpstr>Inserting Data Select Statement example:</vt:lpstr>
      <vt:lpstr>Inserting Data example 2:</vt:lpstr>
      <vt:lpstr>Deleting Data</vt:lpstr>
      <vt:lpstr>Deleting Data example:</vt:lpstr>
      <vt:lpstr>Updating Data</vt:lpstr>
      <vt:lpstr>Updating Data example:</vt:lpstr>
      <vt:lpstr>Maintaining Tables</vt:lpstr>
      <vt:lpstr>Creating a table syntax</vt:lpstr>
      <vt:lpstr>Column attributes</vt:lpstr>
      <vt:lpstr>Creating table example</vt:lpstr>
      <vt:lpstr>Modifying a table</vt:lpstr>
      <vt:lpstr>Completely deleting a table</vt:lpstr>
    </vt:vector>
  </TitlesOfParts>
  <Company>USDA-ERS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WIN31TONT40</dc:creator>
  <cp:lastModifiedBy>Headlee, Michael - ERS</cp:lastModifiedBy>
  <cp:revision>636</cp:revision>
  <cp:lastPrinted>2016-07-06T13:53:48Z</cp:lastPrinted>
  <dcterms:created xsi:type="dcterms:W3CDTF">2015-03-17T19:55:30Z</dcterms:created>
  <dcterms:modified xsi:type="dcterms:W3CDTF">2016-08-10T15:01:25Z</dcterms:modified>
</cp:coreProperties>
</file>