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6" r:id="rId3"/>
    <p:sldId id="257" r:id="rId4"/>
    <p:sldId id="264" r:id="rId5"/>
    <p:sldId id="265" r:id="rId6"/>
    <p:sldId id="262" r:id="rId7"/>
    <p:sldId id="263" r:id="rId8"/>
    <p:sldId id="267" r:id="rId9"/>
    <p:sldId id="259" r:id="rId10"/>
    <p:sldId id="260" r:id="rId11"/>
    <p:sldId id="261" r:id="rId12"/>
    <p:sldId id="268" r:id="rId13"/>
    <p:sldId id="269" r:id="rId14"/>
    <p:sldId id="270" r:id="rId15"/>
    <p:sldId id="271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1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CEBF-2F3F-443D-9B47-811790D938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838AA-DE05-41CC-B42D-3EE042F626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03025" y="67056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3305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664787A-816B-4DF6-8E20-5D0FDBC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41641-0FE6-4183-8F90-A059F0D2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48" y="340028"/>
            <a:ext cx="5209309" cy="668220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497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296B58C-D3B6-4E10-B336-19A0C6ED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98" y="1325563"/>
            <a:ext cx="5367377" cy="50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6E12319-7C5A-435F-A4F4-DE37C2CF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50" y="38075"/>
            <a:ext cx="6257971" cy="67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3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85CA2A-D991-40A0-9F86-9FE3B2EA8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5" y="0"/>
            <a:ext cx="6007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CFD72B8-F86D-4BFF-A8C3-20DA2B03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53" y="978198"/>
            <a:ext cx="7691494" cy="52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7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BF59C93-7656-4051-A1E3-F02D4A4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8" y="1627384"/>
            <a:ext cx="7786744" cy="161926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5E23471-12B8-4CF9-BEBF-C9D5F8BB2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8" y="3929533"/>
            <a:ext cx="7762932" cy="16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B6A624B-F816-424C-8255-C4FBB5E7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96" y="1120952"/>
            <a:ext cx="7254608" cy="50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664787A-816B-4DF6-8E20-5D0FDBC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41641-0FE6-4183-8F90-A059F0D2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23" y="260465"/>
            <a:ext cx="5209309" cy="195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HEADLINE: </a:t>
            </a:r>
            <a:br>
              <a:rPr lang="en-US" sz="3600" dirty="0"/>
            </a:br>
            <a:r>
              <a:rPr lang="en-US" sz="3600" dirty="0"/>
              <a:t>The Included Data Features Do Not Predict The Quality Score A Wine Will Be Given</a:t>
            </a:r>
          </a:p>
        </p:txBody>
      </p:sp>
    </p:spTree>
    <p:extLst>
      <p:ext uri="{BB962C8B-B14F-4D97-AF65-F5344CB8AC3E}">
        <p14:creationId xmlns:p14="http://schemas.microsoft.com/office/powerpoint/2010/main" val="27653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664787A-816B-4DF6-8E20-5D0FDBC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41641-0FE6-4183-8F90-A059F0D2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23" y="260464"/>
            <a:ext cx="5209309" cy="370193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3 Machine Learning Algorithms Included: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1. Multiple Regression</a:t>
            </a:r>
            <a:br>
              <a:rPr lang="en-US" sz="3600" dirty="0"/>
            </a:br>
            <a:r>
              <a:rPr lang="en-US" sz="3600" dirty="0"/>
              <a:t>2. Random Forest</a:t>
            </a:r>
            <a:br>
              <a:rPr lang="en-US" sz="3600" dirty="0"/>
            </a:br>
            <a:r>
              <a:rPr lang="en-US" sz="3600" dirty="0"/>
              <a:t>3.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0263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27228" cy="1325563"/>
          </a:xfrm>
        </p:spPr>
        <p:txBody>
          <a:bodyPr/>
          <a:lstStyle/>
          <a:p>
            <a:pPr algn="ctr"/>
            <a:r>
              <a:rPr lang="en-US" dirty="0"/>
              <a:t>Regression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BD1CE-4184-4BF9-8EA7-7FC911BF4012}"/>
              </a:ext>
            </a:extLst>
          </p:cNvPr>
          <p:cNvSpPr txBox="1"/>
          <p:nvPr/>
        </p:nvSpPr>
        <p:spPr>
          <a:xfrm>
            <a:off x="1975839" y="2132068"/>
            <a:ext cx="7733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Features </a:t>
            </a:r>
            <a:r>
              <a:rPr lang="en-US" sz="8000" dirty="0">
                <a:sym typeface="Wingdings" panose="05000000000000000000" pitchFamily="2" charset="2"/>
              </a:rPr>
              <a:t>Target</a:t>
            </a:r>
            <a:endParaRPr lang="en-US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3B102-DE1E-4DDF-9C08-5C456D8B8A68}"/>
              </a:ext>
            </a:extLst>
          </p:cNvPr>
          <p:cNvSpPr txBox="1"/>
          <p:nvPr/>
        </p:nvSpPr>
        <p:spPr>
          <a:xfrm>
            <a:off x="5882717" y="3204127"/>
            <a:ext cx="761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07327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27228" cy="1325563"/>
          </a:xfrm>
        </p:spPr>
        <p:txBody>
          <a:bodyPr/>
          <a:lstStyle/>
          <a:p>
            <a:pPr algn="ctr"/>
            <a:r>
              <a:rPr lang="en-US" dirty="0"/>
              <a:t>Data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BD1CE-4184-4BF9-8EA7-7FC911BF4012}"/>
              </a:ext>
            </a:extLst>
          </p:cNvPr>
          <p:cNvSpPr txBox="1"/>
          <p:nvPr/>
        </p:nvSpPr>
        <p:spPr>
          <a:xfrm>
            <a:off x="2246942" y="2151727"/>
            <a:ext cx="7733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Feature Independence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2D353-09B8-45EA-A80D-D284D48F13B0}"/>
              </a:ext>
            </a:extLst>
          </p:cNvPr>
          <p:cNvSpPr txBox="1"/>
          <p:nvPr/>
        </p:nvSpPr>
        <p:spPr>
          <a:xfrm>
            <a:off x="3786259" y="3630030"/>
            <a:ext cx="439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Correlations Nor Causations</a:t>
            </a:r>
          </a:p>
        </p:txBody>
      </p:sp>
    </p:spTree>
    <p:extLst>
      <p:ext uri="{BB962C8B-B14F-4D97-AF65-F5344CB8AC3E}">
        <p14:creationId xmlns:p14="http://schemas.microsoft.com/office/powerpoint/2010/main" val="252160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5" name="Picture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F0E85308-E1B7-4732-98C0-268C6904B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" y="2688425"/>
            <a:ext cx="11893930" cy="17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A42B1-42A2-4056-89CB-26AEB43A1640}"/>
              </a:ext>
            </a:extLst>
          </p:cNvPr>
          <p:cNvGrpSpPr/>
          <p:nvPr/>
        </p:nvGrpSpPr>
        <p:grpSpPr>
          <a:xfrm>
            <a:off x="180349" y="1379544"/>
            <a:ext cx="11893930" cy="1928553"/>
            <a:chOff x="180349" y="2588029"/>
            <a:chExt cx="11893930" cy="1928553"/>
          </a:xfrm>
        </p:grpSpPr>
        <p:pic>
          <p:nvPicPr>
            <p:cNvPr id="5" name="Picture 4" descr="A picture containing text, monitor, screenshot, screen&#10;&#10;Description automatically generated">
              <a:extLst>
                <a:ext uri="{FF2B5EF4-FFF2-40B4-BE49-F238E27FC236}">
                  <a16:creationId xmlns:a16="http://schemas.microsoft.com/office/drawing/2014/main" id="{F0E85308-E1B7-4732-98C0-268C6904B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49" y="2688425"/>
              <a:ext cx="11893930" cy="170069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BE7A91-5E86-4443-A69D-95BC559CB973}"/>
                </a:ext>
              </a:extLst>
            </p:cNvPr>
            <p:cNvSpPr/>
            <p:nvPr/>
          </p:nvSpPr>
          <p:spPr>
            <a:xfrm>
              <a:off x="642851" y="2588029"/>
              <a:ext cx="3236422" cy="192855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93085C-41E4-4E63-8143-EFE7686CE175}"/>
                </a:ext>
              </a:extLst>
            </p:cNvPr>
            <p:cNvSpPr/>
            <p:nvPr/>
          </p:nvSpPr>
          <p:spPr>
            <a:xfrm>
              <a:off x="9548357" y="2588029"/>
              <a:ext cx="498137" cy="192855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BAF8F3-D925-4491-B68F-50E579CB45C3}"/>
              </a:ext>
            </a:extLst>
          </p:cNvPr>
          <p:cNvGrpSpPr/>
          <p:nvPr/>
        </p:nvGrpSpPr>
        <p:grpSpPr>
          <a:xfrm>
            <a:off x="180349" y="3929769"/>
            <a:ext cx="11893930" cy="1928553"/>
            <a:chOff x="180349" y="2588029"/>
            <a:chExt cx="11893930" cy="1928553"/>
          </a:xfrm>
        </p:grpSpPr>
        <p:pic>
          <p:nvPicPr>
            <p:cNvPr id="8" name="Picture 7" descr="A picture containing text, monitor, screenshot, screen&#10;&#10;Description automatically generated">
              <a:extLst>
                <a:ext uri="{FF2B5EF4-FFF2-40B4-BE49-F238E27FC236}">
                  <a16:creationId xmlns:a16="http://schemas.microsoft.com/office/drawing/2014/main" id="{8FE8C71A-1FD3-43C2-B671-EA0D98F02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49" y="2688425"/>
              <a:ext cx="11893930" cy="170069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E7B8BC-6851-41FB-97A6-298615DF01EE}"/>
                </a:ext>
              </a:extLst>
            </p:cNvPr>
            <p:cNvSpPr/>
            <p:nvPr/>
          </p:nvSpPr>
          <p:spPr>
            <a:xfrm>
              <a:off x="3919068" y="2588029"/>
              <a:ext cx="1172164" cy="192855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0706F0-E22D-4FB3-AA95-457DB8B296F8}"/>
                </a:ext>
              </a:extLst>
            </p:cNvPr>
            <p:cNvSpPr/>
            <p:nvPr/>
          </p:nvSpPr>
          <p:spPr>
            <a:xfrm>
              <a:off x="10756836" y="2588029"/>
              <a:ext cx="670867" cy="192855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83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5" name="Picture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F0E85308-E1B7-4732-98C0-268C6904B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" y="2688425"/>
            <a:ext cx="11893930" cy="170069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6308DB6-24B6-4716-B21B-F185CF71013B}"/>
              </a:ext>
            </a:extLst>
          </p:cNvPr>
          <p:cNvGrpSpPr/>
          <p:nvPr/>
        </p:nvGrpSpPr>
        <p:grpSpPr>
          <a:xfrm>
            <a:off x="1010894" y="2113688"/>
            <a:ext cx="10076780" cy="261914"/>
            <a:chOff x="1010894" y="2113688"/>
            <a:chExt cx="10076780" cy="26191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F8A727-95BF-4BAE-A70E-71A35E092E0B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94" y="2113688"/>
              <a:ext cx="1007678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065C66-FBDE-4483-A97A-6722ECA9B94C}"/>
                </a:ext>
              </a:extLst>
            </p:cNvPr>
            <p:cNvCxnSpPr/>
            <p:nvPr/>
          </p:nvCxnSpPr>
          <p:spPr>
            <a:xfrm>
              <a:off x="1043058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C8E8FA-D96F-4358-918A-56BCD1BF4F30}"/>
                </a:ext>
              </a:extLst>
            </p:cNvPr>
            <p:cNvCxnSpPr/>
            <p:nvPr/>
          </p:nvCxnSpPr>
          <p:spPr>
            <a:xfrm>
              <a:off x="11051679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A87582-F295-4071-B7CF-77662F3DB051}"/>
                </a:ext>
              </a:extLst>
            </p:cNvPr>
            <p:cNvCxnSpPr/>
            <p:nvPr/>
          </p:nvCxnSpPr>
          <p:spPr>
            <a:xfrm>
              <a:off x="2573951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06D094-E55E-4042-A626-4A49E1D3A635}"/>
                </a:ext>
              </a:extLst>
            </p:cNvPr>
            <p:cNvCxnSpPr/>
            <p:nvPr/>
          </p:nvCxnSpPr>
          <p:spPr>
            <a:xfrm>
              <a:off x="3506731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B3A7FD-5930-4F25-A619-7D9D54ECA82E}"/>
                </a:ext>
              </a:extLst>
            </p:cNvPr>
            <p:cNvCxnSpPr/>
            <p:nvPr/>
          </p:nvCxnSpPr>
          <p:spPr>
            <a:xfrm>
              <a:off x="4669259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FFC3F4-4531-4E69-9F28-E7F98C5ECE46}"/>
                </a:ext>
              </a:extLst>
            </p:cNvPr>
            <p:cNvCxnSpPr/>
            <p:nvPr/>
          </p:nvCxnSpPr>
          <p:spPr>
            <a:xfrm>
              <a:off x="5505545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38D1606-CC2A-4A67-9A25-82911392C4AD}"/>
                </a:ext>
              </a:extLst>
            </p:cNvPr>
            <p:cNvCxnSpPr/>
            <p:nvPr/>
          </p:nvCxnSpPr>
          <p:spPr>
            <a:xfrm>
              <a:off x="6672668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1CFE15-6514-4D23-B41D-D79DCF366CC3}"/>
                </a:ext>
              </a:extLst>
            </p:cNvPr>
            <p:cNvCxnSpPr/>
            <p:nvPr/>
          </p:nvCxnSpPr>
          <p:spPr>
            <a:xfrm>
              <a:off x="8234959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A2053A-7BE5-4281-AECA-3F9700BEADBD}"/>
                </a:ext>
              </a:extLst>
            </p:cNvPr>
            <p:cNvCxnSpPr/>
            <p:nvPr/>
          </p:nvCxnSpPr>
          <p:spPr>
            <a:xfrm>
              <a:off x="9255043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F1DB3E-4935-4203-8B68-EE6459858158}"/>
                </a:ext>
              </a:extLst>
            </p:cNvPr>
            <p:cNvCxnSpPr/>
            <p:nvPr/>
          </p:nvCxnSpPr>
          <p:spPr>
            <a:xfrm>
              <a:off x="9788061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E4B82A-E5EC-4A9F-B060-7137D5AC3C67}"/>
                </a:ext>
              </a:extLst>
            </p:cNvPr>
            <p:cNvCxnSpPr/>
            <p:nvPr/>
          </p:nvCxnSpPr>
          <p:spPr>
            <a:xfrm>
              <a:off x="10431358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B78CB0-A0B2-492B-A28E-36224184D38B}"/>
              </a:ext>
            </a:extLst>
          </p:cNvPr>
          <p:cNvCxnSpPr>
            <a:cxnSpLocks/>
          </p:cNvCxnSpPr>
          <p:nvPr/>
        </p:nvCxnSpPr>
        <p:spPr>
          <a:xfrm rot="10800000">
            <a:off x="1057610" y="4963857"/>
            <a:ext cx="1007678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ED33C-182C-4A7C-AD36-E78C901B6A28}"/>
              </a:ext>
            </a:extLst>
          </p:cNvPr>
          <p:cNvCxnSpPr/>
          <p:nvPr/>
        </p:nvCxnSpPr>
        <p:spPr>
          <a:xfrm rot="10800000">
            <a:off x="11102226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1E5BB1-581C-4520-BD50-CE34E13AE959}"/>
              </a:ext>
            </a:extLst>
          </p:cNvPr>
          <p:cNvCxnSpPr/>
          <p:nvPr/>
        </p:nvCxnSpPr>
        <p:spPr>
          <a:xfrm rot="10800000">
            <a:off x="1093605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D837B-2BE4-45C6-9A6B-CF6F833A84DF}"/>
              </a:ext>
            </a:extLst>
          </p:cNvPr>
          <p:cNvCxnSpPr/>
          <p:nvPr/>
        </p:nvCxnSpPr>
        <p:spPr>
          <a:xfrm rot="10800000">
            <a:off x="10430598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94326D-CED6-4A3D-A0A9-287CFA332811}"/>
              </a:ext>
            </a:extLst>
          </p:cNvPr>
          <p:cNvCxnSpPr/>
          <p:nvPr/>
        </p:nvCxnSpPr>
        <p:spPr>
          <a:xfrm rot="10800000">
            <a:off x="9750543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3E0571-7B36-4527-B305-53735C112ED4}"/>
              </a:ext>
            </a:extLst>
          </p:cNvPr>
          <p:cNvCxnSpPr/>
          <p:nvPr/>
        </p:nvCxnSpPr>
        <p:spPr>
          <a:xfrm rot="10800000">
            <a:off x="9199150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FAF3CA-EE77-4936-BE7F-3C18F06E6E6B}"/>
              </a:ext>
            </a:extLst>
          </p:cNvPr>
          <p:cNvCxnSpPr/>
          <p:nvPr/>
        </p:nvCxnSpPr>
        <p:spPr>
          <a:xfrm rot="10800000">
            <a:off x="8298534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F93D4F-116C-43FA-A1F4-14D853DD8AD6}"/>
              </a:ext>
            </a:extLst>
          </p:cNvPr>
          <p:cNvCxnSpPr/>
          <p:nvPr/>
        </p:nvCxnSpPr>
        <p:spPr>
          <a:xfrm rot="10800000">
            <a:off x="6685696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A4AF2-3B68-4583-A852-37B1361F75F0}"/>
              </a:ext>
            </a:extLst>
          </p:cNvPr>
          <p:cNvCxnSpPr/>
          <p:nvPr/>
        </p:nvCxnSpPr>
        <p:spPr>
          <a:xfrm rot="10800000">
            <a:off x="5546145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7924AD-4821-4B6A-A98C-5E425B7FD312}"/>
              </a:ext>
            </a:extLst>
          </p:cNvPr>
          <p:cNvCxnSpPr/>
          <p:nvPr/>
        </p:nvCxnSpPr>
        <p:spPr>
          <a:xfrm rot="10800000">
            <a:off x="4599581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417AF3-A6DA-4682-BE18-BA36FF85DB46}"/>
              </a:ext>
            </a:extLst>
          </p:cNvPr>
          <p:cNvCxnSpPr/>
          <p:nvPr/>
        </p:nvCxnSpPr>
        <p:spPr>
          <a:xfrm rot="10800000">
            <a:off x="3427858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25FB74-F054-4CD9-BE66-EE842930D2BE}"/>
              </a:ext>
            </a:extLst>
          </p:cNvPr>
          <p:cNvCxnSpPr/>
          <p:nvPr/>
        </p:nvCxnSpPr>
        <p:spPr>
          <a:xfrm rot="10800000">
            <a:off x="2596166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5A95E8-CF31-4714-B5B3-1AFD7AFB0983}"/>
              </a:ext>
            </a:extLst>
          </p:cNvPr>
          <p:cNvSpPr txBox="1"/>
          <p:nvPr/>
        </p:nvSpPr>
        <p:spPr>
          <a:xfrm>
            <a:off x="3542641" y="1431533"/>
            <a:ext cx="51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independence: Features All Correlated or Causal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A68112-F23B-4A80-82C2-B4125B0EE828}"/>
              </a:ext>
            </a:extLst>
          </p:cNvPr>
          <p:cNvCxnSpPr>
            <a:cxnSpLocks/>
          </p:cNvCxnSpPr>
          <p:nvPr/>
        </p:nvCxnSpPr>
        <p:spPr>
          <a:xfrm flipV="1">
            <a:off x="11813680" y="4659312"/>
            <a:ext cx="0" cy="91898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475DCC-1696-4C6E-86BF-AC24F8FD19F9}"/>
              </a:ext>
            </a:extLst>
          </p:cNvPr>
          <p:cNvCxnSpPr>
            <a:cxnSpLocks/>
          </p:cNvCxnSpPr>
          <p:nvPr/>
        </p:nvCxnSpPr>
        <p:spPr>
          <a:xfrm flipH="1">
            <a:off x="9199152" y="5596679"/>
            <a:ext cx="2651288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82EB03-949B-4598-A47B-6E590F9FFAD6}"/>
              </a:ext>
            </a:extLst>
          </p:cNvPr>
          <p:cNvSpPr txBox="1"/>
          <p:nvPr/>
        </p:nvSpPr>
        <p:spPr>
          <a:xfrm>
            <a:off x="3299957" y="5426467"/>
            <a:ext cx="55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 Quality is Not Described  By Features</a:t>
            </a:r>
          </a:p>
        </p:txBody>
      </p:sp>
    </p:spTree>
    <p:extLst>
      <p:ext uri="{BB962C8B-B14F-4D97-AF65-F5344CB8AC3E}">
        <p14:creationId xmlns:p14="http://schemas.microsoft.com/office/powerpoint/2010/main" val="379141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547A-91ED-4B88-A07E-A48BCF1A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and Data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7A58ED-8FF0-4575-AF4D-F0B82819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681"/>
            <a:ext cx="12192000" cy="5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92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MACHINE LEARNING</vt:lpstr>
      <vt:lpstr>HEADLINE:  The Included Data Features Do Not Predict The Quality Score A Wine Will Be Given</vt:lpstr>
      <vt:lpstr>3 Machine Learning Algorithms Included:  1. Multiple Regression 2. Random Forest 3. Neural Network</vt:lpstr>
      <vt:lpstr>Regression Goal</vt:lpstr>
      <vt:lpstr>Data Requirement</vt:lpstr>
      <vt:lpstr>Data</vt:lpstr>
      <vt:lpstr>Data</vt:lpstr>
      <vt:lpstr>Data</vt:lpstr>
      <vt:lpstr>Multiple Regression</vt:lpstr>
      <vt:lpstr>Multiple Regression</vt:lpstr>
      <vt:lpstr>Multiple Regression</vt:lpstr>
      <vt:lpstr>Random Forest</vt:lpstr>
      <vt:lpstr>Neural Network</vt:lpstr>
      <vt:lpstr>Neural Network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Included Data Features Do Not Predict The Quality Score A Wine Will Be Given</dc:title>
  <dc:creator>Laura Meredith</dc:creator>
  <cp:lastModifiedBy>Laura Meredith</cp:lastModifiedBy>
  <cp:revision>17</cp:revision>
  <cp:lastPrinted>2021-03-04T23:24:29Z</cp:lastPrinted>
  <dcterms:created xsi:type="dcterms:W3CDTF">2021-03-04T14:14:52Z</dcterms:created>
  <dcterms:modified xsi:type="dcterms:W3CDTF">2021-03-04T23:45:26Z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02bf62-88e6-456d-b298-e2abb13de1ea_Enabled">
    <vt:lpwstr>true</vt:lpwstr>
  </property>
  <property fmtid="{D5CDD505-2E9C-101B-9397-08002B2CF9AE}" pid="3" name="MSIP_Label_0702bf62-88e6-456d-b298-e2abb13de1ea_SetDate">
    <vt:lpwstr>2021-03-04T14:14:52Z</vt:lpwstr>
  </property>
  <property fmtid="{D5CDD505-2E9C-101B-9397-08002B2CF9AE}" pid="4" name="MSIP_Label_0702bf62-88e6-456d-b298-e2abb13de1ea_Method">
    <vt:lpwstr>Standard</vt:lpwstr>
  </property>
  <property fmtid="{D5CDD505-2E9C-101B-9397-08002B2CF9AE}" pid="5" name="MSIP_Label_0702bf62-88e6-456d-b298-e2abb13de1ea_Name">
    <vt:lpwstr>0702bf62-88e6-456d-b298-e2abb13de1ea</vt:lpwstr>
  </property>
  <property fmtid="{D5CDD505-2E9C-101B-9397-08002B2CF9AE}" pid="6" name="MSIP_Label_0702bf62-88e6-456d-b298-e2abb13de1ea_SiteId">
    <vt:lpwstr>548d26ab-8caa-49e1-97c2-a1b1a06cc39c</vt:lpwstr>
  </property>
  <property fmtid="{D5CDD505-2E9C-101B-9397-08002B2CF9AE}" pid="7" name="MSIP_Label_0702bf62-88e6-456d-b298-e2abb13de1ea_ActionId">
    <vt:lpwstr>8713e46d-b383-4b36-9871-fbbcf7a5dde6</vt:lpwstr>
  </property>
  <property fmtid="{D5CDD505-2E9C-101B-9397-08002B2CF9AE}" pid="8" name="MSIP_Label_0702bf62-88e6-456d-b298-e2abb13de1ea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- Confidential</vt:lpwstr>
  </property>
</Properties>
</file>