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0"/>
  </p:notesMasterIdLst>
  <p:sldIdLst>
    <p:sldId id="309" r:id="rId2"/>
    <p:sldId id="311" r:id="rId3"/>
    <p:sldId id="312" r:id="rId4"/>
    <p:sldId id="313" r:id="rId5"/>
    <p:sldId id="314" r:id="rId6"/>
    <p:sldId id="315" r:id="rId7"/>
    <p:sldId id="316" r:id="rId8"/>
    <p:sldId id="318" r:id="rId9"/>
    <p:sldId id="317" r:id="rId10"/>
    <p:sldId id="321" r:id="rId11"/>
    <p:sldId id="319" r:id="rId12"/>
    <p:sldId id="320" r:id="rId13"/>
    <p:sldId id="307" r:id="rId14"/>
    <p:sldId id="308" r:id="rId15"/>
    <p:sldId id="323" r:id="rId16"/>
    <p:sldId id="324" r:id="rId17"/>
    <p:sldId id="322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9CC"/>
    <a:srgbClr val="FFFF99"/>
    <a:srgbClr val="FC5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B0FC4-87D6-4D30-BA64-F43AA97690B4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7D11-FCB4-4D68-B15D-A62AE0699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D11-FCB4-4D68-B15D-A62AE06995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9600" cy="365125"/>
          </a:xfrm>
        </p:spPr>
        <p:txBody>
          <a:bodyPr/>
          <a:lstStyle/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r>
              <a:rPr kumimoji="0" lang="en-US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3451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20C7B6-8012-416D-ACC7-4FDF163314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E9628B-B130-474E-A138-1CB9B957C73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620000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4B9CC"/>
                </a:solidFill>
              </a:rPr>
              <a:t>Cost Savings Proposal for Nivea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628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77" y="152400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4B9CC"/>
                </a:solidFill>
              </a:rPr>
              <a:t>Cost Saving </a:t>
            </a:r>
            <a:r>
              <a:rPr lang="en-US" u="sng" dirty="0" smtClean="0">
                <a:solidFill>
                  <a:srgbClr val="04B9CC"/>
                </a:solidFill>
              </a:rPr>
              <a:t> for </a:t>
            </a:r>
            <a:r>
              <a:rPr lang="en-US" u="sng" dirty="0" err="1" smtClean="0">
                <a:solidFill>
                  <a:srgbClr val="04B9CC"/>
                </a:solidFill>
              </a:rPr>
              <a:t>Oriflame</a:t>
            </a:r>
            <a:r>
              <a:rPr lang="en-US" u="sng" dirty="0" smtClean="0">
                <a:solidFill>
                  <a:srgbClr val="04B9CC"/>
                </a:solidFill>
              </a:rPr>
              <a:t> </a:t>
            </a:r>
            <a:r>
              <a:rPr lang="en-US" u="sng" dirty="0">
                <a:solidFill>
                  <a:srgbClr val="04B9CC"/>
                </a:solidFill>
              </a:rPr>
              <a:t>Talc Cap </a:t>
            </a:r>
            <a:r>
              <a:rPr lang="en-US" u="sng" dirty="0" smtClean="0">
                <a:solidFill>
                  <a:srgbClr val="04B9CC"/>
                </a:solidFill>
              </a:rPr>
              <a:t/>
            </a:r>
            <a:br>
              <a:rPr lang="en-US" u="sng" dirty="0" smtClean="0">
                <a:solidFill>
                  <a:srgbClr val="04B9CC"/>
                </a:solidFill>
              </a:rPr>
            </a:br>
            <a:r>
              <a:rPr lang="en-US" u="sng" dirty="0" smtClean="0">
                <a:solidFill>
                  <a:srgbClr val="04B9CC"/>
                </a:solidFill>
              </a:rPr>
              <a:t>with </a:t>
            </a:r>
            <a:r>
              <a:rPr lang="en-US" u="sng" dirty="0">
                <a:solidFill>
                  <a:srgbClr val="04B9CC"/>
                </a:solidFill>
              </a:rPr>
              <a:t>New </a:t>
            </a:r>
            <a:r>
              <a:rPr lang="en-US" u="sng" dirty="0" smtClean="0">
                <a:solidFill>
                  <a:srgbClr val="04B9CC"/>
                </a:solidFill>
              </a:rPr>
              <a:t>Supplier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50809"/>
              </p:ext>
            </p:extLst>
          </p:nvPr>
        </p:nvGraphicFramePr>
        <p:xfrm>
          <a:off x="228600" y="1143000"/>
          <a:ext cx="8229600" cy="1145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054"/>
                <a:gridCol w="1899138"/>
                <a:gridCol w="1875046"/>
                <a:gridCol w="1031882"/>
                <a:gridCol w="970480"/>
              </a:tblGrid>
              <a:tr h="2978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Supplier</a:t>
                      </a:r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Basic/1000 Cap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EX 12.5%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CST/VAT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Landed INR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Bright </a:t>
                      </a:r>
                      <a:r>
                        <a:rPr lang="en-IN" sz="1400" u="none" strike="noStrike" dirty="0" smtClean="0">
                          <a:effectLst/>
                        </a:rPr>
                        <a:t>Industries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New Supplier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Net Savings</a:t>
                      </a:r>
                      <a:r>
                        <a:rPr lang="en-IN" sz="1400" b="1" u="none" strike="noStrike" baseline="0" dirty="0" smtClean="0">
                          <a:effectLst/>
                        </a:rPr>
                        <a:t> with New Supplier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28103"/>
              </p:ext>
            </p:extLst>
          </p:nvPr>
        </p:nvGraphicFramePr>
        <p:xfrm>
          <a:off x="304800" y="2743200"/>
          <a:ext cx="7010400" cy="2484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3115"/>
                <a:gridCol w="1777285"/>
              </a:tblGrid>
              <a:tr h="31869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 Cap Requirement </a:t>
                      </a:r>
                      <a:r>
                        <a:rPr lang="en-IN" sz="1600" u="none" strike="noStrike" dirty="0" smtClean="0">
                          <a:effectLst/>
                        </a:rPr>
                        <a:t>          48,61K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 Cost for Cap with Bright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 71,39,844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 Cost for Cap with New </a:t>
                      </a:r>
                      <a:r>
                        <a:rPr lang="en-IN" sz="1600" u="none" strike="noStrike" dirty="0" err="1">
                          <a:effectLst/>
                        </a:rPr>
                        <a:t>Suppliert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 50,85,826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Net Savings with New Supplier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          20,54,018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1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Mold</a:t>
                      </a:r>
                      <a:r>
                        <a:rPr lang="en-IN" sz="1600" u="none" strike="noStrike" dirty="0">
                          <a:effectLst/>
                        </a:rPr>
                        <a:t> Development Cost with New Supplier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   5,00,000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Net Savings for 1st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          15,54,018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Net Savings </a:t>
                      </a:r>
                      <a:r>
                        <a:rPr lang="en-IN" sz="1600" b="1" u="none" strike="noStrike" dirty="0" smtClean="0">
                          <a:effectLst/>
                        </a:rPr>
                        <a:t>from</a:t>
                      </a:r>
                      <a:r>
                        <a:rPr lang="en-IN" sz="1600" b="1" u="none" strike="noStrike" baseline="0" dirty="0" smtClean="0">
                          <a:effectLst/>
                        </a:rPr>
                        <a:t> 2</a:t>
                      </a:r>
                      <a:r>
                        <a:rPr lang="en-IN" sz="1600" b="1" u="none" strike="noStrike" baseline="30000" dirty="0" smtClean="0">
                          <a:effectLst/>
                        </a:rPr>
                        <a:t>nd</a:t>
                      </a:r>
                      <a:r>
                        <a:rPr lang="en-IN" sz="1600" b="1" u="none" strike="noStrike" baseline="0" dirty="0" smtClean="0">
                          <a:effectLst/>
                        </a:rPr>
                        <a:t>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          20,54,018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60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4B9CC"/>
                </a:solidFill>
              </a:rPr>
              <a:t>Cost Savings Proposal for </a:t>
            </a:r>
            <a:r>
              <a:rPr lang="en-US" sz="4000" dirty="0" err="1" smtClean="0">
                <a:solidFill>
                  <a:srgbClr val="04B9CC"/>
                </a:solidFill>
              </a:rPr>
              <a:t>Tetmosol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12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153400" cy="838200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PM Proposal for TETMOSOL replacing Shrink  sleeve with Shrink Film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99154"/>
              </p:ext>
            </p:extLst>
          </p:nvPr>
        </p:nvGraphicFramePr>
        <p:xfrm>
          <a:off x="304800" y="2743200"/>
          <a:ext cx="6781800" cy="2900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00"/>
                <a:gridCol w="875760"/>
                <a:gridCol w="1457820"/>
                <a:gridCol w="1025280"/>
                <a:gridCol w="1580640"/>
              </a:tblGrid>
              <a:tr h="358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Item Description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Cost/MT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2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Existing Packaging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425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PE Shrink Sleeve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2,533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8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Manpower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92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Proposed Packaging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8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Item Description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Total cost 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45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PE Shrink Film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1,050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Man &amp; Machine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3473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NET Savings/MT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1483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6538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 </a:t>
                      </a:r>
                      <a:r>
                        <a:rPr lang="en-IN" sz="1400" b="1" u="none" strike="noStrike" dirty="0" smtClean="0">
                          <a:effectLst/>
                        </a:rPr>
                        <a:t>Savings as per ABP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4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ABP 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sng" strike="noStrike" dirty="0" smtClean="0">
                          <a:effectLst/>
                        </a:rPr>
                        <a:t>1200 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1483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sng" strike="noStrike" dirty="0" smtClean="0">
                          <a:effectLst/>
                        </a:rPr>
                        <a:t>17,80,000 </a:t>
                      </a:r>
                      <a:endParaRPr lang="en-IN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1066800"/>
            <a:ext cx="76962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Present Scenario:- </a:t>
            </a:r>
            <a:r>
              <a:rPr lang="en-US" dirty="0" err="1" smtClean="0"/>
              <a:t>Piramal</a:t>
            </a:r>
            <a:r>
              <a:rPr lang="en-US" dirty="0" smtClean="0"/>
              <a:t> is using the PE Sleeve  for Bundle Pack of TETMOSOL.</a:t>
            </a:r>
          </a:p>
          <a:p>
            <a:r>
              <a:rPr lang="en-US" b="1" dirty="0" smtClean="0"/>
              <a:t>Proposed  Solution :-- </a:t>
            </a:r>
            <a:r>
              <a:rPr lang="en-US" dirty="0" smtClean="0"/>
              <a:t>PE film with collation Pack for Bundle pack.</a:t>
            </a:r>
          </a:p>
          <a:p>
            <a:r>
              <a:rPr lang="en-US" b="1" dirty="0" smtClean="0"/>
              <a:t>Advantage:-</a:t>
            </a:r>
          </a:p>
          <a:p>
            <a:pPr marL="342900" indent="-342900">
              <a:buAutoNum type="arabicPeriod"/>
            </a:pPr>
            <a:r>
              <a:rPr lang="en-US" dirty="0" smtClean="0"/>
              <a:t>Aesthetic will Improve.</a:t>
            </a:r>
          </a:p>
          <a:p>
            <a:pPr marL="342900" indent="-342900">
              <a:buAutoNum type="arabicPeriod"/>
            </a:pPr>
            <a:r>
              <a:rPr lang="en-US" dirty="0" smtClean="0"/>
              <a:t>Automation of the Process &amp; Manpower dependency will eliminate.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Instant ready to dispatch FG. Inventory Control</a:t>
            </a:r>
          </a:p>
          <a:p>
            <a:pPr marL="342900" indent="-342900">
              <a:buAutoNum type="arabicPeriod"/>
            </a:pPr>
            <a:r>
              <a:rPr lang="en-US" dirty="0" smtClean="0"/>
              <a:t>Cost Saving 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8600" y="5867400"/>
            <a:ext cx="7543800" cy="419100"/>
          </a:xfrm>
          <a:prstGeom prst="rect">
            <a:avLst/>
          </a:prstGeom>
          <a:solidFill>
            <a:srgbClr val="FFFF00"/>
          </a:solidFill>
        </p:spPr>
        <p:txBody>
          <a:bodyPr vert="horz" lIns="64008" rIns="45720" bIns="45720" anchor="t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3"/>
              </a:buClr>
              <a:buSzPct val="95000"/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Collating Machine Investment  8-10 Lac INR OR Existing Machine </a:t>
            </a:r>
            <a:r>
              <a:rPr lang="en-US" b="1" dirty="0" err="1" smtClean="0">
                <a:solidFill>
                  <a:schemeClr val="tx2"/>
                </a:solidFill>
              </a:rPr>
              <a:t>Utilisation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120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7620000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4B9CC"/>
                </a:solidFill>
              </a:rPr>
              <a:t>Cost Savings Proposal for D-Mart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7338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036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719"/>
              </p:ext>
            </p:extLst>
          </p:nvPr>
        </p:nvGraphicFramePr>
        <p:xfrm>
          <a:off x="152400" y="902011"/>
          <a:ext cx="8077200" cy="5331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  <a:gridCol w="1294874"/>
                <a:gridCol w="780541"/>
                <a:gridCol w="980031"/>
                <a:gridCol w="1211754"/>
              </a:tblGrid>
              <a:tr h="4376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SAP Code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Total </a:t>
                      </a:r>
                      <a:r>
                        <a:rPr lang="en-IN" sz="1000" b="1" u="none" strike="noStrike" dirty="0" smtClean="0">
                          <a:effectLst/>
                          <a:latin typeface="+mn-lt"/>
                        </a:rPr>
                        <a:t>Cost/MT INR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Total Volume/Annum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Net </a:t>
                      </a:r>
                      <a:r>
                        <a:rPr lang="en-IN" sz="1000" b="1" u="none" strike="noStrike" dirty="0" smtClean="0">
                          <a:effectLst/>
                          <a:latin typeface="+mn-lt"/>
                        </a:rPr>
                        <a:t>Cost/Annum INR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Net </a:t>
                      </a:r>
                      <a:r>
                        <a:rPr lang="en-IN" sz="1000" b="1" u="none" strike="noStrike" dirty="0" smtClean="0">
                          <a:effectLst/>
                          <a:latin typeface="+mn-lt"/>
                        </a:rPr>
                        <a:t>Savings/Annum INR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7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CHANDANSPARSH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6450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Existing WRAPPER &amp; STIFFNER </a:t>
                      </a:r>
                      <a:r>
                        <a:rPr lang="sv-SE" sz="1100" u="none" strike="noStrike" dirty="0">
                          <a:effectLst/>
                          <a:latin typeface="+mn-lt"/>
                        </a:rPr>
                        <a:t>CHANDAN SPARSH SOAP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3,865</a:t>
                      </a:r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300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11,59,448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  <a:latin typeface="+mn-lt"/>
                        </a:rPr>
                        <a:t>1,34778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12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Proposed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 WRAPPER &amp; STIFFNER CHANDAN SPARSH 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3,416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10,24,669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538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+mn-lt"/>
                        </a:rPr>
                        <a:t>AYURMIX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64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Existing WRAPPER &amp; STIFFNER AYURMIX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3,527</a:t>
                      </a:r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300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10,58,087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  <a:latin typeface="+mn-lt"/>
                        </a:rPr>
                        <a:t>86,071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Proposed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 WRAPPER &amp; STIFFNER AYURMIX 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3,240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9,72,016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567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+mn-lt"/>
                        </a:rPr>
                        <a:t>GRACE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51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Existing WRAPPER &amp; STIFFNER GRACE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3,865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300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11,59,448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           </a:t>
                      </a:r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1,34,779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5974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Proposed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 WRAPPER &amp; STIFFNER GRACE</a:t>
                      </a:r>
                      <a:r>
                        <a:rPr lang="sv-SE" sz="11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100" u="none" strike="noStrike" dirty="0" smtClean="0">
                          <a:effectLst/>
                          <a:latin typeface="+mn-lt"/>
                        </a:rPr>
                        <a:t>SOAP 150G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  <a:latin typeface="+mn-lt"/>
                        </a:rPr>
                        <a:t>3,416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smtClean="0">
                          <a:effectLst/>
                          <a:latin typeface="+mn-lt"/>
                        </a:rPr>
                        <a:t>10,24,669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5974">
                <a:tc>
                  <a:txBody>
                    <a:bodyPr/>
                    <a:lstStyle/>
                    <a:p>
                      <a:pPr algn="l" fontAlgn="ctr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dirty="0" smtClean="0">
                          <a:effectLst/>
                        </a:rPr>
                        <a:t>3,55,628 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52" marR="8252" marT="8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001000" cy="762000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 smtClean="0">
                <a:solidFill>
                  <a:srgbClr val="04B9CC"/>
                </a:solidFill>
              </a:rPr>
              <a:t>PM change for  D-Mart Soap Wrapper &amp; Stiffener </a:t>
            </a:r>
            <a:br>
              <a:rPr lang="en-US" sz="2400" u="sng" dirty="0" smtClean="0">
                <a:solidFill>
                  <a:srgbClr val="04B9CC"/>
                </a:solidFill>
              </a:rPr>
            </a:br>
            <a:r>
              <a:rPr lang="en-US" sz="2400" u="sng" dirty="0" smtClean="0">
                <a:solidFill>
                  <a:srgbClr val="04B9CC"/>
                </a:solidFill>
              </a:rPr>
              <a:t>As per JO 150g  Packaging</a:t>
            </a:r>
            <a:endParaRPr lang="en-US" sz="2400" u="sng" dirty="0">
              <a:solidFill>
                <a:srgbClr val="04B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18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001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4B9CC"/>
                </a:solidFill>
              </a:rPr>
              <a:t>Cost Savings Proposal for </a:t>
            </a:r>
            <a:r>
              <a:rPr lang="en-US" sz="4000" dirty="0" smtClean="0">
                <a:solidFill>
                  <a:srgbClr val="04B9CC"/>
                </a:solidFill>
              </a:rPr>
              <a:t>JO 30g Pack in Flow Wrap replacing Wrapper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342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1534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Flow Wrap for  JO 30g Soap  by Eliminating Wrapper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855"/>
              </p:ext>
            </p:extLst>
          </p:nvPr>
        </p:nvGraphicFramePr>
        <p:xfrm>
          <a:off x="152400" y="1066800"/>
          <a:ext cx="8824395" cy="520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304800"/>
                <a:gridCol w="381000"/>
                <a:gridCol w="457200"/>
                <a:gridCol w="667786"/>
                <a:gridCol w="748648"/>
                <a:gridCol w="107566"/>
                <a:gridCol w="918421"/>
                <a:gridCol w="590772"/>
                <a:gridCol w="304800"/>
                <a:gridCol w="457200"/>
                <a:gridCol w="457200"/>
                <a:gridCol w="685800"/>
                <a:gridCol w="838202"/>
              </a:tblGrid>
              <a:tr h="213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 dirty="0">
                          <a:effectLst/>
                        </a:rPr>
                        <a:t>Scenario 1</a:t>
                      </a:r>
                      <a:endParaRPr lang="en-IN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effectLst/>
                        </a:rPr>
                        <a:t>PROPOSED </a:t>
                      </a:r>
                      <a:r>
                        <a:rPr lang="en-IN" sz="1600" b="1" u="none" strike="noStrike" dirty="0">
                          <a:effectLst/>
                        </a:rPr>
                        <a:t>PACKAGING </a:t>
                      </a:r>
                      <a:r>
                        <a:rPr lang="en-IN" sz="1600" b="1" u="none" strike="noStrike" dirty="0" smtClean="0">
                          <a:effectLst/>
                        </a:rPr>
                        <a:t>1</a:t>
                      </a:r>
                      <a:r>
                        <a:rPr lang="en-IN" sz="1600" b="1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33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Material 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Qty/MT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UOM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Cost/kg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Cost/MT INR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 Cost/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Material 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Qty</a:t>
                      </a:r>
                      <a:r>
                        <a:rPr lang="en-IN" sz="1600" b="1" u="none" strike="noStrike" dirty="0">
                          <a:effectLst/>
                        </a:rPr>
                        <a:t>/MT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UOM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Cost/kg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Cost/MT INR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 Cost/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WRAPPER JO LIME SOAP 30G MINIS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25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KG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178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4,391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                    7,541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smtClean="0">
                          <a:effectLst/>
                        </a:rPr>
                        <a:t>Printed </a:t>
                      </a:r>
                      <a:r>
                        <a:rPr lang="en-IN" sz="1600" u="none" strike="noStrike" dirty="0">
                          <a:effectLst/>
                        </a:rPr>
                        <a:t>Flow Wrap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kg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3750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3750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STIFFENER 60MM 115 ARSR + 10 POLY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27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KG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  75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2,057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7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SHRINK FILM JO COMMON SOAP 30G PRT 60TFM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7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kg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145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   943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3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Shrink Machine &amp; Manpower Cost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1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MT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        150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         150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6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Savings/MT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smtClean="0">
                          <a:effectLst/>
                        </a:rPr>
                        <a:t>3,791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5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ABP </a:t>
                      </a:r>
                      <a:r>
                        <a:rPr lang="en-IN" sz="1600" b="1" u="none" strike="noStrike" dirty="0">
                          <a:effectLst/>
                        </a:rPr>
                        <a:t>Volume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Savings/MT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</a:rPr>
                        <a:t> Net Savings on ABP Volume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1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ABP volume 200MT/Month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2,400 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 smtClean="0">
                          <a:effectLst/>
                        </a:rPr>
                        <a:t>3,791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 smtClean="0">
                          <a:effectLst/>
                        </a:rPr>
                        <a:t>90,97,956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8" marR="6768" marT="67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170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001000" cy="762000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 smtClean="0">
                <a:solidFill>
                  <a:srgbClr val="04B9CC"/>
                </a:solidFill>
              </a:rPr>
              <a:t>Summary  of  CIP  Projects </a:t>
            </a:r>
            <a:r>
              <a:rPr lang="en-US" sz="2400" u="sng" dirty="0">
                <a:solidFill>
                  <a:srgbClr val="04B9CC"/>
                </a:solidFill>
              </a:rPr>
              <a:t> </a:t>
            </a:r>
            <a:r>
              <a:rPr lang="en-US" sz="2400" u="sng" dirty="0" smtClean="0">
                <a:solidFill>
                  <a:srgbClr val="04B9CC"/>
                </a:solidFill>
              </a:rPr>
              <a:t>for Customer-</a:t>
            </a:r>
            <a:r>
              <a:rPr lang="en-US" sz="2400" u="sng" dirty="0" smtClean="0">
                <a:solidFill>
                  <a:srgbClr val="04B9CC"/>
                </a:solidFill>
              </a:rPr>
              <a:t> </a:t>
            </a:r>
            <a:r>
              <a:rPr lang="en-US" sz="2400" u="sng" dirty="0" smtClean="0">
                <a:solidFill>
                  <a:srgbClr val="04B9CC"/>
                </a:solidFill>
              </a:rPr>
              <a:t>PM</a:t>
            </a:r>
            <a:endParaRPr lang="en-US" sz="2400" u="sng" dirty="0">
              <a:solidFill>
                <a:srgbClr val="04B9CC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82549"/>
              </p:ext>
            </p:extLst>
          </p:nvPr>
        </p:nvGraphicFramePr>
        <p:xfrm>
          <a:off x="76200" y="1295400"/>
          <a:ext cx="8915400" cy="3614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631"/>
                <a:gridCol w="4616369"/>
                <a:gridCol w="1066800"/>
                <a:gridCol w="1169043"/>
                <a:gridCol w="1345557"/>
              </a:tblGrid>
              <a:tr h="702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Project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Name of the </a:t>
                      </a:r>
                      <a:r>
                        <a:rPr lang="en-IN" sz="1600" b="1" u="none" strike="noStrike" dirty="0" smtClean="0">
                          <a:effectLst/>
                        </a:rPr>
                        <a:t> Packaging Project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Annual ABP Volume 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Savings/MT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u="none" strike="noStrike" dirty="0">
                          <a:effectLst/>
                        </a:rPr>
                        <a:t> Net Savings on ABP Volume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Flow Wrap for  JO 30g Soap  by Eliminating Wrapper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2,400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3,791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90,97,956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Cost Saving Proposal for Nivea Soap Packing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1230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97,87,390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effectLst/>
                        </a:rPr>
                        <a:t>Oriflame</a:t>
                      </a:r>
                      <a:r>
                        <a:rPr lang="en-IN" sz="1600" u="none" strike="noStrike" dirty="0">
                          <a:effectLst/>
                        </a:rPr>
                        <a:t> Auto-</a:t>
                      </a:r>
                      <a:r>
                        <a:rPr lang="en-IN" sz="1600" u="none" strike="noStrike" dirty="0" err="1">
                          <a:effectLst/>
                        </a:rPr>
                        <a:t>Sleeving</a:t>
                      </a:r>
                      <a:r>
                        <a:rPr lang="en-IN" sz="1600" u="none" strike="noStrike" dirty="0">
                          <a:effectLst/>
                        </a:rPr>
                        <a:t> eliminating Manual </a:t>
                      </a:r>
                      <a:r>
                        <a:rPr lang="en-IN" sz="1600" u="none" strike="noStrike" dirty="0" err="1">
                          <a:effectLst/>
                        </a:rPr>
                        <a:t>Sleeving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18,42,347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effectLst/>
                        </a:rPr>
                        <a:t>Oriflame</a:t>
                      </a:r>
                      <a:r>
                        <a:rPr lang="en-IN" sz="1600" u="none" strike="noStrike" dirty="0">
                          <a:effectLst/>
                        </a:rPr>
                        <a:t> cap developing new Supplier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 smtClean="0">
                          <a:effectLst/>
                        </a:rPr>
                        <a:t>422.5INR</a:t>
                      </a:r>
                    </a:p>
                    <a:p>
                      <a:pPr algn="ctr" rtl="0" fontAlgn="ctr"/>
                      <a:r>
                        <a:rPr lang="en-IN" sz="1600" u="none" strike="noStrike" dirty="0" smtClean="0">
                          <a:effectLst/>
                        </a:rPr>
                        <a:t>/1000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>
                          <a:effectLst/>
                        </a:rPr>
                        <a:t>20,54,158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8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Proposal for TETMOSOL replacing Shrink  sleeve with Shrink Film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1200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1483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17,80,000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02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smtClean="0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Wrapper &amp; Stiffener change for D-Mart Soap as per JO 150g  Packaging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u="none" strike="noStrike" dirty="0">
                          <a:effectLst/>
                        </a:rPr>
                        <a:t>3,55,628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400" b="1" u="sng" strike="noStrike" dirty="0">
                          <a:effectLst/>
                        </a:rPr>
                        <a:t>Total Savings on New CIP  PM Projects</a:t>
                      </a:r>
                      <a:endParaRPr lang="en-IN" sz="2400" b="1" i="0" u="sng" strike="noStrike" dirty="0">
                        <a:solidFill>
                          <a:srgbClr val="04B9CC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2800" b="1" u="none" strike="noStrike" dirty="0">
                          <a:effectLst/>
                        </a:rPr>
                        <a:t>2,49,17,479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8862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arvalleycommunityhospital.com/wp-content/uploads/2013/05/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908628"/>
            <a:ext cx="4495800" cy="34253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Cost Saving Proposal for Nivea Soap Packing 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Present Scenario:- </a:t>
            </a:r>
            <a:r>
              <a:rPr lang="en-US" dirty="0" smtClean="0"/>
              <a:t>Nivea is using the Self Adhesive Paper Sleeve &amp; PVC  Sleeve  for Bundle Pack.</a:t>
            </a:r>
          </a:p>
          <a:p>
            <a:r>
              <a:rPr lang="en-US" b="1" dirty="0" smtClean="0"/>
              <a:t>Proposed  Solution :-- </a:t>
            </a:r>
            <a:r>
              <a:rPr lang="en-US" dirty="0" smtClean="0"/>
              <a:t>Printed BOPP film with collation Pack.</a:t>
            </a:r>
          </a:p>
          <a:p>
            <a:endParaRPr lang="en-US" dirty="0"/>
          </a:p>
          <a:p>
            <a:r>
              <a:rPr lang="en-US" b="1" dirty="0" smtClean="0"/>
              <a:t>Advantage:-</a:t>
            </a:r>
          </a:p>
          <a:p>
            <a:pPr marL="342900" indent="-342900">
              <a:buAutoNum type="arabicPeriod"/>
            </a:pPr>
            <a:r>
              <a:rPr lang="en-US" dirty="0" smtClean="0"/>
              <a:t>Aesthetic will Improve.</a:t>
            </a:r>
          </a:p>
          <a:p>
            <a:pPr marL="342900" indent="-342900">
              <a:buAutoNum type="arabicPeriod"/>
            </a:pPr>
            <a:r>
              <a:rPr lang="en-US" dirty="0" smtClean="0"/>
              <a:t>Automation of the Process &amp; Manpower dependency will eliminate.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Instant ready to dispatch FG. Inventory Control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Cost Savings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254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Pack wise Savings with ABP </a:t>
            </a:r>
            <a:r>
              <a:rPr lang="en-US" sz="2800" u="sng" dirty="0">
                <a:solidFill>
                  <a:srgbClr val="04B9CC"/>
                </a:solidFill>
              </a:rPr>
              <a:t>- </a:t>
            </a:r>
            <a:r>
              <a:rPr lang="en-US" sz="2800" u="sng" dirty="0" smtClean="0">
                <a:solidFill>
                  <a:srgbClr val="04B9CC"/>
                </a:solidFill>
              </a:rPr>
              <a:t>75g </a:t>
            </a:r>
            <a:r>
              <a:rPr lang="en-US" sz="2800" u="sng" dirty="0">
                <a:solidFill>
                  <a:srgbClr val="04B9CC"/>
                </a:solidFill>
              </a:rPr>
              <a:t>Pack 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02162"/>
              </p:ext>
            </p:extLst>
          </p:nvPr>
        </p:nvGraphicFramePr>
        <p:xfrm>
          <a:off x="152400" y="838200"/>
          <a:ext cx="8915400" cy="5971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196"/>
                <a:gridCol w="719190"/>
                <a:gridCol w="91614"/>
                <a:gridCol w="1752600"/>
                <a:gridCol w="241440"/>
                <a:gridCol w="934949"/>
                <a:gridCol w="119011"/>
                <a:gridCol w="1187521"/>
                <a:gridCol w="260279"/>
                <a:gridCol w="458911"/>
                <a:gridCol w="779125"/>
                <a:gridCol w="895564"/>
              </a:tblGrid>
              <a:tr h="10909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Existing (Presently used) Packaging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 Material</a:t>
                      </a:r>
                      <a:r>
                        <a:rPr lang="en-IN" sz="1300" b="1" u="none" strike="noStrike" dirty="0" smtClean="0">
                          <a:effectLst/>
                        </a:rPr>
                        <a:t> Cost with Packing Manpower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 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Proposed Packaging Material  Cost &amp; machine Operating Cost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7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Packaging Material 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Vol. MT/annum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Cost/Annum INR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Packaging Material 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Total Cost/ Annum INR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Size:-75gX2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smtClean="0">
                          <a:effectLst/>
                        </a:rPr>
                        <a:t>260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43,91,402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7,56,600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300" b="1" u="none" strike="noStrike" dirty="0" smtClean="0">
                          <a:effectLst/>
                        </a:rPr>
                        <a:t>For 75gx2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36,34,802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Size:-75gX4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170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19,19,298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BOPP Film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4,94,700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IN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 </a:t>
                      </a:r>
                      <a:r>
                        <a:rPr kumimoji="0" lang="en-IN" sz="13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Savings For75gx4 </a:t>
                      </a:r>
                      <a:endParaRPr kumimoji="0" lang="en-IN" sz="13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IN" sz="13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14,24,598 </a:t>
                      </a:r>
                      <a:endParaRPr kumimoji="0" lang="en-IN" sz="13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Size:-75gX5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25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2,58,817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Printed </a:t>
                      </a:r>
                      <a:r>
                        <a:rPr lang="en-IN" sz="1200" u="none" strike="noStrike" dirty="0">
                          <a:effectLst/>
                        </a:rPr>
                        <a:t>Laminate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72,750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Savings/75gx5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1,86,067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92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Size:-75gX6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PVC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4,86,166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Printed </a:t>
                      </a:r>
                      <a:r>
                        <a:rPr lang="en-IN" sz="1200" u="none" strike="noStrike" dirty="0">
                          <a:effectLst/>
                        </a:rPr>
                        <a:t>Laminate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1,45,500</a:t>
                      </a:r>
                      <a:r>
                        <a:rPr lang="en-IN" sz="1300" u="none" strike="noStrike" dirty="0" smtClean="0">
                          <a:effectLst/>
                        </a:rPr>
                        <a:t>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Paper Sleeve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Sleeving Cost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851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Savings/75gx6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3,40,666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83.37K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USD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(Exchange $=67INR)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r>
                        <a:rPr lang="en-IN" sz="1800" b="1" u="none" strike="noStrike" dirty="0" smtClean="0">
                          <a:effectLst/>
                        </a:rPr>
                        <a:t> </a:t>
                      </a:r>
                      <a:r>
                        <a:rPr lang="en-IN" sz="1800" b="1" u="none" strike="noStrike" dirty="0">
                          <a:effectLst/>
                        </a:rPr>
                        <a:t>Net Savings on 75g Pack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 smtClean="0">
                          <a:effectLst/>
                        </a:rPr>
                        <a:t>55,86,134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9" marR="5079" marT="5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1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03462"/>
              </p:ext>
            </p:extLst>
          </p:nvPr>
        </p:nvGraphicFramePr>
        <p:xfrm>
          <a:off x="76200" y="799637"/>
          <a:ext cx="8899692" cy="590596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427620"/>
                <a:gridCol w="731035"/>
                <a:gridCol w="1797125"/>
                <a:gridCol w="322874"/>
                <a:gridCol w="950345"/>
                <a:gridCol w="89293"/>
                <a:gridCol w="30359"/>
                <a:gridCol w="884041"/>
                <a:gridCol w="152400"/>
                <a:gridCol w="2514600"/>
              </a:tblGrid>
              <a:tr h="34061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Existing (Presently used) Packaging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 Material</a:t>
                      </a:r>
                      <a:r>
                        <a:rPr lang="en-IN" sz="1300" b="1" u="none" strike="noStrike" dirty="0" smtClean="0">
                          <a:effectLst/>
                        </a:rPr>
                        <a:t> Cost </a:t>
                      </a:r>
                      <a:r>
                        <a:rPr lang="en-IN" sz="1300" b="1" u="none" strike="noStrike" dirty="0">
                          <a:effectLst/>
                        </a:rPr>
                        <a:t>with Packing Manpower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Proposed Packaging Material  </a:t>
                      </a:r>
                      <a:r>
                        <a:rPr lang="en-IN" sz="1300" b="1" u="none" strike="noStrike" dirty="0" smtClean="0">
                          <a:effectLst/>
                        </a:rPr>
                        <a:t>Cost &amp; machine Operating Cost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06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PM 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Vol. MT/annum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PM </a:t>
                      </a:r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r>
                        <a:rPr lang="en-IN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Cost/ Annum INR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Pack Size:-125gX2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45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60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6,80,520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1,47,000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Sleeving</a:t>
                      </a:r>
                      <a:r>
                        <a:rPr lang="en-IN" sz="1200" u="none" strike="noStrike" dirty="0">
                          <a:effectLst/>
                        </a:rPr>
                        <a:t> Cost </a:t>
                      </a:r>
                      <a:r>
                        <a:rPr lang="en-IN" sz="1200" u="none" strike="noStrike" dirty="0" smtClean="0">
                          <a:effectLst/>
                        </a:rPr>
                        <a:t>/MT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 1</a:t>
                      </a:r>
                      <a:r>
                        <a:rPr lang="en-IN" sz="1300" b="1" u="none" strike="noStrike" dirty="0" smtClean="0">
                          <a:effectLst/>
                        </a:rPr>
                        <a:t>25gx2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</a:rPr>
                        <a:t>5,33,520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b="1" u="none" strike="noStrike" dirty="0">
                          <a:effectLst/>
                        </a:rPr>
                        <a:t>Pack Size:-125gX3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25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16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1,49,767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36,750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 smtClean="0">
                          <a:effectLst/>
                        </a:rPr>
                        <a:t>Sleeving</a:t>
                      </a:r>
                      <a:r>
                        <a:rPr lang="en-IN" sz="1200" u="none" strike="noStrike" dirty="0" smtClean="0">
                          <a:effectLst/>
                        </a:rPr>
                        <a:t> Cost /MT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 </a:t>
                      </a:r>
                      <a:r>
                        <a:rPr lang="en-IN" sz="1300" b="1" u="none" strike="noStrike" dirty="0" smtClean="0">
                          <a:effectLst/>
                        </a:rPr>
                        <a:t>125gx3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</a:rPr>
                        <a:t>1,13,017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b="1" u="none" strike="noStrike" dirty="0">
                          <a:effectLst/>
                        </a:rPr>
                        <a:t>Pack Size:-125gX4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600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47,91,600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14,70,000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Collating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 smtClean="0">
                          <a:effectLst/>
                        </a:rPr>
                        <a:t>Sleeving</a:t>
                      </a:r>
                      <a:r>
                        <a:rPr lang="en-IN" sz="1200" u="none" strike="noStrike" dirty="0" smtClean="0">
                          <a:effectLst/>
                        </a:rPr>
                        <a:t> Cost /MT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3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2698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 </a:t>
                      </a:r>
                      <a:r>
                        <a:rPr lang="en-IN" sz="1300" b="1" u="none" strike="noStrike" dirty="0" smtClean="0">
                          <a:effectLst/>
                        </a:rPr>
                        <a:t>125gx4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smtClean="0">
                          <a:effectLst/>
                        </a:rPr>
                        <a:t>33,21,600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58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 Pack Size:-125gX5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PVC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50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3,55,620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 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BOPP Film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1,22,500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Paper Sleeve 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Collating </a:t>
                      </a:r>
                      <a:r>
                        <a:rPr lang="en-IN" sz="1200" u="none" strike="noStrike" dirty="0">
                          <a:effectLst/>
                        </a:rPr>
                        <a:t>Cost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 smtClean="0">
                          <a:effectLst/>
                        </a:rPr>
                        <a:t>Sleeving</a:t>
                      </a:r>
                      <a:r>
                        <a:rPr lang="en-IN" sz="1200" u="none" strike="noStrike" dirty="0" smtClean="0">
                          <a:effectLst/>
                        </a:rPr>
                        <a:t> Cost /MT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592">
                <a:tc rowSpan="2" gridSpan="2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62.71K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USD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(Exchange $=67INR)</a:t>
                      </a:r>
                      <a:endParaRPr lang="en-I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592">
                <a:tc gridSpan="2" vMerge="1"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 Net </a:t>
                      </a:r>
                      <a:r>
                        <a:rPr lang="en-IN" sz="1300" b="1" u="none" strike="noStrike" dirty="0" smtClean="0">
                          <a:effectLst/>
                        </a:rPr>
                        <a:t>Savings</a:t>
                      </a:r>
                      <a:r>
                        <a:rPr lang="en-IN" sz="1300" b="1" u="none" strike="noStrike" baseline="0" dirty="0" smtClean="0">
                          <a:effectLst/>
                        </a:rPr>
                        <a:t> For</a:t>
                      </a:r>
                      <a:r>
                        <a:rPr lang="en-IN" sz="1300" b="1" u="none" strike="noStrike" dirty="0" smtClean="0">
                          <a:effectLst/>
                        </a:rPr>
                        <a:t>125gx5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smtClean="0">
                          <a:effectLst/>
                        </a:rPr>
                        <a:t>2,33,120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3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 dirty="0">
                          <a:effectLst/>
                        </a:rPr>
                        <a:t> </a:t>
                      </a:r>
                      <a:r>
                        <a:rPr lang="en-IN" sz="1800" b="1" u="sng" strike="noStrike" dirty="0" smtClean="0">
                          <a:effectLst/>
                        </a:rPr>
                        <a:t> </a:t>
                      </a:r>
                      <a:r>
                        <a:rPr lang="en-IN" sz="1800" b="1" u="sng" strike="noStrike" dirty="0">
                          <a:effectLst/>
                        </a:rPr>
                        <a:t>Net Savings on 125g Pack 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800" b="1" u="sng" strike="noStrike" dirty="0" smtClean="0">
                          <a:effectLst/>
                        </a:rPr>
                        <a:t>42,01,257 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59" marR="4959" marT="49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848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rgbClr val="04B9CC"/>
                </a:solidFill>
              </a:rPr>
              <a:t>Pack wise Savings with ABP- 125g Pack </a:t>
            </a:r>
            <a:endParaRPr lang="en-IN" sz="2800" u="sng" dirty="0">
              <a:solidFill>
                <a:srgbClr val="04B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773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>
                <a:solidFill>
                  <a:srgbClr val="04B9CC"/>
                </a:solidFill>
              </a:rPr>
              <a:t>Net Savings </a:t>
            </a:r>
            <a:r>
              <a:rPr lang="en-IN" sz="2800" u="sng" dirty="0" smtClean="0">
                <a:solidFill>
                  <a:srgbClr val="04B9CC"/>
                </a:solidFill>
              </a:rPr>
              <a:t>on Packing of Nivea Soap/Annum</a:t>
            </a:r>
            <a:br>
              <a:rPr lang="en-IN" sz="2800" u="sng" dirty="0" smtClean="0">
                <a:solidFill>
                  <a:srgbClr val="04B9CC"/>
                </a:solidFill>
              </a:rPr>
            </a:br>
            <a:r>
              <a:rPr lang="en-IN" sz="1200" u="sng" dirty="0" smtClean="0">
                <a:solidFill>
                  <a:srgbClr val="04B9CC"/>
                </a:solidFill>
              </a:rPr>
              <a:t>(Brief Summary with  Individual Volume)</a:t>
            </a:r>
            <a:endParaRPr lang="en-IN" sz="2800" u="sng" dirty="0">
              <a:solidFill>
                <a:srgbClr val="04B9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06180"/>
              </p:ext>
            </p:extLst>
          </p:nvPr>
        </p:nvGraphicFramePr>
        <p:xfrm>
          <a:off x="1066800" y="1065493"/>
          <a:ext cx="7010400" cy="4439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  <a:gridCol w="2201712"/>
                <a:gridCol w="2370288"/>
              </a:tblGrid>
              <a:tr h="186606">
                <a:tc gridSpan="3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05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Pack Size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Annual Volume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Net Savings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11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260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36,34,801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22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170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14,24,598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34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25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1,86,066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75gX6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50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3,40,666 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60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5,33,520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5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15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1,13,016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600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33,21,600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Nivea 125gX5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50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2,33,120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Net Savings 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1230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97,87,390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1573">
                <a:tc>
                  <a:txBody>
                    <a:bodyPr/>
                    <a:lstStyle/>
                    <a:p>
                      <a:pPr algn="l" fontAlgn="b"/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USD (Ex. 67INR)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146.1KUSD</a:t>
                      </a:r>
                      <a:endParaRPr lang="en-IN" sz="2400" b="1" i="0" u="none" strike="noStrike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57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858000" cy="6858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rgbClr val="04B9CC"/>
                </a:solidFill>
              </a:rPr>
              <a:t>Investment 2No. Omega Collating Machine </a:t>
            </a:r>
            <a:br>
              <a:rPr lang="en-US" sz="2800" u="sng" dirty="0" smtClean="0">
                <a:solidFill>
                  <a:srgbClr val="04B9CC"/>
                </a:solidFill>
              </a:rPr>
            </a:br>
            <a:r>
              <a:rPr lang="en-US" sz="1200" u="sng" dirty="0" smtClean="0">
                <a:solidFill>
                  <a:srgbClr val="04B9CC"/>
                </a:solidFill>
              </a:rPr>
              <a:t>from Energy pack</a:t>
            </a:r>
            <a:endParaRPr lang="en-US" sz="2800" u="sng" dirty="0">
              <a:solidFill>
                <a:srgbClr val="04B9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52400" y="838200"/>
            <a:ext cx="87630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Cost Of One Omega Collating Machine (All Inclusive)= 46.0 Lacs.</a:t>
            </a:r>
          </a:p>
          <a:p>
            <a:r>
              <a:rPr lang="en-US" sz="2200" dirty="0" smtClean="0"/>
              <a:t>2 No. Omega Collating Machine 2X46.0 = 92.0 Lacs.</a:t>
            </a:r>
          </a:p>
          <a:p>
            <a:r>
              <a:rPr lang="en-US" sz="2200" dirty="0" smtClean="0"/>
              <a:t>Lead Time for Machine 4 Month from the date PO.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5029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50"/>
              </a:spcBef>
              <a:buClr>
                <a:srgbClr val="0BD0D9"/>
              </a:buClr>
              <a:buSzPct val="95000"/>
            </a:pPr>
            <a:endParaRPr lang="en-US" sz="3600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66900"/>
            <a:ext cx="6791325" cy="493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6961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001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4B9CC"/>
                </a:solidFill>
              </a:rPr>
              <a:t>Cost Savings Proposal for </a:t>
            </a:r>
            <a:r>
              <a:rPr lang="en-US" sz="4000" dirty="0" err="1" smtClean="0">
                <a:solidFill>
                  <a:srgbClr val="04B9CC"/>
                </a:solidFill>
              </a:rPr>
              <a:t>Oriflame</a:t>
            </a:r>
            <a:r>
              <a:rPr lang="en-US" sz="4000" dirty="0" smtClean="0">
                <a:solidFill>
                  <a:srgbClr val="04B9CC"/>
                </a:solidFill>
              </a:rPr>
              <a:t> Talc </a:t>
            </a:r>
            <a:r>
              <a:rPr lang="en-US" sz="4000" dirty="0" err="1" smtClean="0">
                <a:solidFill>
                  <a:srgbClr val="04B9CC"/>
                </a:solidFill>
              </a:rPr>
              <a:t>Sleeving</a:t>
            </a:r>
            <a:r>
              <a:rPr lang="en-US" sz="4000" dirty="0" smtClean="0">
                <a:solidFill>
                  <a:srgbClr val="04B9CC"/>
                </a:solidFill>
              </a:rPr>
              <a:t> operation with Auto </a:t>
            </a:r>
            <a:r>
              <a:rPr lang="en-US" sz="4000" dirty="0" err="1" smtClean="0">
                <a:solidFill>
                  <a:srgbClr val="04B9CC"/>
                </a:solidFill>
              </a:rPr>
              <a:t>Sleeving</a:t>
            </a:r>
            <a:r>
              <a:rPr lang="en-US" sz="4000" dirty="0" smtClean="0">
                <a:solidFill>
                  <a:srgbClr val="04B9CC"/>
                </a:solidFill>
              </a:rPr>
              <a:t> Machine</a:t>
            </a:r>
            <a:endParaRPr lang="en-US" sz="4000" b="1" dirty="0">
              <a:solidFill>
                <a:srgbClr val="04B9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657664"/>
          </a:xfrm>
        </p:spPr>
        <p:txBody>
          <a:bodyPr/>
          <a:lstStyle/>
          <a:p>
            <a:r>
              <a:rPr lang="en-US" dirty="0" smtClean="0"/>
              <a:t>By VVF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9618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solidFill>
                  <a:srgbClr val="04B9CC"/>
                </a:solidFill>
              </a:rPr>
              <a:t>Oriflame</a:t>
            </a:r>
            <a:r>
              <a:rPr lang="en-US" u="sng" dirty="0" smtClean="0">
                <a:solidFill>
                  <a:srgbClr val="04B9CC"/>
                </a:solidFill>
              </a:rPr>
              <a:t> Volume as per Projection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52480"/>
              </p:ext>
            </p:extLst>
          </p:nvPr>
        </p:nvGraphicFramePr>
        <p:xfrm>
          <a:off x="457200" y="1143000"/>
          <a:ext cx="7467600" cy="2367163"/>
        </p:xfrm>
        <a:graphic>
          <a:graphicData uri="http://schemas.openxmlformats.org/drawingml/2006/table">
            <a:tbl>
              <a:tblPr/>
              <a:tblGrid>
                <a:gridCol w="2895599"/>
                <a:gridCol w="2017296"/>
                <a:gridCol w="1615796"/>
                <a:gridCol w="938909"/>
              </a:tblGrid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Bottle/MT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Bottle/Annum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Vol. in 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in MT 100g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38,41,565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384.16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in MT 400g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7,12,115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284.85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0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MT/Annum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669.00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486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924800" cy="533400"/>
          </a:xfrm>
        </p:spPr>
        <p:txBody>
          <a:bodyPr>
            <a:noAutofit/>
          </a:bodyPr>
          <a:lstStyle/>
          <a:p>
            <a:pPr algn="ctr"/>
            <a:r>
              <a:rPr lang="en-US" sz="2600" u="sng" dirty="0" err="1" smtClean="0">
                <a:solidFill>
                  <a:srgbClr val="04B9CC"/>
                </a:solidFill>
              </a:rPr>
              <a:t>Oriflame</a:t>
            </a:r>
            <a:r>
              <a:rPr lang="en-US" sz="2600" u="sng" dirty="0" smtClean="0">
                <a:solidFill>
                  <a:srgbClr val="04B9CC"/>
                </a:solidFill>
              </a:rPr>
              <a:t> Auto-</a:t>
            </a:r>
            <a:r>
              <a:rPr lang="en-US" sz="2600" u="sng" dirty="0" err="1" smtClean="0">
                <a:solidFill>
                  <a:srgbClr val="04B9CC"/>
                </a:solidFill>
              </a:rPr>
              <a:t>Sleeving</a:t>
            </a:r>
            <a:r>
              <a:rPr lang="en-US" sz="2600" u="sng" dirty="0" smtClean="0">
                <a:solidFill>
                  <a:srgbClr val="04B9CC"/>
                </a:solidFill>
              </a:rPr>
              <a:t> eliminating Manual </a:t>
            </a:r>
            <a:r>
              <a:rPr lang="en-US" sz="2600" u="sng" dirty="0" err="1" smtClean="0">
                <a:solidFill>
                  <a:srgbClr val="04B9CC"/>
                </a:solidFill>
              </a:rPr>
              <a:t>Sleeving</a:t>
            </a:r>
            <a:endParaRPr lang="en-IN" sz="2600" u="sng" dirty="0">
              <a:solidFill>
                <a:srgbClr val="04B9C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36582"/>
              </p:ext>
            </p:extLst>
          </p:nvPr>
        </p:nvGraphicFramePr>
        <p:xfrm>
          <a:off x="152400" y="2209800"/>
          <a:ext cx="8839200" cy="4359860"/>
        </p:xfrm>
        <a:graphic>
          <a:graphicData uri="http://schemas.openxmlformats.org/drawingml/2006/table">
            <a:tbl>
              <a:tblPr/>
              <a:tblGrid>
                <a:gridCol w="611429"/>
                <a:gridCol w="2207971"/>
                <a:gridCol w="777239"/>
                <a:gridCol w="839216"/>
                <a:gridCol w="515518"/>
                <a:gridCol w="767283"/>
                <a:gridCol w="131877"/>
                <a:gridCol w="1978152"/>
                <a:gridCol w="1010515"/>
              </a:tblGrid>
              <a:tr h="22159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 with Manual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 Shrink Tunnel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 on Auto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Machine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56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 Description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Bottles/ Annum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for </a:t>
                      </a:r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Sleeves/</a:t>
                      </a:r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 Description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Bottles /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Manday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/Sleeve Cost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EXPORT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Nature Secrets Talc Floral &amp; Cooling Breeze - 100g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20,21,565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14,59,795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No. Of Bottle 100g &amp; 400 = 45,53,680 @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Speed 50BPM = 1,13,842 Min= 1897 hours=237 Cal days @ single shift. Total No. Manpower required /day= 4No. @ wages 400INR/day 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3,79,200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7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DOMESTIC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Nature Secrets Talc Floral Bouquet + Cooling Breeze100g (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Glocal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- Asia &amp; LA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18,20,000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0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3,07,325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4,59,451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8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EXPORT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Nature Secrets Talc Floral - 400g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3,05,448 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3,20,452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1,72,294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555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DOMESTIC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Nature Secrets Talc Floral Bouquet 400g (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Glocal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)- Asia &amp; LA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4,06,667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0445">
                <a:tc vMerge="1">
                  <a:txBody>
                    <a:bodyPr/>
                    <a:lstStyle/>
                    <a:p>
                      <a:pPr algn="l" rtl="0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92,482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1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Shrink Sleeve wastage for Manual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Sleeving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6%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42,727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2,46,620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24,86,324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with Machine Operation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6,43,977 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3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Savings on </a:t>
                      </a:r>
                      <a:r>
                        <a:rPr lang="en-IN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Sleeving</a:t>
                      </a:r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Operation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18,42,347 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30" marR="8230" marT="8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748605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Present Scenario:- </a:t>
            </a:r>
            <a:r>
              <a:rPr lang="en-US" sz="1200" dirty="0" err="1" smtClean="0"/>
              <a:t>Oriflame</a:t>
            </a:r>
            <a:r>
              <a:rPr lang="en-US" sz="1200" dirty="0" smtClean="0"/>
              <a:t> Talc Bottle </a:t>
            </a:r>
            <a:r>
              <a:rPr lang="en-US" sz="1200" dirty="0" err="1" smtClean="0"/>
              <a:t>Sleeving</a:t>
            </a:r>
            <a:r>
              <a:rPr lang="en-US" sz="1200" dirty="0" smtClean="0"/>
              <a:t>  is Manual with Heat Tunnel.</a:t>
            </a:r>
            <a:endParaRPr lang="en-US" sz="1200" dirty="0"/>
          </a:p>
          <a:p>
            <a:r>
              <a:rPr lang="en-US" sz="1200" b="1" dirty="0"/>
              <a:t>Proposed  Solution :-- </a:t>
            </a:r>
            <a:r>
              <a:rPr lang="en-US" sz="1200" dirty="0" err="1"/>
              <a:t>Oriflame</a:t>
            </a:r>
            <a:r>
              <a:rPr lang="en-US" sz="1200" dirty="0"/>
              <a:t> Talc Bottle </a:t>
            </a:r>
            <a:r>
              <a:rPr lang="en-US" sz="1200" dirty="0" err="1"/>
              <a:t>Sleeving</a:t>
            </a:r>
            <a:r>
              <a:rPr lang="en-US" sz="1200" dirty="0"/>
              <a:t>  </a:t>
            </a:r>
            <a:r>
              <a:rPr lang="en-US" sz="1200" dirty="0" smtClean="0"/>
              <a:t>on Auto </a:t>
            </a:r>
            <a:r>
              <a:rPr lang="en-US" sz="1200" dirty="0" err="1" smtClean="0"/>
              <a:t>sleeving</a:t>
            </a:r>
            <a:r>
              <a:rPr lang="en-US" sz="1200" dirty="0" smtClean="0"/>
              <a:t> Machine. </a:t>
            </a:r>
            <a:r>
              <a:rPr lang="en-US" sz="1200" b="1" dirty="0" smtClean="0"/>
              <a:t>Machine Cost :- 12-16 </a:t>
            </a:r>
            <a:r>
              <a:rPr lang="en-US" sz="1200" b="1" dirty="0" err="1" smtClean="0"/>
              <a:t>Lacs</a:t>
            </a:r>
            <a:r>
              <a:rPr lang="en-US" sz="1200" b="1" dirty="0" smtClean="0"/>
              <a:t> INR . </a:t>
            </a:r>
          </a:p>
          <a:p>
            <a:r>
              <a:rPr lang="en-US" sz="1200" b="1" dirty="0" smtClean="0"/>
              <a:t>One Year Pay back Period.</a:t>
            </a:r>
          </a:p>
          <a:p>
            <a:r>
              <a:rPr lang="en-US" sz="1200" b="1" dirty="0" smtClean="0"/>
              <a:t>Advantage</a:t>
            </a:r>
            <a:r>
              <a:rPr lang="en-US" sz="1200" b="1" dirty="0"/>
              <a:t>:-</a:t>
            </a:r>
          </a:p>
          <a:p>
            <a:pPr marL="342900" indent="-342900">
              <a:buAutoNum type="arabicPeriod"/>
            </a:pPr>
            <a:r>
              <a:rPr lang="en-US" sz="1200" dirty="0"/>
              <a:t>Aesthetic will </a:t>
            </a:r>
            <a:r>
              <a:rPr lang="en-US" sz="1200" dirty="0" smtClean="0"/>
              <a:t>Improve &amp; less wastage.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/>
              <a:t>Automation of the Process &amp; Manpower dependency will eliminate.</a:t>
            </a:r>
          </a:p>
          <a:p>
            <a:pPr marL="342900" indent="-342900">
              <a:buAutoNum type="arabicPeriod"/>
            </a:pPr>
            <a:r>
              <a:rPr lang="en-US" sz="1200" dirty="0"/>
              <a:t>Instant ready </a:t>
            </a:r>
            <a:r>
              <a:rPr lang="en-US" sz="1200" dirty="0" smtClean="0"/>
              <a:t>bottle with Sleeve @ 50BPM (19000Bottle in 8 Hour Shift with 80% OEE)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91959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Lakshya 2013-14 Goals Cascade</Template>
  <TotalTime>10360</TotalTime>
  <Words>1354</Words>
  <Application>Microsoft Office PowerPoint</Application>
  <PresentationFormat>On-screen Show (4:3)</PresentationFormat>
  <Paragraphs>487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Cost Savings Proposal for Nivea</vt:lpstr>
      <vt:lpstr>Cost Saving Proposal for Nivea Soap Packing </vt:lpstr>
      <vt:lpstr>Pack wise Savings with ABP - 75g Pack </vt:lpstr>
      <vt:lpstr>Pack wise Savings with ABP- 125g Pack </vt:lpstr>
      <vt:lpstr>Net Savings on Packing of Nivea Soap/Annum (Brief Summary with  Individual Volume)</vt:lpstr>
      <vt:lpstr>Investment 2No. Omega Collating Machine  from Energy pack</vt:lpstr>
      <vt:lpstr>Cost Savings Proposal for Oriflame Talc Sleeving operation with Auto Sleeving Machine</vt:lpstr>
      <vt:lpstr>Oriflame Volume as per Projection</vt:lpstr>
      <vt:lpstr>Oriflame Auto-Sleeving eliminating Manual Sleeving</vt:lpstr>
      <vt:lpstr>Cost Saving  for Oriflame Talc Cap  with New Supplier</vt:lpstr>
      <vt:lpstr>Cost Savings Proposal for Tetmosol</vt:lpstr>
      <vt:lpstr>PM Proposal for TETMOSOL replacing Shrink  sleeve with Shrink Film</vt:lpstr>
      <vt:lpstr>Cost Savings Proposal for D-Mart</vt:lpstr>
      <vt:lpstr>PM change for  D-Mart Soap Wrapper &amp; Stiffener  As per JO 150g  Packaging</vt:lpstr>
      <vt:lpstr>Cost Savings Proposal for JO 30g Pack in Flow Wrap replacing Wrapper</vt:lpstr>
      <vt:lpstr>Flow Wrap for  JO 30g Soap  by Eliminating Wrapper</vt:lpstr>
      <vt:lpstr>Summary  of  CIP  Projects  for Customer- PM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Capacity Line 5:-  629 MT/Month (28 Days) Multiproduct Line Persona/JBS/NIVEA/ORIFLAME</dc:title>
  <dc:creator>ranajeet.desai</dc:creator>
  <cp:lastModifiedBy>Ranajeet  Desai</cp:lastModifiedBy>
  <cp:revision>369</cp:revision>
  <dcterms:created xsi:type="dcterms:W3CDTF">2013-05-21T16:36:53Z</dcterms:created>
  <dcterms:modified xsi:type="dcterms:W3CDTF">2017-04-12T00:27:39Z</dcterms:modified>
</cp:coreProperties>
</file>