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1" r:id="rId5"/>
    <p:sldId id="273" r:id="rId6"/>
    <p:sldId id="267" r:id="rId7"/>
    <p:sldId id="274" r:id="rId8"/>
    <p:sldId id="268" r:id="rId9"/>
    <p:sldId id="269" r:id="rId10"/>
    <p:sldId id="272" r:id="rId11"/>
    <p:sldId id="279" r:id="rId12"/>
    <p:sldId id="280" r:id="rId13"/>
    <p:sldId id="284" r:id="rId14"/>
    <p:sldId id="283" r:id="rId15"/>
    <p:sldId id="281" r:id="rId16"/>
    <p:sldId id="285" r:id="rId17"/>
    <p:sldId id="286" r:id="rId18"/>
    <p:sldId id="287" r:id="rId19"/>
    <p:sldId id="288" r:id="rId20"/>
    <p:sldId id="292" r:id="rId21"/>
    <p:sldId id="291" r:id="rId22"/>
    <p:sldId id="290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851648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Section 3 heat exchangers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1182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heat recovery will also reduce heat load of cooling towers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Similar results are expected from section 4 &amp; 5 heat exchanger network (Data to be collected)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benefits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4964" y="2971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Way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54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851648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Section 4 heat exchangers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3578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Taken for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– 426 – Not in operation</a:t>
            </a:r>
          </a:p>
          <a:p>
            <a:r>
              <a:rPr lang="en-US" dirty="0" smtClean="0"/>
              <a:t>E – 427 – analysis done</a:t>
            </a:r>
          </a:p>
          <a:p>
            <a:r>
              <a:rPr lang="en-US" dirty="0" smtClean="0"/>
              <a:t>E – 406 – Data inconsistent. TT to be checked</a:t>
            </a:r>
          </a:p>
          <a:p>
            <a:r>
              <a:rPr lang="en-US" dirty="0" smtClean="0"/>
              <a:t>E – 429 – Not in operation</a:t>
            </a:r>
          </a:p>
          <a:p>
            <a:r>
              <a:rPr lang="en-US" dirty="0" smtClean="0"/>
              <a:t>E – 435 – analysis done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090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 - 427 data &amp;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599" y="449343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Analysis:</a:t>
            </a:r>
            <a:r>
              <a:rPr lang="en-US" dirty="0" smtClean="0"/>
              <a:t> Design HTC = 244 Kcal/hrm2°C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Actual HTC = 56 – 71 Kcal/hrm2°C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Supposed HTC for above feed rate = </a:t>
            </a:r>
            <a:r>
              <a:rPr lang="en-US" dirty="0"/>
              <a:t>121 – 136 </a:t>
            </a:r>
            <a:r>
              <a:rPr lang="en-US" dirty="0" smtClean="0"/>
              <a:t>Kcal/hrm2°C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154257"/>
            <a:ext cx="8686801" cy="318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171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 - 406 data &amp;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235" y="4678096"/>
            <a:ext cx="7621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Analysis: </a:t>
            </a:r>
            <a:r>
              <a:rPr lang="en-US" dirty="0" smtClean="0"/>
              <a:t>Hot side outlet temperature is below cold side inlet temperature, </a:t>
            </a:r>
          </a:p>
          <a:p>
            <a:r>
              <a:rPr lang="en-US" dirty="0" smtClean="0"/>
              <a:t>Which indicate any one of these TT is malfunctioning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371600"/>
            <a:ext cx="8763001" cy="32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171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 - 435 data &amp;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599" y="4493430"/>
            <a:ext cx="7006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Analysis:</a:t>
            </a:r>
            <a:r>
              <a:rPr lang="en-US" dirty="0"/>
              <a:t> Design HTC = </a:t>
            </a:r>
            <a:r>
              <a:rPr lang="en-US" dirty="0" smtClean="0"/>
              <a:t>324 </a:t>
            </a:r>
            <a:r>
              <a:rPr lang="en-US" dirty="0"/>
              <a:t>Kcal/hrm2°C</a:t>
            </a:r>
          </a:p>
          <a:p>
            <a:r>
              <a:rPr lang="en-US" dirty="0"/>
              <a:t>                 Actual HTC = </a:t>
            </a:r>
            <a:r>
              <a:rPr lang="en-US" dirty="0" smtClean="0"/>
              <a:t>15 - 69 </a:t>
            </a:r>
            <a:r>
              <a:rPr lang="en-US" dirty="0"/>
              <a:t>Kcal/hrm2°C</a:t>
            </a:r>
          </a:p>
          <a:p>
            <a:r>
              <a:rPr lang="en-US" dirty="0"/>
              <a:t>                 Supposed HTC for </a:t>
            </a:r>
            <a:r>
              <a:rPr lang="en-US" dirty="0" smtClean="0"/>
              <a:t>above </a:t>
            </a:r>
            <a:r>
              <a:rPr lang="en-US" dirty="0"/>
              <a:t>feed rate = </a:t>
            </a:r>
            <a:r>
              <a:rPr lang="en-US" dirty="0" smtClean="0"/>
              <a:t>160 - 181 </a:t>
            </a:r>
            <a:r>
              <a:rPr lang="en-US" dirty="0"/>
              <a:t>Kcal/hrm2°C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33475"/>
            <a:ext cx="8764028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171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851648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Section 5 heat exchangers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0876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Taken for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– 102 – Insufficient data. TT not available</a:t>
            </a:r>
          </a:p>
          <a:p>
            <a:r>
              <a:rPr lang="en-US" dirty="0" smtClean="0"/>
              <a:t>E – </a:t>
            </a:r>
            <a:r>
              <a:rPr lang="en-US" dirty="0"/>
              <a:t>105 – Insufficient data. TT not available</a:t>
            </a:r>
          </a:p>
          <a:p>
            <a:r>
              <a:rPr lang="en-US" dirty="0" smtClean="0"/>
              <a:t>E – 402 – analysis based on approach temp</a:t>
            </a:r>
          </a:p>
          <a:p>
            <a:r>
              <a:rPr lang="en-US" dirty="0" smtClean="0"/>
              <a:t>E – </a:t>
            </a:r>
            <a:r>
              <a:rPr lang="en-US" dirty="0"/>
              <a:t>104 – Data inconsistent. TT to be checked</a:t>
            </a:r>
            <a:endParaRPr lang="en-US" dirty="0" smtClean="0"/>
          </a:p>
          <a:p>
            <a:r>
              <a:rPr lang="en-US" dirty="0" smtClean="0"/>
              <a:t>E – </a:t>
            </a:r>
            <a:r>
              <a:rPr lang="en-US" dirty="0"/>
              <a:t>101 – analysis based on approach temp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3598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 - 102 data &amp;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036230"/>
            <a:ext cx="269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Analysis: Data insufficient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7330"/>
            <a:ext cx="8907957" cy="273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833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 - 105 data &amp; analysis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133475"/>
            <a:ext cx="895302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4114800"/>
            <a:ext cx="269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Analysis: Data insufficient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86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flow diagram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Expected results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8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 - 402 data &amp;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308" y="3913726"/>
            <a:ext cx="8265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Analysis: </a:t>
            </a:r>
            <a:r>
              <a:rPr lang="en-US" dirty="0" smtClean="0"/>
              <a:t>Design data not available.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Approach temperature  value for above data are 29, 44, 56, 53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Approach temperature value is on higher side, for a properly design spiral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heat exchanger, this value usually lies in range of 5 to 15 °C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" y="1154257"/>
            <a:ext cx="8885428" cy="273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9049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 - 104 data &amp;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599" y="4008613"/>
            <a:ext cx="8885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Analysis:</a:t>
            </a:r>
            <a:r>
              <a:rPr lang="en-US" dirty="0" smtClean="0"/>
              <a:t> Hot </a:t>
            </a:r>
            <a:r>
              <a:rPr lang="en-US" dirty="0"/>
              <a:t>side outlet temperature is below cold side inlet </a:t>
            </a:r>
            <a:r>
              <a:rPr lang="en-US" dirty="0" smtClean="0"/>
              <a:t>temperature in one case </a:t>
            </a:r>
          </a:p>
          <a:p>
            <a:r>
              <a:rPr lang="en-US" dirty="0"/>
              <a:t>a</a:t>
            </a:r>
            <a:r>
              <a:rPr lang="en-US" dirty="0" smtClean="0"/>
              <a:t>nd very less difference in other cases. This indicate </a:t>
            </a:r>
            <a:r>
              <a:rPr lang="en-US" dirty="0"/>
              <a:t>any one of these TT is malfunctioning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1133475"/>
            <a:ext cx="870518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9049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 - 101 data &amp; analysis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8" y="1084984"/>
            <a:ext cx="8862898" cy="27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6308" y="3913726"/>
            <a:ext cx="8265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Analysis: </a:t>
            </a:r>
            <a:r>
              <a:rPr lang="en-US" dirty="0" smtClean="0"/>
              <a:t>Design data not available.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Approach temperature  value for above data are 48, 37, 62, 16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Approach temperature value is on higher side, for a properly design spiral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heat exchanger, this value usually lies in range of 5 to 15 °C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049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818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893657"/>
              </p:ext>
            </p:extLst>
          </p:nvPr>
        </p:nvGraphicFramePr>
        <p:xfrm>
          <a:off x="152400" y="762000"/>
          <a:ext cx="8843459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Worksheet" r:id="rId3" imgW="7010364" imgH="4772156" progId="Excel.Sheet.12">
                  <p:embed/>
                </p:oleObj>
              </mc:Choice>
              <mc:Fallback>
                <p:oleObj name="Worksheet" r:id="rId3" imgW="7010364" imgH="4772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762000"/>
                        <a:ext cx="8843459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07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PFD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above PFD</a:t>
            </a:r>
          </a:p>
          <a:p>
            <a:pPr lvl="1"/>
            <a:r>
              <a:rPr lang="en-US" dirty="0" smtClean="0"/>
              <a:t>Deterioration in performance of E-357 and E-358 directly increases load of E-359 (thermic fluid preheater)</a:t>
            </a:r>
          </a:p>
          <a:p>
            <a:pPr lvl="1"/>
            <a:r>
              <a:rPr lang="en-US" dirty="0" smtClean="0"/>
              <a:t>Similarly deterioration in performance of E-351, E-352 &amp; E-353 directly increase load of E-354 (LP steam heater), however in case even after 100% opening of steam supply valve, enough temperature not achieve then this load also transfers to thermic fluid preheater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20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E-357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8327"/>
              </p:ext>
            </p:extLst>
          </p:nvPr>
        </p:nvGraphicFramePr>
        <p:xfrm>
          <a:off x="457200" y="2286000"/>
          <a:ext cx="8229599" cy="3866605"/>
        </p:xfrm>
        <a:graphic>
          <a:graphicData uri="http://schemas.openxmlformats.org/drawingml/2006/table">
            <a:tbl>
              <a:tblPr/>
              <a:tblGrid>
                <a:gridCol w="1275852"/>
                <a:gridCol w="894852"/>
                <a:gridCol w="894852"/>
                <a:gridCol w="894852"/>
                <a:gridCol w="335570"/>
                <a:gridCol w="894852"/>
                <a:gridCol w="894852"/>
                <a:gridCol w="354213"/>
                <a:gridCol w="894852"/>
                <a:gridCol w="894852"/>
              </a:tblGrid>
              <a:tr h="18895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8-Jun-16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10-Jun-16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E-357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Kg/hr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 (in)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 (out)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Kcal/Kg°C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Heat Load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366339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370281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LMTD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Kcal/hrm2°C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W/m2K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2736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E-357 Analysis contd.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62705"/>
              </p:ext>
            </p:extLst>
          </p:nvPr>
        </p:nvGraphicFramePr>
        <p:xfrm>
          <a:off x="457200" y="1981200"/>
          <a:ext cx="4572000" cy="3323192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</a:tblGrid>
              <a:tr h="25300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After cleaning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E-357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3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Kg/hr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 (in)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 (out)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Kcal/Kg°C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Heat Load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466830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LMTD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3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9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Kcal/hrm2°C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W/m2K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68697" y="2230581"/>
            <a:ext cx="3840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Rise in feed temperature = 7.6 °C</a:t>
            </a:r>
          </a:p>
          <a:p>
            <a:r>
              <a:rPr lang="en-US" dirty="0" smtClean="0"/>
              <a:t>Extra heat recovered = 0.12 </a:t>
            </a:r>
            <a:r>
              <a:rPr lang="en-US" dirty="0" err="1" smtClean="0"/>
              <a:t>Mkcal</a:t>
            </a:r>
            <a:r>
              <a:rPr lang="en-US" dirty="0" smtClean="0"/>
              <a:t>/hr</a:t>
            </a:r>
          </a:p>
          <a:p>
            <a:r>
              <a:rPr lang="en-US" dirty="0" smtClean="0"/>
              <a:t>Cost saving = 12.1 </a:t>
            </a:r>
            <a:r>
              <a:rPr lang="en-US" dirty="0" err="1" smtClean="0"/>
              <a:t>Lacs</a:t>
            </a:r>
            <a:r>
              <a:rPr lang="en-US" dirty="0" smtClean="0"/>
              <a:t> Rs/year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132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E-358 Analysis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21366"/>
              </p:ext>
            </p:extLst>
          </p:nvPr>
        </p:nvGraphicFramePr>
        <p:xfrm>
          <a:off x="457200" y="2209800"/>
          <a:ext cx="8305797" cy="3810000"/>
        </p:xfrm>
        <a:graphic>
          <a:graphicData uri="http://schemas.openxmlformats.org/drawingml/2006/table">
            <a:tbl>
              <a:tblPr/>
              <a:tblGrid>
                <a:gridCol w="946979"/>
                <a:gridCol w="946979"/>
                <a:gridCol w="946979"/>
                <a:gridCol w="946979"/>
                <a:gridCol w="355118"/>
                <a:gridCol w="946979"/>
                <a:gridCol w="946979"/>
                <a:gridCol w="374847"/>
                <a:gridCol w="946979"/>
                <a:gridCol w="946979"/>
              </a:tblGrid>
              <a:tr h="29092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8-Jun-16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10-Jun-16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E-358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Kg/hr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 (in)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 (out)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Kcal/Kg°C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Heat Load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513912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145804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LMTD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65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Kcal/hrm2°C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W/m2K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890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E-358 analysis contd.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2230581"/>
            <a:ext cx="3836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Rise in feed temperature = 7.4 °C</a:t>
            </a:r>
          </a:p>
          <a:p>
            <a:r>
              <a:rPr lang="en-US" dirty="0" smtClean="0"/>
              <a:t>Extra heat recovered = 0.11 </a:t>
            </a:r>
            <a:r>
              <a:rPr lang="en-US" dirty="0" err="1" smtClean="0"/>
              <a:t>Mkcal</a:t>
            </a:r>
            <a:r>
              <a:rPr lang="en-US" dirty="0" smtClean="0"/>
              <a:t>/hr</a:t>
            </a:r>
          </a:p>
          <a:p>
            <a:r>
              <a:rPr lang="en-US" dirty="0" smtClean="0"/>
              <a:t>Cost saving = 11.8 </a:t>
            </a:r>
            <a:r>
              <a:rPr lang="en-US" dirty="0" err="1" smtClean="0"/>
              <a:t>Lacs</a:t>
            </a:r>
            <a:r>
              <a:rPr lang="en-US" dirty="0" smtClean="0"/>
              <a:t> Rs/year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25935"/>
              </p:ext>
            </p:extLst>
          </p:nvPr>
        </p:nvGraphicFramePr>
        <p:xfrm>
          <a:off x="381000" y="1856606"/>
          <a:ext cx="4191000" cy="3248789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  <a:gridCol w="1047750"/>
                <a:gridCol w="1047750"/>
              </a:tblGrid>
              <a:tr h="25073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After cleaning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E-358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Kg/hr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 (in)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 (out)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Kcal/Kg°C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Heat Load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LMTD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7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Kcal/hrm2°C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W/m2K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31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results from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E-358 outlet temperature before cleaning = 139.4°C</a:t>
            </a:r>
          </a:p>
          <a:p>
            <a:r>
              <a:rPr lang="en-US" dirty="0"/>
              <a:t>E-358 outlet temperature </a:t>
            </a:r>
            <a:r>
              <a:rPr lang="en-US" dirty="0" smtClean="0"/>
              <a:t>after cleaning = 154.7 °C (Calculated)</a:t>
            </a:r>
          </a:p>
          <a:p>
            <a:r>
              <a:rPr lang="en-US" dirty="0" smtClean="0"/>
              <a:t>Rise in feed temperature = 15.3 °C</a:t>
            </a:r>
          </a:p>
          <a:p>
            <a:r>
              <a:rPr lang="en-US" dirty="0" smtClean="0"/>
              <a:t>Energy saving = 0.24 </a:t>
            </a:r>
            <a:r>
              <a:rPr lang="en-US" dirty="0" err="1" smtClean="0"/>
              <a:t>Mkcal</a:t>
            </a:r>
            <a:r>
              <a:rPr lang="en-US" dirty="0" smtClean="0"/>
              <a:t>/hr</a:t>
            </a:r>
          </a:p>
          <a:p>
            <a:r>
              <a:rPr lang="en-US" dirty="0" smtClean="0"/>
              <a:t>Cost saving = 24.4 </a:t>
            </a:r>
            <a:r>
              <a:rPr lang="en-US" dirty="0" err="1" smtClean="0"/>
              <a:t>Lacs</a:t>
            </a:r>
            <a:r>
              <a:rPr lang="en-US" dirty="0" smtClean="0"/>
              <a:t> Rs/year </a:t>
            </a:r>
          </a:p>
          <a:p>
            <a:pPr marL="393192" lvl="1" indent="0">
              <a:buNone/>
            </a:pPr>
            <a:r>
              <a:rPr lang="en-US" dirty="0" smtClean="0"/>
              <a:t>(@5 Rs coal cost and 300 days running)</a:t>
            </a:r>
          </a:p>
        </p:txBody>
      </p:sp>
    </p:spTree>
    <p:extLst>
      <p:ext uri="{BB962C8B-B14F-4D97-AF65-F5344CB8AC3E}">
        <p14:creationId xmlns:p14="http://schemas.microsoft.com/office/powerpoint/2010/main" val="24238384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VF-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DFA TF heat load</Template>
  <TotalTime>1033</TotalTime>
  <Words>887</Words>
  <Application>Microsoft Office PowerPoint</Application>
  <PresentationFormat>On-screen Show (4:3)</PresentationFormat>
  <Paragraphs>341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VVF-theme</vt:lpstr>
      <vt:lpstr>Worksheet</vt:lpstr>
      <vt:lpstr>Section 3 heat exchangers analysis</vt:lpstr>
      <vt:lpstr>Outline </vt:lpstr>
      <vt:lpstr>Process flow diagram</vt:lpstr>
      <vt:lpstr>PFD explanation</vt:lpstr>
      <vt:lpstr>E-357 Analysis</vt:lpstr>
      <vt:lpstr>E-357 Analysis contd.</vt:lpstr>
      <vt:lpstr>E-358 Analysis</vt:lpstr>
      <vt:lpstr>E-358 analysis contd.</vt:lpstr>
      <vt:lpstr>Expected results from cleaning</vt:lpstr>
      <vt:lpstr>Other benefits</vt:lpstr>
      <vt:lpstr>Section 4 heat exchangers analysis</vt:lpstr>
      <vt:lpstr>Taken for Study</vt:lpstr>
      <vt:lpstr>E - 427 data &amp; analysis</vt:lpstr>
      <vt:lpstr>E - 406 data &amp; analysis</vt:lpstr>
      <vt:lpstr>E - 435 data &amp; analysis</vt:lpstr>
      <vt:lpstr>Section 5 heat exchangers analysis</vt:lpstr>
      <vt:lpstr>Taken for study </vt:lpstr>
      <vt:lpstr>E - 102 data &amp; analysis</vt:lpstr>
      <vt:lpstr>E - 105 data &amp; analysis</vt:lpstr>
      <vt:lpstr>E - 402 data &amp; analysis</vt:lpstr>
      <vt:lpstr>E - 104 data &amp; analysis</vt:lpstr>
      <vt:lpstr>E - 101 data &amp; analysis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 thermic fluid heat load problem explanation and solution</dc:title>
  <dc:creator>Lakhan Singh</dc:creator>
  <cp:lastModifiedBy>Lakhansingh  Meena</cp:lastModifiedBy>
  <cp:revision>53</cp:revision>
  <dcterms:created xsi:type="dcterms:W3CDTF">2006-08-16T00:00:00Z</dcterms:created>
  <dcterms:modified xsi:type="dcterms:W3CDTF">2016-12-09T05:56:55Z</dcterms:modified>
</cp:coreProperties>
</file>