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3.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1015" r:id="rId3"/>
    <p:sldId id="1016" r:id="rId4"/>
    <p:sldId id="1017" r:id="rId5"/>
    <p:sldId id="1018" r:id="rId6"/>
    <p:sldId id="1019" r:id="rId7"/>
    <p:sldId id="1007" r:id="rId8"/>
    <p:sldId id="1008" r:id="rId9"/>
    <p:sldId id="1009" r:id="rId10"/>
    <p:sldId id="1010" r:id="rId11"/>
    <p:sldId id="7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60E"/>
    <a:srgbClr val="FF6B6A"/>
    <a:srgbClr val="708817"/>
    <a:srgbClr val="187EF0"/>
    <a:srgbClr val="3B8CBE"/>
    <a:srgbClr val="88B161"/>
    <a:srgbClr val="D19F25"/>
    <a:srgbClr val="F0C018"/>
    <a:srgbClr val="8CBD3A"/>
    <a:srgbClr val="F12C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56"/>
    <p:restoredTop sz="99527" autoAdjust="0"/>
  </p:normalViewPr>
  <p:slideViewPr>
    <p:cSldViewPr snapToGrid="0" snapToObjects="1">
      <p:cViewPr>
        <p:scale>
          <a:sx n="80" d="100"/>
          <a:sy n="80" d="100"/>
        </p:scale>
        <p:origin x="-19" y="509"/>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localhost\Users\masroorlodi\Desktop\TES\VVF%202016.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localhost\Users\masroorlodi\Desktop\TES\VVF%202016.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localhost\Users\masroorlodi\Desktop\TES\VVF%202016.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localhost\Users\masroorlodi\Desktop\TES\VVF%202016.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spPr>
            <a:solidFill>
              <a:schemeClr val="accent3"/>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'Result (2)'!$AO$378:$AQ$378</c:f>
              <c:strCache>
                <c:ptCount val="3"/>
                <c:pt idx="0">
                  <c:v>Commitment</c:v>
                </c:pt>
                <c:pt idx="1">
                  <c:v>Satisfaction</c:v>
                </c:pt>
                <c:pt idx="2">
                  <c:v>Climate</c:v>
                </c:pt>
              </c:strCache>
            </c:strRef>
          </c:cat>
          <c:val>
            <c:numRef>
              <c:f>'Result (2)'!$AO$446:$AQ$446</c:f>
              <c:numCache>
                <c:formatCode>0.0</c:formatCode>
                <c:ptCount val="3"/>
                <c:pt idx="0">
                  <c:v>79.545454545454547</c:v>
                </c:pt>
                <c:pt idx="1">
                  <c:v>73.358585858585769</c:v>
                </c:pt>
                <c:pt idx="2">
                  <c:v>74.621212121212125</c:v>
                </c:pt>
              </c:numCache>
            </c:numRef>
          </c:val>
        </c:ser>
        <c:dLbls>
          <c:dLblPos val="outEnd"/>
          <c:showLegendKey val="0"/>
          <c:showVal val="1"/>
          <c:showCatName val="0"/>
          <c:showSerName val="0"/>
          <c:showPercent val="0"/>
          <c:showBubbleSize val="0"/>
        </c:dLbls>
        <c:gapWidth val="150"/>
        <c:axId val="122805248"/>
        <c:axId val="127247488"/>
      </c:barChart>
      <c:catAx>
        <c:axId val="122805248"/>
        <c:scaling>
          <c:orientation val="minMax"/>
        </c:scaling>
        <c:delete val="0"/>
        <c:axPos val="b"/>
        <c:numFmt formatCode="General" sourceLinked="0"/>
        <c:majorTickMark val="out"/>
        <c:minorTickMark val="none"/>
        <c:tickLblPos val="nextTo"/>
        <c:crossAx val="127247488"/>
        <c:crosses val="autoZero"/>
        <c:auto val="1"/>
        <c:lblAlgn val="ctr"/>
        <c:lblOffset val="100"/>
        <c:noMultiLvlLbl val="0"/>
      </c:catAx>
      <c:valAx>
        <c:axId val="127247488"/>
        <c:scaling>
          <c:orientation val="minMax"/>
          <c:max val="100"/>
          <c:min val="0"/>
        </c:scaling>
        <c:delete val="0"/>
        <c:axPos val="l"/>
        <c:numFmt formatCode="0" sourceLinked="0"/>
        <c:majorTickMark val="out"/>
        <c:minorTickMark val="none"/>
        <c:tickLblPos val="nextTo"/>
        <c:crossAx val="122805248"/>
        <c:crosses val="autoZero"/>
        <c:crossBetween val="between"/>
        <c:majorUnit val="25"/>
      </c:valAx>
    </c:plotArea>
    <c:plotVisOnly val="1"/>
    <c:dispBlanksAs val="gap"/>
    <c:showDLblsOverMax val="0"/>
  </c:chart>
  <c:txPr>
    <a:bodyPr/>
    <a:lstStyle/>
    <a:p>
      <a:pPr>
        <a:defRPr sz="1200">
          <a:latin typeface="Verdana"/>
          <a:cs typeface="Verdana"/>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spPr>
            <a:solidFill>
              <a:schemeClr val="accent3"/>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'Result (2)'!$N$378:$P$378</c:f>
              <c:strCache>
                <c:ptCount val="3"/>
                <c:pt idx="0">
                  <c:v>Pride</c:v>
                </c:pt>
                <c:pt idx="1">
                  <c:v>Great Place</c:v>
                </c:pt>
                <c:pt idx="2">
                  <c:v>Continue after 2Y</c:v>
                </c:pt>
              </c:strCache>
            </c:strRef>
          </c:cat>
          <c:val>
            <c:numRef>
              <c:f>'Result (2)'!$N$446:$P$446</c:f>
              <c:numCache>
                <c:formatCode>0.0</c:formatCode>
                <c:ptCount val="3"/>
                <c:pt idx="0">
                  <c:v>79.545454545454547</c:v>
                </c:pt>
                <c:pt idx="1">
                  <c:v>78.787878787878782</c:v>
                </c:pt>
                <c:pt idx="2">
                  <c:v>80.303030303030241</c:v>
                </c:pt>
              </c:numCache>
            </c:numRef>
          </c:val>
        </c:ser>
        <c:dLbls>
          <c:dLblPos val="outEnd"/>
          <c:showLegendKey val="0"/>
          <c:showVal val="1"/>
          <c:showCatName val="0"/>
          <c:showSerName val="0"/>
          <c:showPercent val="0"/>
          <c:showBubbleSize val="0"/>
        </c:dLbls>
        <c:gapWidth val="150"/>
        <c:axId val="122868480"/>
        <c:axId val="122870016"/>
      </c:barChart>
      <c:catAx>
        <c:axId val="122868480"/>
        <c:scaling>
          <c:orientation val="minMax"/>
        </c:scaling>
        <c:delete val="0"/>
        <c:axPos val="b"/>
        <c:numFmt formatCode="General" sourceLinked="0"/>
        <c:majorTickMark val="out"/>
        <c:minorTickMark val="none"/>
        <c:tickLblPos val="nextTo"/>
        <c:crossAx val="122870016"/>
        <c:crosses val="autoZero"/>
        <c:auto val="1"/>
        <c:lblAlgn val="ctr"/>
        <c:lblOffset val="100"/>
        <c:noMultiLvlLbl val="0"/>
      </c:catAx>
      <c:valAx>
        <c:axId val="122870016"/>
        <c:scaling>
          <c:orientation val="minMax"/>
          <c:max val="100"/>
          <c:min val="0"/>
        </c:scaling>
        <c:delete val="0"/>
        <c:axPos val="l"/>
        <c:numFmt formatCode="0" sourceLinked="0"/>
        <c:majorTickMark val="out"/>
        <c:minorTickMark val="none"/>
        <c:tickLblPos val="nextTo"/>
        <c:crossAx val="122868480"/>
        <c:crosses val="autoZero"/>
        <c:crossBetween val="between"/>
        <c:majorUnit val="25"/>
      </c:valAx>
    </c:plotArea>
    <c:plotVisOnly val="1"/>
    <c:dispBlanksAs val="gap"/>
    <c:showDLblsOverMax val="0"/>
  </c:chart>
  <c:txPr>
    <a:bodyPr/>
    <a:lstStyle/>
    <a:p>
      <a:pPr>
        <a:defRPr sz="1200">
          <a:latin typeface="Verdana"/>
          <a:cs typeface="Verdana"/>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spPr>
            <a:solidFill>
              <a:schemeClr val="accent3"/>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'Result (2)'!$Q$373:$AB$373</c:f>
              <c:strCache>
                <c:ptCount val="12"/>
                <c:pt idx="0">
                  <c:v>Know Expectations</c:v>
                </c:pt>
                <c:pt idx="1">
                  <c:v>Resource Access</c:v>
                </c:pt>
                <c:pt idx="2">
                  <c:v>Opport. to use Talent</c:v>
                </c:pt>
                <c:pt idx="3">
                  <c:v>Recognition</c:v>
                </c:pt>
                <c:pt idx="4">
                  <c:v>Caring Manager</c:v>
                </c:pt>
                <c:pt idx="5">
                  <c:v>Career Dev.</c:v>
                </c:pt>
                <c:pt idx="6">
                  <c:v>Express Opinion Freely</c:v>
                </c:pt>
                <c:pt idx="7">
                  <c:v>Know the Mission</c:v>
                </c:pt>
                <c:pt idx="8">
                  <c:v>Inspiration to Give my Best</c:v>
                </c:pt>
                <c:pt idx="9">
                  <c:v>Have Friends at Work</c:v>
                </c:pt>
                <c:pt idx="10">
                  <c:v>My Progress</c:v>
                </c:pt>
                <c:pt idx="11">
                  <c:v>Opp. To Learn &amp; Grow</c:v>
                </c:pt>
              </c:strCache>
            </c:strRef>
          </c:cat>
          <c:val>
            <c:numRef>
              <c:f>'Result (2)'!$Q$446:$AB$446</c:f>
              <c:numCache>
                <c:formatCode>0.0</c:formatCode>
                <c:ptCount val="12"/>
                <c:pt idx="0">
                  <c:v>82.575757575757493</c:v>
                </c:pt>
                <c:pt idx="1">
                  <c:v>71.969696969696955</c:v>
                </c:pt>
                <c:pt idx="2">
                  <c:v>76.515151515151459</c:v>
                </c:pt>
                <c:pt idx="3">
                  <c:v>71.969696969696955</c:v>
                </c:pt>
                <c:pt idx="4">
                  <c:v>74.242424242424249</c:v>
                </c:pt>
                <c:pt idx="5">
                  <c:v>71.212121212121176</c:v>
                </c:pt>
                <c:pt idx="6">
                  <c:v>76.515151515151459</c:v>
                </c:pt>
                <c:pt idx="7">
                  <c:v>76.515151515151459</c:v>
                </c:pt>
                <c:pt idx="8">
                  <c:v>71.969696969696955</c:v>
                </c:pt>
                <c:pt idx="9">
                  <c:v>68.181818181818187</c:v>
                </c:pt>
                <c:pt idx="10">
                  <c:v>65.909090909090907</c:v>
                </c:pt>
                <c:pt idx="11">
                  <c:v>72.727272727272734</c:v>
                </c:pt>
              </c:numCache>
            </c:numRef>
          </c:val>
        </c:ser>
        <c:dLbls>
          <c:dLblPos val="outEnd"/>
          <c:showLegendKey val="0"/>
          <c:showVal val="1"/>
          <c:showCatName val="0"/>
          <c:showSerName val="0"/>
          <c:showPercent val="0"/>
          <c:showBubbleSize val="0"/>
        </c:dLbls>
        <c:gapWidth val="150"/>
        <c:axId val="128260352"/>
        <c:axId val="128291968"/>
      </c:barChart>
      <c:catAx>
        <c:axId val="128260352"/>
        <c:scaling>
          <c:orientation val="minMax"/>
        </c:scaling>
        <c:delete val="0"/>
        <c:axPos val="b"/>
        <c:numFmt formatCode="General" sourceLinked="0"/>
        <c:majorTickMark val="out"/>
        <c:minorTickMark val="none"/>
        <c:tickLblPos val="nextTo"/>
        <c:txPr>
          <a:bodyPr/>
          <a:lstStyle/>
          <a:p>
            <a:pPr>
              <a:defRPr sz="800"/>
            </a:pPr>
            <a:endParaRPr lang="en-US"/>
          </a:p>
        </c:txPr>
        <c:crossAx val="128291968"/>
        <c:crosses val="autoZero"/>
        <c:auto val="1"/>
        <c:lblAlgn val="ctr"/>
        <c:lblOffset val="100"/>
        <c:noMultiLvlLbl val="0"/>
      </c:catAx>
      <c:valAx>
        <c:axId val="128291968"/>
        <c:scaling>
          <c:orientation val="minMax"/>
          <c:max val="100"/>
          <c:min val="0"/>
        </c:scaling>
        <c:delete val="0"/>
        <c:axPos val="l"/>
        <c:numFmt formatCode="0" sourceLinked="0"/>
        <c:majorTickMark val="out"/>
        <c:minorTickMark val="none"/>
        <c:tickLblPos val="nextTo"/>
        <c:crossAx val="128260352"/>
        <c:crosses val="autoZero"/>
        <c:crossBetween val="between"/>
        <c:majorUnit val="25"/>
      </c:valAx>
    </c:plotArea>
    <c:plotVisOnly val="1"/>
    <c:dispBlanksAs val="gap"/>
    <c:showDLblsOverMax val="0"/>
  </c:chart>
  <c:txPr>
    <a:bodyPr/>
    <a:lstStyle/>
    <a:p>
      <a:pPr>
        <a:defRPr sz="1200">
          <a:latin typeface="Verdana"/>
          <a:cs typeface="Verdana"/>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spPr>
            <a:solidFill>
              <a:schemeClr val="accent3"/>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'Result (2)'!$AC$373:$AL$373</c:f>
              <c:strCache>
                <c:ptCount val="10"/>
                <c:pt idx="0">
                  <c:v>People take ownership</c:v>
                </c:pt>
                <c:pt idx="1">
                  <c:v>LT Vision</c:v>
                </c:pt>
                <c:pt idx="2">
                  <c:v>Ambitious Growth Plan</c:v>
                </c:pt>
                <c:pt idx="3">
                  <c:v>Go Extra Mile</c:v>
                </c:pt>
                <c:pt idx="4">
                  <c:v>Innovation</c:v>
                </c:pt>
                <c:pt idx="5">
                  <c:v>Performance Culture</c:v>
                </c:pt>
                <c:pt idx="6">
                  <c:v>Team Performance Matters</c:v>
                </c:pt>
                <c:pt idx="7">
                  <c:v>Inter-Dept Collaboration</c:v>
                </c:pt>
                <c:pt idx="8">
                  <c:v>Learn from Mistakes</c:v>
                </c:pt>
                <c:pt idx="9">
                  <c:v>Integrity</c:v>
                </c:pt>
              </c:strCache>
            </c:strRef>
          </c:cat>
          <c:val>
            <c:numRef>
              <c:f>'Result (2)'!$AC$446:$AL$446</c:f>
              <c:numCache>
                <c:formatCode>0.0</c:formatCode>
                <c:ptCount val="10"/>
                <c:pt idx="0">
                  <c:v>70.454545454545453</c:v>
                </c:pt>
                <c:pt idx="1">
                  <c:v>81.818181818181699</c:v>
                </c:pt>
                <c:pt idx="2">
                  <c:v>67.424242424242394</c:v>
                </c:pt>
                <c:pt idx="3">
                  <c:v>80.303030303030241</c:v>
                </c:pt>
                <c:pt idx="4">
                  <c:v>70.454545454545453</c:v>
                </c:pt>
                <c:pt idx="5">
                  <c:v>60.606060606060588</c:v>
                </c:pt>
                <c:pt idx="6">
                  <c:v>76.515151515151459</c:v>
                </c:pt>
                <c:pt idx="7">
                  <c:v>78.030303030303031</c:v>
                </c:pt>
                <c:pt idx="8">
                  <c:v>78.030303030303031</c:v>
                </c:pt>
                <c:pt idx="9">
                  <c:v>82.575757575757493</c:v>
                </c:pt>
              </c:numCache>
            </c:numRef>
          </c:val>
        </c:ser>
        <c:dLbls>
          <c:dLblPos val="outEnd"/>
          <c:showLegendKey val="0"/>
          <c:showVal val="1"/>
          <c:showCatName val="0"/>
          <c:showSerName val="0"/>
          <c:showPercent val="0"/>
          <c:showBubbleSize val="0"/>
        </c:dLbls>
        <c:gapWidth val="150"/>
        <c:axId val="143272192"/>
        <c:axId val="143295616"/>
      </c:barChart>
      <c:catAx>
        <c:axId val="143272192"/>
        <c:scaling>
          <c:orientation val="minMax"/>
        </c:scaling>
        <c:delete val="0"/>
        <c:axPos val="b"/>
        <c:numFmt formatCode="General" sourceLinked="0"/>
        <c:majorTickMark val="out"/>
        <c:minorTickMark val="none"/>
        <c:tickLblPos val="nextTo"/>
        <c:txPr>
          <a:bodyPr/>
          <a:lstStyle/>
          <a:p>
            <a:pPr>
              <a:defRPr sz="800"/>
            </a:pPr>
            <a:endParaRPr lang="en-US"/>
          </a:p>
        </c:txPr>
        <c:crossAx val="143295616"/>
        <c:crosses val="autoZero"/>
        <c:auto val="1"/>
        <c:lblAlgn val="ctr"/>
        <c:lblOffset val="100"/>
        <c:noMultiLvlLbl val="0"/>
      </c:catAx>
      <c:valAx>
        <c:axId val="143295616"/>
        <c:scaling>
          <c:orientation val="minMax"/>
          <c:max val="100"/>
          <c:min val="0"/>
        </c:scaling>
        <c:delete val="0"/>
        <c:axPos val="l"/>
        <c:numFmt formatCode="0" sourceLinked="0"/>
        <c:majorTickMark val="out"/>
        <c:minorTickMark val="none"/>
        <c:tickLblPos val="nextTo"/>
        <c:crossAx val="143272192"/>
        <c:crosses val="autoZero"/>
        <c:crossBetween val="between"/>
        <c:majorUnit val="25"/>
      </c:valAx>
    </c:plotArea>
    <c:plotVisOnly val="1"/>
    <c:dispBlanksAs val="gap"/>
    <c:showDLblsOverMax val="0"/>
  </c:chart>
  <c:txPr>
    <a:bodyPr/>
    <a:lstStyle/>
    <a:p>
      <a:pPr>
        <a:defRPr sz="1200">
          <a:latin typeface="Verdana"/>
          <a:cs typeface="Verdana"/>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84E59-C9E6-1B4B-82BB-56A07853F922}" type="datetimeFigureOut">
              <a:rPr lang="en-US" smtClean="0"/>
              <a:pPr/>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47DFA-2AA6-2D4F-856D-7A142F253304}" type="slidenum">
              <a:rPr lang="en-US" smtClean="0"/>
              <a:pPr/>
              <a:t>‹#›</a:t>
            </a:fld>
            <a:endParaRPr lang="en-US"/>
          </a:p>
        </p:txBody>
      </p:sp>
    </p:spTree>
    <p:extLst>
      <p:ext uri="{BB962C8B-B14F-4D97-AF65-F5344CB8AC3E}">
        <p14:creationId xmlns:p14="http://schemas.microsoft.com/office/powerpoint/2010/main" val="1302065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2/13/2017 12:51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8257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2/13/2017 12:51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9145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2/13/2017 12:51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13923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2/13/2017 12:51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132287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pPr/>
              <a:t>2/13/2017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pPr/>
              <a:t>‹#›</a:t>
            </a:fld>
            <a:endParaRPr lang="en-US"/>
          </a:p>
        </p:txBody>
      </p:sp>
      <p:sp>
        <p:nvSpPr>
          <p:cNvPr id="11"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sp>
        <p:nvSpPr>
          <p:cNvPr id="13" name="Rectangle 12"/>
          <p:cNvSpPr/>
          <p:nvPr userDrawn="1"/>
        </p:nvSpPr>
        <p:spPr>
          <a:xfrm>
            <a:off x="8807630" y="242234"/>
            <a:ext cx="91440" cy="463521"/>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6" name="Picture 15"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pPr/>
              <a:t>2/13/2017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dirty="0">
                <a:solidFill>
                  <a:srgbClr val="D1EE63"/>
                </a:solidFil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1000" y="1294338"/>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2000720" y="145444"/>
            <a:ext cx="6900678" cy="664797"/>
          </a:xfrm>
        </p:spPr>
        <p:txBody>
          <a:bodyPr/>
          <a:lstStyle/>
          <a:p>
            <a:r>
              <a:rPr lang="en-US" dirty="0" smtClean="0"/>
              <a:t>Click to edit Master title style</a:t>
            </a: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extLst>
      <p:ext uri="{BB962C8B-B14F-4D97-AF65-F5344CB8AC3E}">
        <p14:creationId xmlns:p14="http://schemas.microsoft.com/office/powerpoint/2010/main" val="2625436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sp>
        <p:nvSpPr>
          <p:cNvPr id="3" name="Content Placeholder 2"/>
          <p:cNvSpPr>
            <a:spLocks noGrp="1"/>
          </p:cNvSpPr>
          <p:nvPr>
            <p:ph idx="1"/>
          </p:nvPr>
        </p:nvSpPr>
        <p:spPr>
          <a:xfrm>
            <a:off x="498474" y="1469606"/>
            <a:ext cx="7556313" cy="4144963"/>
          </a:xfrm>
        </p:spPr>
        <p:txBody>
          <a:bodyPr/>
          <a:lstStyle>
            <a:lvl1pPr>
              <a:buClr>
                <a:srgbClr val="708817"/>
              </a:buClr>
              <a:defRPr/>
            </a:lvl1pPr>
            <a:lvl2pPr>
              <a:buClr>
                <a:srgbClr val="D1EE63"/>
              </a:buClr>
              <a:defRPr/>
            </a:lvl2pPr>
            <a:lvl3pPr>
              <a:buClr>
                <a:srgbClr val="708817"/>
              </a:buClr>
              <a:defRPr/>
            </a:lvl3pPr>
            <a:lvl4pPr>
              <a:buClr>
                <a:srgbClr val="D1EE63"/>
              </a:buClr>
              <a:defRPr/>
            </a:lvl4pPr>
            <a:lvl5pPr>
              <a:buClr>
                <a:srgbClr val="708817"/>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
        <p:nvSpPr>
          <p:cNvPr id="10" name="Rectangle 9"/>
          <p:cNvSpPr/>
          <p:nvPr/>
        </p:nvSpPr>
        <p:spPr>
          <a:xfrm>
            <a:off x="8807630" y="242234"/>
            <a:ext cx="91440" cy="463521"/>
          </a:xfrm>
          <a:prstGeom prst="rect">
            <a:avLst/>
          </a:prstGeom>
          <a:solidFill>
            <a:srgbClr val="8CBD3A"/>
          </a:solidFill>
          <a:ln>
            <a:solidFill>
              <a:srgbClr val="8CBD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4" name="Picture 13"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708817"/>
              </a:buClr>
              <a:defRPr/>
            </a:lvl1pPr>
            <a:lvl2pPr>
              <a:buClr>
                <a:srgbClr val="D1EE63"/>
              </a:buClr>
              <a:defRPr/>
            </a:lvl2pPr>
            <a:lvl3pPr>
              <a:buClr>
                <a:srgbClr val="708817"/>
              </a:buClr>
              <a:defRPr/>
            </a:lvl3pPr>
            <a:lvl4pPr>
              <a:buClr>
                <a:srgbClr val="D1EE63"/>
              </a:buClr>
              <a:defRPr/>
            </a:lvl4pPr>
            <a:lvl5pPr>
              <a:buClr>
                <a:srgbClr val="708817"/>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
        <p:nvSpPr>
          <p:cNvPr id="14" name="Rectangle 13"/>
          <p:cNvSpPr/>
          <p:nvPr userDrawn="1"/>
        </p:nvSpPr>
        <p:spPr>
          <a:xfrm>
            <a:off x="8807630" y="242234"/>
            <a:ext cx="91440" cy="463521"/>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pic>
        <p:nvPicPr>
          <p:cNvPr id="18" name="Picture 17"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solidFill>
                  <a:srgbClr val="3B8CBE"/>
                </a:solidFill>
              </a:defRPr>
            </a:lvl1pPr>
          </a:lstStyle>
          <a:p>
            <a:r>
              <a:rPr lang="en-GB"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pPr/>
              <a:t>2/13/2017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rgbClr val="3B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rgbClr val="F0C0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373751"/>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dirty="0">
                <a:solidFill>
                  <a:srgbClr val="D1EE63"/>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pPr/>
              <a:t>2/13/2017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pPr/>
              <a:t>‹#›</a:t>
            </a:fld>
            <a:endParaRPr lang="en-US"/>
          </a:p>
        </p:txBody>
      </p:sp>
      <p:sp>
        <p:nvSpPr>
          <p:cNvPr id="8" name="TextBox 7"/>
          <p:cNvSpPr txBox="1"/>
          <p:nvPr/>
        </p:nvSpPr>
        <p:spPr>
          <a:xfrm>
            <a:off x="2003612" y="3110754"/>
            <a:ext cx="536510" cy="615553"/>
          </a:xfrm>
          <a:prstGeom prst="rect">
            <a:avLst/>
          </a:prstGeom>
          <a:noFill/>
        </p:spPr>
        <p:txBody>
          <a:bodyPr wrap="square" lIns="0" tIns="0" rIns="0" bIns="0" rtlCol="0">
            <a:spAutoFit/>
          </a:bodyPr>
          <a:lstStyle/>
          <a:p>
            <a:r>
              <a:rPr sz="4000" b="1" dirty="0">
                <a:solidFill>
                  <a:srgbClr val="D1EE63"/>
                </a:solidFill>
              </a:rPr>
              <a:t>+</a:t>
            </a:r>
          </a:p>
        </p:txBody>
      </p:sp>
      <p:sp>
        <p:nvSpPr>
          <p:cNvPr id="9" name="Rectangle 8"/>
          <p:cNvSpPr/>
          <p:nvPr/>
        </p:nvSpPr>
        <p:spPr>
          <a:xfrm>
            <a:off x="285750" y="228600"/>
            <a:ext cx="212725" cy="6345238"/>
          </a:xfrm>
          <a:prstGeom prst="rect">
            <a:avLst/>
          </a:prstGeom>
          <a:solidFill>
            <a:srgbClr val="F0C0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2" name="Rectangle 11"/>
          <p:cNvSpPr/>
          <p:nvPr userDrawn="1"/>
        </p:nvSpPr>
        <p:spPr>
          <a:xfrm>
            <a:off x="8807630" y="242234"/>
            <a:ext cx="91440" cy="463521"/>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pic>
        <p:nvPicPr>
          <p:cNvPr id="18" name="Picture 17"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15061" y="174172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717398" y="174172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9" name="Slide Number Placeholder 8"/>
          <p:cNvSpPr>
            <a:spLocks noGrp="1"/>
          </p:cNvSpPr>
          <p:nvPr>
            <p:ph type="sldNum" sz="quarter" idx="12"/>
          </p:nvPr>
        </p:nvSpPr>
        <p:spPr/>
        <p:txBody>
          <a:bodyPr/>
          <a:lstStyle/>
          <a:p>
            <a:fld id="{162F1D00-BD13-4404-86B0-79703945A0A7}" type="slidenum">
              <a:rPr lang="en-US" smtClean="0"/>
              <a:pPr/>
              <a:t>‹#›</a:t>
            </a:fld>
            <a:endParaRPr lang="en-US"/>
          </a:p>
        </p:txBody>
      </p:sp>
      <p:sp>
        <p:nvSpPr>
          <p:cNvPr id="3" name="Text Placeholder 2"/>
          <p:cNvSpPr>
            <a:spLocks noGrp="1"/>
          </p:cNvSpPr>
          <p:nvPr>
            <p:ph type="body" idx="1"/>
          </p:nvPr>
        </p:nvSpPr>
        <p:spPr>
          <a:xfrm>
            <a:off x="815061" y="1365207"/>
            <a:ext cx="3657600" cy="322729"/>
          </a:xfrm>
          <a:prstGeom prst="rect">
            <a:avLst/>
          </a:prstGeom>
          <a:solidFill>
            <a:srgbClr val="8CBD3A"/>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717398" y="1365207"/>
            <a:ext cx="3657600" cy="322729"/>
          </a:xfrm>
          <a:prstGeom prst="rect">
            <a:avLst/>
          </a:prstGeom>
          <a:solidFill>
            <a:srgbClr val="F0C018"/>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15"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sp>
        <p:nvSpPr>
          <p:cNvPr id="16" name="Rectangle 15"/>
          <p:cNvSpPr/>
          <p:nvPr userDrawn="1"/>
        </p:nvSpPr>
        <p:spPr>
          <a:xfrm>
            <a:off x="8807630" y="242234"/>
            <a:ext cx="91440" cy="4635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20" name="Picture 19"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 Top and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57277" y="1421451"/>
            <a:ext cx="7569157"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Content Placeholder 2"/>
          <p:cNvSpPr>
            <a:spLocks noGrp="1"/>
          </p:cNvSpPr>
          <p:nvPr>
            <p:ph sz="half" idx="14"/>
          </p:nvPr>
        </p:nvSpPr>
        <p:spPr>
          <a:xfrm>
            <a:off x="657277" y="3600453"/>
            <a:ext cx="7569157"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pPr/>
              <a:t>‹#›</a:t>
            </a:fld>
            <a:endParaRPr lang="en-US"/>
          </a:p>
        </p:txBody>
      </p:sp>
      <p:sp>
        <p:nvSpPr>
          <p:cNvPr id="14"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sp>
        <p:nvSpPr>
          <p:cNvPr id="17" name="Rectangle 16"/>
          <p:cNvSpPr/>
          <p:nvPr userDrawn="1"/>
        </p:nvSpPr>
        <p:spPr>
          <a:xfrm>
            <a:off x="8807630" y="242234"/>
            <a:ext cx="91440" cy="463521"/>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20" name="Picture 19"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8" name="Title 1"/>
          <p:cNvSpPr>
            <a:spLocks noGrp="1"/>
          </p:cNvSpPr>
          <p:nvPr>
            <p:ph type="title"/>
          </p:nvPr>
        </p:nvSpPr>
        <p:spPr>
          <a:xfrm>
            <a:off x="1845828" y="187650"/>
            <a:ext cx="6869375" cy="693014"/>
          </a:xfrm>
        </p:spPr>
        <p:txBody>
          <a:bodyPr/>
          <a:lstStyle>
            <a:lvl1pPr algn="r">
              <a:defRPr/>
            </a:lvl1pPr>
          </a:lstStyle>
          <a:p>
            <a:r>
              <a:rPr lang="en-GB" smtClean="0"/>
              <a:t>Click to edit Master title style</a:t>
            </a:r>
            <a:endParaRPr/>
          </a:p>
        </p:txBody>
      </p:sp>
      <p:sp>
        <p:nvSpPr>
          <p:cNvPr id="20" name="Rectangle 19"/>
          <p:cNvSpPr/>
          <p:nvPr userDrawn="1"/>
        </p:nvSpPr>
        <p:spPr>
          <a:xfrm>
            <a:off x="8807630" y="242234"/>
            <a:ext cx="91440" cy="463521"/>
          </a:xfrm>
          <a:prstGeom prst="rect">
            <a:avLst/>
          </a:prstGeom>
          <a:solidFill>
            <a:srgbClr val="8C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23" name="Picture 22" descr="graphic.png"/>
          <p:cNvPicPr>
            <a:picLocks noChangeAspect="1"/>
          </p:cNvPicPr>
          <p:nvPr userDrawn="1"/>
        </p:nvPicPr>
        <p:blipFill>
          <a:blip r:embed="rId2" cstate="email">
            <a:alphaModFix amt="42000"/>
            <a:extLst>
              <a:ext uri="{28A0092B-C50C-407E-A947-70E740481C1C}">
                <a14:useLocalDpi xmlns:a14="http://schemas.microsoft.com/office/drawing/2010/main" val="0"/>
              </a:ext>
            </a:extLst>
          </a:blip>
          <a:stretch>
            <a:fillRect/>
          </a:stretch>
        </p:blipFill>
        <p:spPr>
          <a:xfrm rot="20217947">
            <a:off x="6655802" y="5574818"/>
            <a:ext cx="2355269" cy="1779346"/>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val="0"/>
              </a:ext>
            </a:extLst>
          </a:blip>
          <a:srcRect l="813" t="2003"/>
          <a:stretch>
            <a:fillRect/>
          </a:stretch>
        </p:blipFill>
        <p:spPr>
          <a:xfrm>
            <a:off x="54476" y="152704"/>
            <a:ext cx="1755960" cy="705639"/>
          </a:xfrm>
          <a:prstGeom prst="rect">
            <a:avLst/>
          </a:prstGeom>
        </p:spPr>
      </p:pic>
      <p:sp>
        <p:nvSpPr>
          <p:cNvPr id="17" name="Content Placeholder 2"/>
          <p:cNvSpPr>
            <a:spLocks noGrp="1"/>
          </p:cNvSpPr>
          <p:nvPr>
            <p:ph sz="half" idx="19"/>
          </p:nvPr>
        </p:nvSpPr>
        <p:spPr>
          <a:xfrm>
            <a:off x="498518" y="1985963"/>
            <a:ext cx="3661816"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9" name="Content Placeholder 2"/>
          <p:cNvSpPr>
            <a:spLocks noGrp="1"/>
          </p:cNvSpPr>
          <p:nvPr>
            <p:ph sz="half" idx="20"/>
          </p:nvPr>
        </p:nvSpPr>
        <p:spPr>
          <a:xfrm>
            <a:off x="4405859" y="1985963"/>
            <a:ext cx="3661816"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21" name="Content Placeholder 2"/>
          <p:cNvSpPr>
            <a:spLocks noGrp="1"/>
          </p:cNvSpPr>
          <p:nvPr>
            <p:ph sz="half" idx="21"/>
          </p:nvPr>
        </p:nvSpPr>
        <p:spPr>
          <a:xfrm>
            <a:off x="498518" y="4201984"/>
            <a:ext cx="3661816"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22" name="Content Placeholder 2"/>
          <p:cNvSpPr>
            <a:spLocks noGrp="1"/>
          </p:cNvSpPr>
          <p:nvPr>
            <p:ph sz="half" idx="22"/>
          </p:nvPr>
        </p:nvSpPr>
        <p:spPr>
          <a:xfrm>
            <a:off x="4405859" y="4201984"/>
            <a:ext cx="3661816" cy="1965960"/>
          </a:xfrm>
        </p:spPr>
        <p:txBody>
          <a:bodyPr>
            <a:normAutofit/>
          </a:bodyPr>
          <a:lstStyle>
            <a:lvl1pPr>
              <a:buClr>
                <a:srgbClr val="708817"/>
              </a:buClr>
              <a:defRPr sz="1800"/>
            </a:lvl1pPr>
            <a:lvl2pPr>
              <a:buClr>
                <a:srgbClr val="D1EE63"/>
              </a:buClr>
              <a:defRPr sz="1800"/>
            </a:lvl2pPr>
            <a:lvl3pPr>
              <a:buClr>
                <a:srgbClr val="708817"/>
              </a:buClr>
              <a:defRPr sz="1800"/>
            </a:lvl3pPr>
            <a:lvl4pPr>
              <a:buClr>
                <a:srgbClr val="D1EE63"/>
              </a:buClr>
              <a:defRPr sz="1800"/>
            </a:lvl4pPr>
            <a:lvl5pPr>
              <a:buClr>
                <a:srgbClr val="708817"/>
              </a:buCl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dirty="0" smtClean="0"/>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2/13/2017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Lst>
  <p:txStyles>
    <p:titleStyle>
      <a:lvl1pPr algn="l" defTabSz="914400" rtl="0" eaLnBrk="1" latinLnBrk="0" hangingPunct="1">
        <a:spcBef>
          <a:spcPct val="0"/>
        </a:spcBef>
        <a:buNone/>
        <a:defRPr sz="3600" b="0" kern="1200">
          <a:solidFill>
            <a:srgbClr val="708817"/>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35" y="2685138"/>
            <a:ext cx="5293030" cy="2055957"/>
          </a:xfrm>
        </p:spPr>
        <p:txBody>
          <a:bodyPr>
            <a:noAutofit/>
          </a:bodyPr>
          <a:lstStyle/>
          <a:p>
            <a:pPr algn="r"/>
            <a:r>
              <a:rPr lang="en-US" sz="2800" b="1" dirty="0" smtClean="0"/>
              <a:t> VVF India Limited</a:t>
            </a:r>
            <a:br>
              <a:rPr lang="en-US" sz="2800" b="1" dirty="0" smtClean="0"/>
            </a:br>
            <a:r>
              <a:rPr lang="en-US" sz="2800" b="1" dirty="0" smtClean="0"/>
              <a:t>Analysis of Employee Engagement Survey</a:t>
            </a:r>
            <a:br>
              <a:rPr lang="en-US" sz="2800" b="1" dirty="0" smtClean="0"/>
            </a:br>
            <a:r>
              <a:rPr lang="en-US" sz="2800" b="1" dirty="0"/>
              <a:t/>
            </a:r>
            <a:br>
              <a:rPr lang="en-US" sz="2800" b="1" dirty="0"/>
            </a:br>
            <a:r>
              <a:rPr lang="en-US" sz="4000" b="1" dirty="0" smtClean="0"/>
              <a:t>Cluster CMB Mfg.</a:t>
            </a:r>
            <a:endParaRPr lang="en-US" sz="2400" b="1"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466" y="407686"/>
            <a:ext cx="3540574" cy="1440061"/>
          </a:xfrm>
          <a:prstGeom prst="rect">
            <a:avLst/>
          </a:prstGeom>
        </p:spPr>
      </p:pic>
      <p:sp>
        <p:nvSpPr>
          <p:cNvPr id="4" name="Title 1"/>
          <p:cNvSpPr txBox="1">
            <a:spLocks/>
          </p:cNvSpPr>
          <p:nvPr/>
        </p:nvSpPr>
        <p:spPr>
          <a:xfrm>
            <a:off x="4512040" y="4637950"/>
            <a:ext cx="3815025" cy="653767"/>
          </a:xfrm>
          <a:prstGeom prst="rect">
            <a:avLst/>
          </a:prstGeom>
        </p:spPr>
        <p:txBody>
          <a:bodyPr vert="horz" lIns="91440" tIns="45720" rIns="91440" bIns="45720" rtlCol="0" anchor="b" anchorCtr="0">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solidFill>
                <a:latin typeface="+mj-lt"/>
                <a:ea typeface="+mj-ea"/>
                <a:cs typeface="+mj-cs"/>
              </a:rPr>
              <a:t>Dec 2016</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86911" y="407686"/>
            <a:ext cx="1840154" cy="1872000"/>
          </a:xfrm>
          <a:prstGeom prst="rect">
            <a:avLst/>
          </a:prstGeom>
        </p:spPr>
      </p:pic>
    </p:spTree>
    <p:extLst>
      <p:ext uri="{BB962C8B-B14F-4D97-AF65-F5344CB8AC3E}">
        <p14:creationId xmlns:p14="http://schemas.microsoft.com/office/powerpoint/2010/main" val="101709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858" y="136953"/>
            <a:ext cx="7616141" cy="1118582"/>
          </a:xfrm>
        </p:spPr>
        <p:txBody>
          <a:bodyPr>
            <a:noAutofit/>
          </a:bodyPr>
          <a:lstStyle/>
          <a:p>
            <a:pPr algn="ctr"/>
            <a:r>
              <a:rPr lang="en-US" sz="3200" dirty="0" smtClean="0"/>
              <a:t>The Climate Index for </a:t>
            </a:r>
            <a:br>
              <a:rPr lang="en-US" sz="3200" dirty="0" smtClean="0"/>
            </a:br>
            <a:r>
              <a:rPr lang="en-US" sz="3200" dirty="0" smtClean="0"/>
              <a:t>Cluster – CMB Mfg. is 73.9% </a:t>
            </a:r>
            <a:br>
              <a:rPr lang="en-US" sz="3200" dirty="0" smtClean="0"/>
            </a:br>
            <a:r>
              <a:rPr lang="en-US" sz="3200" dirty="0" smtClean="0"/>
              <a:t> </a:t>
            </a:r>
            <a:endParaRPr lang="en-US" sz="3200" dirty="0">
              <a:solidFill>
                <a:schemeClr val="accent2"/>
              </a:solidFill>
            </a:endParaRPr>
          </a:p>
        </p:txBody>
      </p:sp>
      <p:cxnSp>
        <p:nvCxnSpPr>
          <p:cNvPr id="8" name="Straight Connector 7"/>
          <p:cNvCxnSpPr/>
          <p:nvPr/>
        </p:nvCxnSpPr>
        <p:spPr>
          <a:xfrm flipV="1">
            <a:off x="1293477" y="2726682"/>
            <a:ext cx="7272000" cy="0"/>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0"/>
          </p:nvPr>
        </p:nvSpPr>
        <p:spPr>
          <a:xfrm>
            <a:off x="407619" y="5550535"/>
            <a:ext cx="8537325" cy="936000"/>
          </a:xfrm>
        </p:spPr>
        <p:txBody>
          <a:bodyPr>
            <a:noAutofit/>
          </a:bodyPr>
          <a:lstStyle/>
          <a:p>
            <a:pPr marL="0" indent="0">
              <a:lnSpc>
                <a:spcPct val="125000"/>
              </a:lnSpc>
              <a:spcBef>
                <a:spcPts val="0"/>
              </a:spcBef>
              <a:buNone/>
            </a:pPr>
            <a:r>
              <a:rPr lang="en-US" sz="1600" dirty="0" smtClean="0"/>
              <a:t>The overall score for the following two dimensions is a matter of concern:</a:t>
            </a:r>
          </a:p>
          <a:p>
            <a:pPr marL="342900" indent="-342900">
              <a:lnSpc>
                <a:spcPct val="125000"/>
              </a:lnSpc>
              <a:spcBef>
                <a:spcPts val="0"/>
              </a:spcBef>
              <a:buAutoNum type="alphaLcParenBoth"/>
            </a:pPr>
            <a:r>
              <a:rPr lang="en-US" sz="1600" dirty="0" smtClean="0"/>
              <a:t>“</a:t>
            </a:r>
            <a:r>
              <a:rPr lang="en-US" sz="1600" b="1" dirty="0" smtClean="0"/>
              <a:t>presence of performance oriented culture at VVF</a:t>
            </a:r>
            <a:r>
              <a:rPr lang="en-US" sz="1600" dirty="0" smtClean="0"/>
              <a:t>” is 9.5% below VVF average </a:t>
            </a:r>
          </a:p>
          <a:p>
            <a:pPr marL="342900" indent="-342900">
              <a:lnSpc>
                <a:spcPct val="125000"/>
              </a:lnSpc>
              <a:spcBef>
                <a:spcPts val="0"/>
              </a:spcBef>
              <a:buAutoNum type="alphaLcParenBoth"/>
            </a:pPr>
            <a:r>
              <a:rPr lang="en-US" sz="1600" dirty="0" smtClean="0"/>
              <a:t> “</a:t>
            </a:r>
            <a:r>
              <a:rPr lang="en-US" sz="1600" b="1" dirty="0" smtClean="0"/>
              <a:t>VVF having an ambitious growth plan”</a:t>
            </a:r>
            <a:r>
              <a:rPr lang="en-US" sz="1600" dirty="0" smtClean="0"/>
              <a:t> is 2.7% below VVF average</a:t>
            </a:r>
          </a:p>
        </p:txBody>
      </p:sp>
      <p:sp>
        <p:nvSpPr>
          <p:cNvPr id="12" name="TextBox 11"/>
          <p:cNvSpPr txBox="1"/>
          <p:nvPr/>
        </p:nvSpPr>
        <p:spPr>
          <a:xfrm>
            <a:off x="4184125" y="1629939"/>
            <a:ext cx="876527" cy="276999"/>
          </a:xfrm>
          <a:prstGeom prst="rect">
            <a:avLst/>
          </a:prstGeom>
          <a:noFill/>
        </p:spPr>
        <p:txBody>
          <a:bodyPr wrap="square" rtlCol="0">
            <a:spAutoFit/>
          </a:bodyPr>
          <a:lstStyle/>
          <a:p>
            <a:pPr algn="r"/>
            <a:r>
              <a:rPr lang="en-US" sz="1200" b="1" dirty="0">
                <a:latin typeface="Verdana"/>
                <a:cs typeface="Verdana"/>
              </a:rPr>
              <a:t>n</a:t>
            </a:r>
            <a:r>
              <a:rPr lang="en-US" sz="1200" b="1" dirty="0" smtClean="0">
                <a:latin typeface="Verdana"/>
                <a:cs typeface="Verdana"/>
              </a:rPr>
              <a:t> = 33</a:t>
            </a:r>
            <a:endParaRPr lang="en-US" sz="1200" b="1" dirty="0">
              <a:latin typeface="Verdana"/>
              <a:cs typeface="Verdana"/>
            </a:endParaRPr>
          </a:p>
        </p:txBody>
      </p:sp>
      <p:sp>
        <p:nvSpPr>
          <p:cNvPr id="16" name="TextBox 15"/>
          <p:cNvSpPr txBox="1"/>
          <p:nvPr/>
        </p:nvSpPr>
        <p:spPr>
          <a:xfrm>
            <a:off x="8047923" y="2817858"/>
            <a:ext cx="1019892" cy="577081"/>
          </a:xfrm>
          <a:prstGeom prst="rect">
            <a:avLst/>
          </a:prstGeom>
          <a:noFill/>
        </p:spPr>
        <p:txBody>
          <a:bodyPr wrap="square" rtlCol="0">
            <a:spAutoFit/>
          </a:bodyPr>
          <a:lstStyle/>
          <a:p>
            <a:pPr algn="r"/>
            <a:r>
              <a:rPr lang="en-US" sz="1050" dirty="0" smtClean="0">
                <a:latin typeface="Verdana"/>
                <a:cs typeface="Verdana"/>
              </a:rPr>
              <a:t>70.1%</a:t>
            </a:r>
          </a:p>
          <a:p>
            <a:pPr algn="r"/>
            <a:r>
              <a:rPr lang="en-US" sz="1050" dirty="0" smtClean="0">
                <a:latin typeface="Verdana"/>
                <a:cs typeface="Verdana"/>
              </a:rPr>
              <a:t>VVF </a:t>
            </a:r>
          </a:p>
          <a:p>
            <a:pPr algn="r"/>
            <a:r>
              <a:rPr lang="en-US" sz="1050" dirty="0" smtClean="0">
                <a:latin typeface="Verdana"/>
                <a:cs typeface="Verdana"/>
              </a:rPr>
              <a:t>Overall</a:t>
            </a:r>
            <a:endParaRPr lang="en-US" sz="1050" dirty="0">
              <a:latin typeface="Verdana"/>
              <a:cs typeface="Verdana"/>
            </a:endParaRPr>
          </a:p>
        </p:txBody>
      </p:sp>
      <p:cxnSp>
        <p:nvCxnSpPr>
          <p:cNvPr id="17" name="Straight Connector 16"/>
          <p:cNvCxnSpPr/>
          <p:nvPr/>
        </p:nvCxnSpPr>
        <p:spPr>
          <a:xfrm flipV="1">
            <a:off x="1293471" y="2641830"/>
            <a:ext cx="7189517" cy="3050"/>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129233" y="1768438"/>
            <a:ext cx="1099218" cy="600164"/>
          </a:xfrm>
          <a:prstGeom prst="rect">
            <a:avLst/>
          </a:prstGeom>
          <a:noFill/>
        </p:spPr>
        <p:txBody>
          <a:bodyPr wrap="square" rtlCol="0">
            <a:spAutoFit/>
          </a:bodyPr>
          <a:lstStyle/>
          <a:p>
            <a:pPr algn="ctr"/>
            <a:r>
              <a:rPr lang="en-US" sz="1100" dirty="0" smtClean="0">
                <a:latin typeface="Verdana"/>
                <a:cs typeface="Verdana"/>
              </a:rPr>
              <a:t>73.9% Cluster – CMB Mfg.</a:t>
            </a:r>
            <a:endParaRPr lang="en-US" sz="1100" dirty="0">
              <a:latin typeface="Verdana"/>
              <a:cs typeface="Verdana"/>
            </a:endParaRPr>
          </a:p>
        </p:txBody>
      </p:sp>
      <p:cxnSp>
        <p:nvCxnSpPr>
          <p:cNvPr id="23" name="Straight Arrow Connector 22"/>
          <p:cNvCxnSpPr/>
          <p:nvPr/>
        </p:nvCxnSpPr>
        <p:spPr>
          <a:xfrm>
            <a:off x="4437851" y="2622726"/>
            <a:ext cx="0" cy="38677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48304" y="2613602"/>
            <a:ext cx="0" cy="264174"/>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aphicFrame>
        <p:nvGraphicFramePr>
          <p:cNvPr id="13" name="Chart 12"/>
          <p:cNvGraphicFramePr>
            <a:graphicFrameLocks/>
          </p:cNvGraphicFramePr>
          <p:nvPr>
            <p:extLst/>
          </p:nvPr>
        </p:nvGraphicFramePr>
        <p:xfrm>
          <a:off x="75168" y="1646810"/>
          <a:ext cx="8054065" cy="37404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01794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12" y="2743200"/>
            <a:ext cx="8382000" cy="1219200"/>
          </a:xfrm>
        </p:spPr>
        <p:txBody>
          <a:bodyPr>
            <a:normAutofit/>
          </a:bodyPr>
          <a:lstStyle/>
          <a:p>
            <a:pPr algn="ctr"/>
            <a:r>
              <a:rPr dirty="0" smtClean="0">
                <a:solidFill>
                  <a:srgbClr val="0070C0"/>
                </a:solidFill>
              </a:rPr>
              <a:t>Thank you</a:t>
            </a:r>
            <a:endParaRPr lang="en-US" dirty="0">
              <a:solidFill>
                <a:srgbClr val="0070C0"/>
              </a:solidFill>
            </a:endParaRPr>
          </a:p>
        </p:txBody>
      </p:sp>
    </p:spTree>
    <p:extLst>
      <p:ext uri="{BB962C8B-B14F-4D97-AF65-F5344CB8AC3E}">
        <p14:creationId xmlns:p14="http://schemas.microsoft.com/office/powerpoint/2010/main" val="38695141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Demographics for BU – Cluster </a:t>
            </a:r>
            <a:r>
              <a:rPr lang="en-US" dirty="0" err="1" smtClean="0"/>
              <a:t>Mfg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4237829"/>
              </p:ext>
            </p:extLst>
          </p:nvPr>
        </p:nvGraphicFramePr>
        <p:xfrm>
          <a:off x="1047959" y="2546753"/>
          <a:ext cx="2505463" cy="2108730"/>
        </p:xfrm>
        <a:graphic>
          <a:graphicData uri="http://schemas.openxmlformats.org/drawingml/2006/table">
            <a:tbl>
              <a:tblPr firstRow="1" bandRow="1">
                <a:tableStyleId>{5C22544A-7EE6-4342-B048-85BDC9FD1C3A}</a:tableStyleId>
              </a:tblPr>
              <a:tblGrid>
                <a:gridCol w="1741301"/>
                <a:gridCol w="764162"/>
              </a:tblGrid>
              <a:tr h="393366">
                <a:tc>
                  <a:txBody>
                    <a:bodyPr/>
                    <a:lstStyle/>
                    <a:p>
                      <a:r>
                        <a:rPr lang="en-US" sz="1600" dirty="0" smtClean="0"/>
                        <a:t>Cadre</a:t>
                      </a:r>
                      <a:endParaRPr lang="en-IN" sz="1600" dirty="0"/>
                    </a:p>
                  </a:txBody>
                  <a:tcPr anchor="ctr"/>
                </a:tc>
                <a:tc>
                  <a:txBody>
                    <a:bodyPr/>
                    <a:lstStyle/>
                    <a:p>
                      <a:pPr algn="ctr"/>
                      <a:r>
                        <a:rPr lang="en-US" sz="1600" dirty="0" smtClean="0"/>
                        <a:t>Total</a:t>
                      </a:r>
                      <a:endParaRPr lang="en-IN" sz="1600" dirty="0"/>
                    </a:p>
                  </a:txBody>
                  <a:tcPr anchor="ctr"/>
                </a:tc>
              </a:tr>
              <a:tr h="317636">
                <a:tc>
                  <a:txBody>
                    <a:bodyPr/>
                    <a:lstStyle/>
                    <a:p>
                      <a:pPr algn="l" fontAlgn="b"/>
                      <a:r>
                        <a:rPr lang="en-US" sz="1400" b="0" i="0" u="none" strike="noStrike" dirty="0" smtClean="0">
                          <a:solidFill>
                            <a:srgbClr val="000000"/>
                          </a:solidFill>
                          <a:effectLst/>
                          <a:latin typeface="+mj-lt"/>
                        </a:rPr>
                        <a:t>JMC</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22</a:t>
                      </a:r>
                      <a:endParaRPr lang="en-IN" sz="1600" dirty="0"/>
                    </a:p>
                  </a:txBody>
                  <a:tcPr anchor="ctr"/>
                </a:tc>
              </a:tr>
              <a:tr h="317636">
                <a:tc>
                  <a:txBody>
                    <a:bodyPr/>
                    <a:lstStyle/>
                    <a:p>
                      <a:pPr algn="l" fontAlgn="b"/>
                      <a:r>
                        <a:rPr lang="en-US" sz="1400" b="0" i="0" u="none" strike="noStrike" dirty="0" smtClean="0">
                          <a:solidFill>
                            <a:srgbClr val="000000"/>
                          </a:solidFill>
                          <a:effectLst/>
                          <a:latin typeface="+mj-lt"/>
                        </a:rPr>
                        <a:t>MMC</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8</a:t>
                      </a:r>
                      <a:endParaRPr lang="en-IN" sz="1600" dirty="0"/>
                    </a:p>
                  </a:txBody>
                  <a:tcPr anchor="ctr"/>
                </a:tc>
              </a:tr>
              <a:tr h="374244">
                <a:tc>
                  <a:txBody>
                    <a:bodyPr/>
                    <a:lstStyle/>
                    <a:p>
                      <a:pPr algn="l" fontAlgn="b"/>
                      <a:r>
                        <a:rPr lang="en-US" sz="1400" b="0" i="0" u="none" strike="noStrike" dirty="0" smtClean="0">
                          <a:solidFill>
                            <a:srgbClr val="000000"/>
                          </a:solidFill>
                          <a:effectLst/>
                          <a:latin typeface="+mj-lt"/>
                        </a:rPr>
                        <a:t>SMC</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2</a:t>
                      </a:r>
                      <a:endParaRPr lang="en-IN" sz="1600" dirty="0"/>
                    </a:p>
                  </a:txBody>
                  <a:tcPr anchor="ctr"/>
                </a:tc>
              </a:tr>
              <a:tr h="317636">
                <a:tc>
                  <a:txBody>
                    <a:bodyPr/>
                    <a:lstStyle/>
                    <a:p>
                      <a:pPr algn="l" fontAlgn="b"/>
                      <a:r>
                        <a:rPr lang="en-US" sz="1400" b="0" i="0" u="none" strike="noStrike" dirty="0" smtClean="0">
                          <a:solidFill>
                            <a:srgbClr val="000000"/>
                          </a:solidFill>
                          <a:effectLst/>
                          <a:latin typeface="+mj-lt"/>
                        </a:rPr>
                        <a:t>GET</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1</a:t>
                      </a:r>
                      <a:endParaRPr lang="en-IN" sz="1600" dirty="0"/>
                    </a:p>
                  </a:txBody>
                  <a:tcPr anchor="ctr"/>
                </a:tc>
              </a:tr>
              <a:tr h="317636">
                <a:tc>
                  <a:txBody>
                    <a:bodyPr/>
                    <a:lstStyle/>
                    <a:p>
                      <a:r>
                        <a:rPr lang="en-US" sz="1600" b="1" dirty="0" smtClean="0"/>
                        <a:t>Total</a:t>
                      </a:r>
                      <a:endParaRPr lang="en-IN" sz="1600" b="1" dirty="0"/>
                    </a:p>
                  </a:txBody>
                  <a:tcPr/>
                </a:tc>
                <a:tc>
                  <a:txBody>
                    <a:bodyPr/>
                    <a:lstStyle/>
                    <a:p>
                      <a:pPr algn="ctr"/>
                      <a:r>
                        <a:rPr lang="en-IN" sz="1600" b="1" dirty="0" smtClean="0"/>
                        <a:t>33</a:t>
                      </a:r>
                      <a:endParaRPr lang="en-IN" sz="1600" b="1"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91665523"/>
              </p:ext>
            </p:extLst>
          </p:nvPr>
        </p:nvGraphicFramePr>
        <p:xfrm>
          <a:off x="5921372" y="2546753"/>
          <a:ext cx="2505463" cy="1399206"/>
        </p:xfrm>
        <a:graphic>
          <a:graphicData uri="http://schemas.openxmlformats.org/drawingml/2006/table">
            <a:tbl>
              <a:tblPr firstRow="1" bandRow="1">
                <a:tableStyleId>{5C22544A-7EE6-4342-B048-85BDC9FD1C3A}</a:tableStyleId>
              </a:tblPr>
              <a:tblGrid>
                <a:gridCol w="1741301"/>
                <a:gridCol w="764162"/>
              </a:tblGrid>
              <a:tr h="393366">
                <a:tc>
                  <a:txBody>
                    <a:bodyPr/>
                    <a:lstStyle/>
                    <a:p>
                      <a:r>
                        <a:rPr lang="en-US" sz="1600" dirty="0" smtClean="0"/>
                        <a:t>Gender</a:t>
                      </a:r>
                      <a:endParaRPr lang="en-IN" sz="1600" dirty="0"/>
                    </a:p>
                  </a:txBody>
                  <a:tcPr anchor="ctr"/>
                </a:tc>
                <a:tc>
                  <a:txBody>
                    <a:bodyPr/>
                    <a:lstStyle/>
                    <a:p>
                      <a:pPr algn="ctr"/>
                      <a:r>
                        <a:rPr lang="en-US" sz="1600" dirty="0" smtClean="0"/>
                        <a:t>Total</a:t>
                      </a:r>
                      <a:endParaRPr lang="en-IN" sz="1600" dirty="0"/>
                    </a:p>
                  </a:txBody>
                  <a:tcPr anchor="ctr"/>
                </a:tc>
              </a:tr>
              <a:tr h="317636">
                <a:tc>
                  <a:txBody>
                    <a:bodyPr/>
                    <a:lstStyle/>
                    <a:p>
                      <a:pPr algn="l" fontAlgn="b"/>
                      <a:r>
                        <a:rPr lang="en-US" sz="1400" b="0" i="0" u="none" strike="noStrike" dirty="0" smtClean="0">
                          <a:solidFill>
                            <a:srgbClr val="000000"/>
                          </a:solidFill>
                          <a:effectLst/>
                          <a:latin typeface="+mj-lt"/>
                        </a:rPr>
                        <a:t>Male</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32</a:t>
                      </a:r>
                      <a:endParaRPr lang="en-IN" sz="1600" dirty="0"/>
                    </a:p>
                  </a:txBody>
                  <a:tcPr anchor="ctr"/>
                </a:tc>
              </a:tr>
              <a:tr h="317636">
                <a:tc>
                  <a:txBody>
                    <a:bodyPr/>
                    <a:lstStyle/>
                    <a:p>
                      <a:pPr algn="l" fontAlgn="b"/>
                      <a:r>
                        <a:rPr lang="en-US" sz="1400" b="0" i="0" u="none" strike="noStrike" dirty="0" smtClean="0">
                          <a:solidFill>
                            <a:srgbClr val="000000"/>
                          </a:solidFill>
                          <a:effectLst/>
                          <a:latin typeface="+mj-lt"/>
                        </a:rPr>
                        <a:t>Female</a:t>
                      </a:r>
                      <a:endParaRPr lang="en-US" sz="1400" b="0" i="0" u="none" strike="noStrike" dirty="0">
                        <a:solidFill>
                          <a:srgbClr val="000000"/>
                        </a:solidFill>
                        <a:effectLst/>
                        <a:latin typeface="+mj-lt"/>
                      </a:endParaRPr>
                    </a:p>
                  </a:txBody>
                  <a:tcPr marL="12700" marR="12700" marT="12700" marB="0" anchor="ctr"/>
                </a:tc>
                <a:tc>
                  <a:txBody>
                    <a:bodyPr/>
                    <a:lstStyle/>
                    <a:p>
                      <a:pPr algn="ctr"/>
                      <a:r>
                        <a:rPr lang="en-IN" sz="1600" dirty="0" smtClean="0"/>
                        <a:t>1</a:t>
                      </a:r>
                      <a:endParaRPr lang="en-IN" sz="1600" dirty="0"/>
                    </a:p>
                  </a:txBody>
                  <a:tcPr anchor="ctr"/>
                </a:tc>
              </a:tr>
              <a:tr h="317636">
                <a:tc>
                  <a:txBody>
                    <a:bodyPr/>
                    <a:lstStyle/>
                    <a:p>
                      <a:r>
                        <a:rPr lang="en-US" sz="1600" b="1" dirty="0" smtClean="0"/>
                        <a:t>Total</a:t>
                      </a:r>
                      <a:endParaRPr lang="en-IN" sz="1600" b="1" dirty="0"/>
                    </a:p>
                  </a:txBody>
                  <a:tcPr/>
                </a:tc>
                <a:tc>
                  <a:txBody>
                    <a:bodyPr/>
                    <a:lstStyle/>
                    <a:p>
                      <a:pPr algn="ctr"/>
                      <a:r>
                        <a:rPr lang="en-IN" sz="1600" b="1" dirty="0" smtClean="0"/>
                        <a:t>33</a:t>
                      </a:r>
                      <a:endParaRPr lang="en-IN" sz="1600" b="1" dirty="0"/>
                    </a:p>
                  </a:txBody>
                  <a:tcPr anchor="ctr"/>
                </a:tc>
              </a:tr>
            </a:tbl>
          </a:graphicData>
        </a:graphic>
      </p:graphicFrame>
    </p:spTree>
    <p:extLst>
      <p:ext uri="{BB962C8B-B14F-4D97-AF65-F5344CB8AC3E}">
        <p14:creationId xmlns:p14="http://schemas.microsoft.com/office/powerpoint/2010/main" val="883592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94338"/>
            <a:ext cx="8382000" cy="2744262"/>
          </a:xfrm>
        </p:spPr>
        <p:txBody>
          <a:bodyPr>
            <a:normAutofit/>
          </a:bodyPr>
          <a:lstStyle/>
          <a:p>
            <a:r>
              <a:rPr lang="en-US" dirty="0" smtClean="0"/>
              <a:t>Is a function of employee commitment, employee satisfaction and organizational climate</a:t>
            </a:r>
          </a:p>
          <a:p>
            <a:r>
              <a:rPr lang="en-US" dirty="0"/>
              <a:t>Employee commitment -  3 Qs</a:t>
            </a:r>
          </a:p>
          <a:p>
            <a:r>
              <a:rPr lang="en-US" dirty="0" smtClean="0"/>
              <a:t>Employee satisfaction - 12 Qs</a:t>
            </a:r>
          </a:p>
          <a:p>
            <a:r>
              <a:rPr lang="en-US" dirty="0" smtClean="0"/>
              <a:t>Organizational climate – 10 Qs</a:t>
            </a:r>
            <a:endParaRPr lang="en-IN" dirty="0"/>
          </a:p>
        </p:txBody>
      </p:sp>
      <p:sp>
        <p:nvSpPr>
          <p:cNvPr id="3" name="Title 2"/>
          <p:cNvSpPr>
            <a:spLocks noGrp="1"/>
          </p:cNvSpPr>
          <p:nvPr>
            <p:ph type="title"/>
          </p:nvPr>
        </p:nvSpPr>
        <p:spPr/>
        <p:txBody>
          <a:bodyPr/>
          <a:lstStyle/>
          <a:p>
            <a:r>
              <a:rPr lang="en-US" dirty="0" smtClean="0"/>
              <a:t>Employee Engagement</a:t>
            </a:r>
            <a:endParaRPr lang="en-IN" dirty="0"/>
          </a:p>
        </p:txBody>
      </p:sp>
    </p:spTree>
    <p:extLst>
      <p:ext uri="{BB962C8B-B14F-4D97-AF65-F5344CB8AC3E}">
        <p14:creationId xmlns:p14="http://schemas.microsoft.com/office/powerpoint/2010/main" val="13883908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94338"/>
            <a:ext cx="8382000" cy="3582462"/>
          </a:xfrm>
        </p:spPr>
        <p:txBody>
          <a:bodyPr/>
          <a:lstStyle/>
          <a:p>
            <a:r>
              <a:rPr lang="en-US" dirty="0" smtClean="0"/>
              <a:t>Measured by 3 Qs on the survey</a:t>
            </a:r>
          </a:p>
          <a:p>
            <a:endParaRPr lang="en-US" dirty="0" smtClean="0"/>
          </a:p>
          <a:p>
            <a:endParaRPr lang="en-IN" dirty="0"/>
          </a:p>
        </p:txBody>
      </p:sp>
      <p:sp>
        <p:nvSpPr>
          <p:cNvPr id="3" name="Title 2"/>
          <p:cNvSpPr>
            <a:spLocks noGrp="1"/>
          </p:cNvSpPr>
          <p:nvPr>
            <p:ph type="title"/>
          </p:nvPr>
        </p:nvSpPr>
        <p:spPr/>
        <p:txBody>
          <a:bodyPr/>
          <a:lstStyle/>
          <a:p>
            <a:r>
              <a:rPr lang="en-US" dirty="0" smtClean="0"/>
              <a:t>1. Employee Commitment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7024494"/>
              </p:ext>
            </p:extLst>
          </p:nvPr>
        </p:nvGraphicFramePr>
        <p:xfrm>
          <a:off x="721360" y="1875790"/>
          <a:ext cx="6944360" cy="1172211"/>
        </p:xfrm>
        <a:graphic>
          <a:graphicData uri="http://schemas.openxmlformats.org/drawingml/2006/table">
            <a:tbl>
              <a:tblPr>
                <a:tableStyleId>{5C22544A-7EE6-4342-B048-85BDC9FD1C3A}</a:tableStyleId>
              </a:tblPr>
              <a:tblGrid>
                <a:gridCol w="6944360"/>
              </a:tblGrid>
              <a:tr h="390737">
                <a:tc>
                  <a:txBody>
                    <a:bodyPr/>
                    <a:lstStyle/>
                    <a:p>
                      <a:pPr algn="l" fontAlgn="b"/>
                      <a:r>
                        <a:rPr lang="en-IN" sz="1800" u="none" strike="noStrike">
                          <a:effectLst/>
                        </a:rPr>
                        <a:t>I feel proud to be working at VVF.</a:t>
                      </a:r>
                      <a:endParaRPr lang="en-IN" sz="1800" b="0" i="0" u="none" strike="noStrike">
                        <a:solidFill>
                          <a:srgbClr val="000000"/>
                        </a:solidFill>
                        <a:effectLst/>
                        <a:latin typeface="Tahoma"/>
                      </a:endParaRPr>
                    </a:p>
                  </a:txBody>
                  <a:tcPr marL="7620" marR="7620" marT="7620" marB="0" anchor="b"/>
                </a:tc>
              </a:tr>
              <a:tr h="390737">
                <a:tc>
                  <a:txBody>
                    <a:bodyPr/>
                    <a:lstStyle/>
                    <a:p>
                      <a:pPr algn="l" fontAlgn="b"/>
                      <a:r>
                        <a:rPr lang="en-IN" sz="1800" u="none" strike="noStrike">
                          <a:effectLst/>
                        </a:rPr>
                        <a:t>I will recommend VVF as a great place to work</a:t>
                      </a:r>
                      <a:endParaRPr lang="en-IN" sz="1800" b="0" i="0" u="none" strike="noStrike">
                        <a:solidFill>
                          <a:srgbClr val="000000"/>
                        </a:solidFill>
                        <a:effectLst/>
                        <a:latin typeface="Tahoma"/>
                      </a:endParaRPr>
                    </a:p>
                  </a:txBody>
                  <a:tcPr marL="7620" marR="7620" marT="7620" marB="0" anchor="b"/>
                </a:tc>
              </a:tr>
              <a:tr h="390737">
                <a:tc>
                  <a:txBody>
                    <a:bodyPr/>
                    <a:lstStyle/>
                    <a:p>
                      <a:pPr algn="l" fontAlgn="b"/>
                      <a:r>
                        <a:rPr lang="en-IN" sz="1800" u="none" strike="noStrike" dirty="0">
                          <a:effectLst/>
                        </a:rPr>
                        <a:t>Two years from now, I see myself continuing to work for VVF</a:t>
                      </a:r>
                      <a:endParaRPr lang="en-IN" sz="1800" b="0" i="0" u="none" strike="noStrike" dirty="0">
                        <a:solidFill>
                          <a:srgbClr val="000000"/>
                        </a:solidFill>
                        <a:effectLst/>
                        <a:latin typeface="Tahoma"/>
                      </a:endParaRPr>
                    </a:p>
                  </a:txBody>
                  <a:tcPr marL="7620" marR="7620" marT="7620" marB="0" anchor="b"/>
                </a:tc>
              </a:tr>
            </a:tbl>
          </a:graphicData>
        </a:graphic>
      </p:graphicFrame>
    </p:spTree>
    <p:extLst>
      <p:ext uri="{BB962C8B-B14F-4D97-AF65-F5344CB8AC3E}">
        <p14:creationId xmlns:p14="http://schemas.microsoft.com/office/powerpoint/2010/main" val="129698431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096218"/>
            <a:ext cx="8382000" cy="5396022"/>
          </a:xfrm>
        </p:spPr>
        <p:txBody>
          <a:bodyPr/>
          <a:lstStyle/>
          <a:p>
            <a:r>
              <a:rPr lang="en-US" dirty="0" smtClean="0"/>
              <a:t>Measured by 12 Qs on the survey</a:t>
            </a:r>
          </a:p>
          <a:p>
            <a:endParaRPr lang="en-US" dirty="0" smtClean="0"/>
          </a:p>
          <a:p>
            <a:pPr marL="0" indent="0">
              <a:buNone/>
            </a:pPr>
            <a:endParaRPr lang="en-IN" dirty="0"/>
          </a:p>
        </p:txBody>
      </p:sp>
      <p:sp>
        <p:nvSpPr>
          <p:cNvPr id="3" name="Title 2"/>
          <p:cNvSpPr>
            <a:spLocks noGrp="1"/>
          </p:cNvSpPr>
          <p:nvPr>
            <p:ph type="title"/>
          </p:nvPr>
        </p:nvSpPr>
        <p:spPr/>
        <p:txBody>
          <a:bodyPr/>
          <a:lstStyle/>
          <a:p>
            <a:r>
              <a:rPr lang="en-US" dirty="0" smtClean="0"/>
              <a:t>2. Employee Satisfaction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43253675"/>
              </p:ext>
            </p:extLst>
          </p:nvPr>
        </p:nvGraphicFramePr>
        <p:xfrm>
          <a:off x="106680" y="1539234"/>
          <a:ext cx="9006840" cy="5151132"/>
        </p:xfrm>
        <a:graphic>
          <a:graphicData uri="http://schemas.openxmlformats.org/drawingml/2006/table">
            <a:tbl>
              <a:tblPr>
                <a:tableStyleId>{5C22544A-7EE6-4342-B048-85BDC9FD1C3A}</a:tableStyleId>
              </a:tblPr>
              <a:tblGrid>
                <a:gridCol w="9006840"/>
              </a:tblGrid>
              <a:tr h="429261">
                <a:tc>
                  <a:txBody>
                    <a:bodyPr/>
                    <a:lstStyle/>
                    <a:p>
                      <a:pPr algn="l" fontAlgn="b"/>
                      <a:r>
                        <a:rPr lang="en-IN" sz="1800" u="none" strike="noStrike" dirty="0">
                          <a:effectLst/>
                        </a:rPr>
                        <a:t>I know what is expected of me at work</a:t>
                      </a:r>
                      <a:endParaRPr lang="en-IN" sz="1800" b="0" i="0" u="none" strike="noStrike" dirty="0">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I have access to necessary information and resources required to do my work.</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VVF provides me opportunities to fully utilise my talents and abilities.</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I have recently received recognition or praise for doing good work</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My manager cares about me as a person</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VVF takes care of my overall career development</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At VVF, I am able to express my opinion freely and candidly</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dirty="0">
                          <a:effectLst/>
                        </a:rPr>
                        <a:t>I clearly understand the Mission (Purpose) of VVF</a:t>
                      </a:r>
                      <a:endParaRPr lang="en-IN" sz="1800" b="0" i="0" u="none" strike="noStrike" dirty="0">
                        <a:solidFill>
                          <a:srgbClr val="000000"/>
                        </a:solidFill>
                        <a:effectLst/>
                        <a:latin typeface="Tahoma"/>
                      </a:endParaRPr>
                    </a:p>
                  </a:txBody>
                  <a:tcPr marL="7620" marR="7620" marT="7620" marB="0" anchor="b"/>
                </a:tc>
              </a:tr>
              <a:tr h="429261">
                <a:tc>
                  <a:txBody>
                    <a:bodyPr/>
                    <a:lstStyle/>
                    <a:p>
                      <a:pPr algn="l" fontAlgn="b"/>
                      <a:r>
                        <a:rPr lang="en-IN" sz="1800" u="none" strike="noStrike" dirty="0">
                          <a:effectLst/>
                        </a:rPr>
                        <a:t>The colleagues in my department inspire me to give my best everyday.</a:t>
                      </a:r>
                      <a:endParaRPr lang="en-IN" sz="1800" b="0" i="0" u="none" strike="noStrike" dirty="0">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At VVF, I have colleagues who I can depend upon for my formal and informal needs.</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a:effectLst/>
                        </a:rPr>
                        <a:t>In the last 6 months someone at work has talked to me about my progress</a:t>
                      </a:r>
                      <a:endParaRPr lang="en-IN" sz="1800" b="0" i="0" u="none" strike="noStrike">
                        <a:solidFill>
                          <a:srgbClr val="000000"/>
                        </a:solidFill>
                        <a:effectLst/>
                        <a:latin typeface="Tahoma"/>
                      </a:endParaRPr>
                    </a:p>
                  </a:txBody>
                  <a:tcPr marL="7620" marR="7620" marT="7620" marB="0" anchor="b"/>
                </a:tc>
              </a:tr>
              <a:tr h="429261">
                <a:tc>
                  <a:txBody>
                    <a:bodyPr/>
                    <a:lstStyle/>
                    <a:p>
                      <a:pPr algn="l" fontAlgn="b"/>
                      <a:r>
                        <a:rPr lang="en-IN" sz="1800" u="none" strike="noStrike" dirty="0">
                          <a:effectLst/>
                        </a:rPr>
                        <a:t>VVF gives me opportunities to learn and grow</a:t>
                      </a:r>
                      <a:endParaRPr lang="en-IN" sz="1800" b="0" i="0" u="none" strike="noStrike" dirty="0">
                        <a:solidFill>
                          <a:srgbClr val="000000"/>
                        </a:solidFill>
                        <a:effectLst/>
                        <a:latin typeface="Tahoma"/>
                      </a:endParaRPr>
                    </a:p>
                  </a:txBody>
                  <a:tcPr marL="7620" marR="7620" marT="7620" marB="0" anchor="b"/>
                </a:tc>
              </a:tr>
            </a:tbl>
          </a:graphicData>
        </a:graphic>
      </p:graphicFrame>
    </p:spTree>
    <p:extLst>
      <p:ext uri="{BB962C8B-B14F-4D97-AF65-F5344CB8AC3E}">
        <p14:creationId xmlns:p14="http://schemas.microsoft.com/office/powerpoint/2010/main" val="10407716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Measured by 10 Qs</a:t>
            </a:r>
            <a:endParaRPr lang="en-IN" dirty="0"/>
          </a:p>
        </p:txBody>
      </p:sp>
      <p:sp>
        <p:nvSpPr>
          <p:cNvPr id="3" name="Title 2"/>
          <p:cNvSpPr>
            <a:spLocks noGrp="1"/>
          </p:cNvSpPr>
          <p:nvPr>
            <p:ph type="title"/>
          </p:nvPr>
        </p:nvSpPr>
        <p:spPr/>
        <p:txBody>
          <a:bodyPr/>
          <a:lstStyle/>
          <a:p>
            <a:r>
              <a:rPr lang="en-US" dirty="0" smtClean="0"/>
              <a:t>3. Organizational Climate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54914889"/>
              </p:ext>
            </p:extLst>
          </p:nvPr>
        </p:nvGraphicFramePr>
        <p:xfrm>
          <a:off x="274320" y="1889760"/>
          <a:ext cx="8763000" cy="4053840"/>
        </p:xfrm>
        <a:graphic>
          <a:graphicData uri="http://schemas.openxmlformats.org/drawingml/2006/table">
            <a:tbl>
              <a:tblPr>
                <a:tableStyleId>{5C22544A-7EE6-4342-B048-85BDC9FD1C3A}</a:tableStyleId>
              </a:tblPr>
              <a:tblGrid>
                <a:gridCol w="8763000"/>
              </a:tblGrid>
              <a:tr h="405384">
                <a:tc>
                  <a:txBody>
                    <a:bodyPr/>
                    <a:lstStyle/>
                    <a:p>
                      <a:pPr algn="l" fontAlgn="ctr"/>
                      <a:r>
                        <a:rPr lang="en-IN" sz="1800" u="none" strike="noStrike" dirty="0">
                          <a:effectLst/>
                        </a:rPr>
                        <a:t>My colleagues take full ownership and complete the tasks assigned to them</a:t>
                      </a:r>
                      <a:endParaRPr lang="en-IN" sz="1800" b="0" i="0" u="none" strike="noStrike" dirty="0">
                        <a:solidFill>
                          <a:srgbClr val="000000"/>
                        </a:solidFill>
                        <a:effectLst/>
                        <a:latin typeface="Tahoma"/>
                      </a:endParaRPr>
                    </a:p>
                  </a:txBody>
                  <a:tcPr marL="7620" marR="7620" marT="7620" marB="0" anchor="ctr"/>
                </a:tc>
              </a:tr>
              <a:tr h="405384">
                <a:tc>
                  <a:txBody>
                    <a:bodyPr/>
                    <a:lstStyle/>
                    <a:p>
                      <a:pPr algn="l" fontAlgn="ctr"/>
                      <a:r>
                        <a:rPr lang="en-IN" sz="1800" u="none" strike="noStrike">
                          <a:effectLst/>
                        </a:rPr>
                        <a:t>I believe that the leadership team has a long term vision</a:t>
                      </a:r>
                      <a:endParaRPr lang="en-IN" sz="1800" b="0" i="0" u="none" strike="noStrike">
                        <a:solidFill>
                          <a:srgbClr val="000000"/>
                        </a:solidFill>
                        <a:effectLst/>
                        <a:latin typeface="Tahoma"/>
                      </a:endParaRPr>
                    </a:p>
                  </a:txBody>
                  <a:tcPr marL="7620" marR="7620" marT="7620" marB="0" anchor="ctr"/>
                </a:tc>
              </a:tr>
              <a:tr h="405384">
                <a:tc>
                  <a:txBody>
                    <a:bodyPr/>
                    <a:lstStyle/>
                    <a:p>
                      <a:pPr algn="l" fontAlgn="ctr"/>
                      <a:r>
                        <a:rPr lang="en-IN" sz="1800" u="none" strike="noStrike">
                          <a:effectLst/>
                        </a:rPr>
                        <a:t>I believe that we have an ambitous growth plan for the next 2-3 years</a:t>
                      </a:r>
                      <a:endParaRPr lang="en-IN" sz="1800" b="0" i="0" u="none" strike="noStrike">
                        <a:solidFill>
                          <a:srgbClr val="000000"/>
                        </a:solidFill>
                        <a:effectLst/>
                        <a:latin typeface="Tahoma"/>
                      </a:endParaRPr>
                    </a:p>
                  </a:txBody>
                  <a:tcPr marL="7620" marR="7620" marT="7620" marB="0" anchor="ctr"/>
                </a:tc>
              </a:tr>
              <a:tr h="405384">
                <a:tc>
                  <a:txBody>
                    <a:bodyPr/>
                    <a:lstStyle/>
                    <a:p>
                      <a:pPr algn="l" fontAlgn="ctr"/>
                      <a:r>
                        <a:rPr lang="en-IN" sz="1800" u="none" strike="noStrike">
                          <a:effectLst/>
                        </a:rPr>
                        <a:t>We go the extra mile to quickly respond to customer (internal or external) needs</a:t>
                      </a:r>
                      <a:endParaRPr lang="en-IN" sz="1800" b="0" i="0" u="none" strike="noStrike">
                        <a:solidFill>
                          <a:srgbClr val="000000"/>
                        </a:solidFill>
                        <a:effectLst/>
                        <a:latin typeface="Tahoma"/>
                      </a:endParaRPr>
                    </a:p>
                  </a:txBody>
                  <a:tcPr marL="7620" marR="7620" marT="7620" marB="0" anchor="ctr"/>
                </a:tc>
              </a:tr>
              <a:tr h="405384">
                <a:tc>
                  <a:txBody>
                    <a:bodyPr/>
                    <a:lstStyle/>
                    <a:p>
                      <a:pPr algn="l" fontAlgn="b"/>
                      <a:r>
                        <a:rPr lang="en-IN" sz="1800" u="none" strike="noStrike">
                          <a:effectLst/>
                        </a:rPr>
                        <a:t>VVF is an innovative organisation</a:t>
                      </a:r>
                      <a:endParaRPr lang="en-IN" sz="1800" b="0" i="0" u="none" strike="noStrike">
                        <a:solidFill>
                          <a:srgbClr val="000000"/>
                        </a:solidFill>
                        <a:effectLst/>
                        <a:latin typeface="Tahoma"/>
                      </a:endParaRPr>
                    </a:p>
                  </a:txBody>
                  <a:tcPr marL="7620" marR="7620" marT="7620" marB="0" anchor="b"/>
                </a:tc>
              </a:tr>
              <a:tr h="405384">
                <a:tc>
                  <a:txBody>
                    <a:bodyPr/>
                    <a:lstStyle/>
                    <a:p>
                      <a:pPr algn="l" fontAlgn="ctr"/>
                      <a:r>
                        <a:rPr lang="en-IN" sz="1800" u="none" strike="noStrike">
                          <a:effectLst/>
                        </a:rPr>
                        <a:t>VVF does not tolerate under performance</a:t>
                      </a:r>
                      <a:endParaRPr lang="en-IN" sz="1800" b="0" i="0" u="none" strike="noStrike">
                        <a:solidFill>
                          <a:srgbClr val="000000"/>
                        </a:solidFill>
                        <a:effectLst/>
                        <a:latin typeface="Tahoma"/>
                      </a:endParaRPr>
                    </a:p>
                  </a:txBody>
                  <a:tcPr marL="7620" marR="7620" marT="7620" marB="0" anchor="ctr"/>
                </a:tc>
              </a:tr>
              <a:tr h="405384">
                <a:tc>
                  <a:txBody>
                    <a:bodyPr/>
                    <a:lstStyle/>
                    <a:p>
                      <a:pPr algn="l" fontAlgn="b"/>
                      <a:r>
                        <a:rPr lang="en-IN" sz="1800" u="none" strike="noStrike" dirty="0">
                          <a:effectLst/>
                        </a:rPr>
                        <a:t>My team members make efforts to continuously improve the teams performance</a:t>
                      </a:r>
                      <a:endParaRPr lang="en-IN" sz="1800" b="0" i="0" u="none" strike="noStrike" dirty="0">
                        <a:solidFill>
                          <a:srgbClr val="000000"/>
                        </a:solidFill>
                        <a:effectLst/>
                        <a:latin typeface="Tahoma"/>
                      </a:endParaRPr>
                    </a:p>
                  </a:txBody>
                  <a:tcPr marL="7620" marR="7620" marT="7620" marB="0" anchor="b"/>
                </a:tc>
              </a:tr>
              <a:tr h="405384">
                <a:tc>
                  <a:txBody>
                    <a:bodyPr/>
                    <a:lstStyle/>
                    <a:p>
                      <a:pPr algn="l" fontAlgn="b"/>
                      <a:r>
                        <a:rPr lang="en-IN" sz="1800" u="none" strike="noStrike">
                          <a:effectLst/>
                        </a:rPr>
                        <a:t>We work well with other teams to effectively deliver organisational goals</a:t>
                      </a:r>
                      <a:endParaRPr lang="en-IN" sz="1800" b="0" i="0" u="none" strike="noStrike">
                        <a:solidFill>
                          <a:srgbClr val="000000"/>
                        </a:solidFill>
                        <a:effectLst/>
                        <a:latin typeface="Tahoma"/>
                      </a:endParaRPr>
                    </a:p>
                  </a:txBody>
                  <a:tcPr marL="7620" marR="7620" marT="7620" marB="0" anchor="b"/>
                </a:tc>
              </a:tr>
              <a:tr h="405384">
                <a:tc>
                  <a:txBody>
                    <a:bodyPr/>
                    <a:lstStyle/>
                    <a:p>
                      <a:pPr algn="l" fontAlgn="ctr"/>
                      <a:r>
                        <a:rPr lang="en-IN" sz="1800" u="none" strike="noStrike">
                          <a:effectLst/>
                        </a:rPr>
                        <a:t>My manager encourages me to learn from mistakes</a:t>
                      </a:r>
                      <a:endParaRPr lang="en-IN" sz="1800" b="0" i="0" u="none" strike="noStrike">
                        <a:solidFill>
                          <a:srgbClr val="000000"/>
                        </a:solidFill>
                        <a:effectLst/>
                        <a:latin typeface="Tahoma"/>
                      </a:endParaRPr>
                    </a:p>
                  </a:txBody>
                  <a:tcPr marL="7620" marR="7620" marT="7620" marB="0" anchor="ctr"/>
                </a:tc>
              </a:tr>
              <a:tr h="405384">
                <a:tc>
                  <a:txBody>
                    <a:bodyPr/>
                    <a:lstStyle/>
                    <a:p>
                      <a:pPr algn="l" fontAlgn="ctr"/>
                      <a:r>
                        <a:rPr lang="en-IN" sz="1800" u="none" strike="noStrike" dirty="0">
                          <a:effectLst/>
                        </a:rPr>
                        <a:t>We demonstrate integrity in our work even in challenging circumstances</a:t>
                      </a:r>
                      <a:endParaRPr lang="en-IN" sz="1800" b="0" i="0" u="none" strike="noStrike" dirty="0">
                        <a:solidFill>
                          <a:srgbClr val="000000"/>
                        </a:solidFill>
                        <a:effectLst/>
                        <a:latin typeface="Tahoma"/>
                      </a:endParaRPr>
                    </a:p>
                  </a:txBody>
                  <a:tcPr marL="7620" marR="7620" marT="7620" marB="0" anchor="ctr"/>
                </a:tc>
              </a:tr>
            </a:tbl>
          </a:graphicData>
        </a:graphic>
      </p:graphicFrame>
    </p:spTree>
    <p:extLst>
      <p:ext uri="{BB962C8B-B14F-4D97-AF65-F5344CB8AC3E}">
        <p14:creationId xmlns:p14="http://schemas.microsoft.com/office/powerpoint/2010/main" val="35251459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0294" y="145444"/>
            <a:ext cx="7157718" cy="664797"/>
          </a:xfrm>
        </p:spPr>
        <p:txBody>
          <a:bodyPr/>
          <a:lstStyle/>
          <a:p>
            <a:r>
              <a:rPr lang="en-US" sz="3200" dirty="0"/>
              <a:t>Overall Employee </a:t>
            </a:r>
            <a:r>
              <a:rPr lang="en-US" sz="3200" dirty="0" smtClean="0"/>
              <a:t>Engagement for Cluster – CMB Mfg. is 75.8%</a:t>
            </a:r>
            <a:endParaRPr lang="en-US" sz="3200" dirty="0"/>
          </a:p>
        </p:txBody>
      </p:sp>
      <p:cxnSp>
        <p:nvCxnSpPr>
          <p:cNvPr id="9" name="Straight Connector 8"/>
          <p:cNvCxnSpPr/>
          <p:nvPr/>
        </p:nvCxnSpPr>
        <p:spPr>
          <a:xfrm flipV="1">
            <a:off x="1293477" y="2706444"/>
            <a:ext cx="6878945" cy="11758"/>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057234" y="2707536"/>
            <a:ext cx="1217131" cy="430887"/>
          </a:xfrm>
          <a:prstGeom prst="rect">
            <a:avLst/>
          </a:prstGeom>
          <a:noFill/>
        </p:spPr>
        <p:txBody>
          <a:bodyPr wrap="square" rtlCol="0">
            <a:spAutoFit/>
          </a:bodyPr>
          <a:lstStyle/>
          <a:p>
            <a:pPr algn="ctr"/>
            <a:r>
              <a:rPr lang="en-US" sz="1100" dirty="0" smtClean="0">
                <a:latin typeface="Verdana"/>
                <a:cs typeface="Verdana"/>
              </a:rPr>
              <a:t>70.1%</a:t>
            </a:r>
          </a:p>
          <a:p>
            <a:pPr algn="ctr"/>
            <a:r>
              <a:rPr lang="en-US" sz="1100" dirty="0" smtClean="0">
                <a:latin typeface="Verdana"/>
                <a:cs typeface="Verdana"/>
              </a:rPr>
              <a:t>VVF Overall</a:t>
            </a:r>
            <a:endParaRPr lang="en-US" sz="1100" dirty="0">
              <a:latin typeface="Verdana"/>
              <a:cs typeface="Verdana"/>
            </a:endParaRPr>
          </a:p>
        </p:txBody>
      </p:sp>
      <p:sp>
        <p:nvSpPr>
          <p:cNvPr id="7" name="Text Placeholder 2"/>
          <p:cNvSpPr>
            <a:spLocks noGrp="1"/>
          </p:cNvSpPr>
          <p:nvPr>
            <p:ph type="body" sz="quarter" idx="10"/>
          </p:nvPr>
        </p:nvSpPr>
        <p:spPr>
          <a:xfrm>
            <a:off x="1073985" y="5676250"/>
            <a:ext cx="7689015" cy="799552"/>
          </a:xfrm>
        </p:spPr>
        <p:txBody>
          <a:bodyPr>
            <a:noAutofit/>
          </a:bodyPr>
          <a:lstStyle/>
          <a:p>
            <a:pPr marL="0" indent="0">
              <a:spcBef>
                <a:spcPts val="800"/>
              </a:spcBef>
              <a:buNone/>
            </a:pPr>
            <a:r>
              <a:rPr lang="en-US" sz="1800" dirty="0" smtClean="0"/>
              <a:t>The Overall Employee Engagement Score is 5.4% above VVF average</a:t>
            </a:r>
          </a:p>
        </p:txBody>
      </p:sp>
      <p:sp>
        <p:nvSpPr>
          <p:cNvPr id="11" name="TextBox 10"/>
          <p:cNvSpPr txBox="1"/>
          <p:nvPr/>
        </p:nvSpPr>
        <p:spPr>
          <a:xfrm>
            <a:off x="8128205" y="1936764"/>
            <a:ext cx="1167788" cy="600164"/>
          </a:xfrm>
          <a:prstGeom prst="rect">
            <a:avLst/>
          </a:prstGeom>
          <a:noFill/>
        </p:spPr>
        <p:txBody>
          <a:bodyPr wrap="square" rtlCol="0">
            <a:spAutoFit/>
          </a:bodyPr>
          <a:lstStyle/>
          <a:p>
            <a:pPr algn="ctr"/>
            <a:r>
              <a:rPr lang="en-US" sz="1100" dirty="0" smtClean="0">
                <a:latin typeface="Verdana"/>
                <a:cs typeface="Verdana"/>
              </a:rPr>
              <a:t>75.8</a:t>
            </a:r>
            <a:r>
              <a:rPr lang="en-US" sz="1100" smtClean="0">
                <a:latin typeface="Verdana"/>
                <a:cs typeface="Verdana"/>
              </a:rPr>
              <a:t>% Cluster – CMB Mfg.</a:t>
            </a:r>
            <a:endParaRPr lang="en-US" sz="1100" dirty="0">
              <a:latin typeface="Verdana"/>
              <a:cs typeface="Verdana"/>
            </a:endParaRPr>
          </a:p>
        </p:txBody>
      </p:sp>
      <p:cxnSp>
        <p:nvCxnSpPr>
          <p:cNvPr id="12" name="Straight Connector 11"/>
          <p:cNvCxnSpPr/>
          <p:nvPr/>
        </p:nvCxnSpPr>
        <p:spPr>
          <a:xfrm flipV="1">
            <a:off x="1293471" y="2527975"/>
            <a:ext cx="6878945" cy="11758"/>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12335" y="1646813"/>
            <a:ext cx="876527" cy="276999"/>
          </a:xfrm>
          <a:prstGeom prst="rect">
            <a:avLst/>
          </a:prstGeom>
          <a:noFill/>
        </p:spPr>
        <p:txBody>
          <a:bodyPr wrap="square" rtlCol="0">
            <a:spAutoFit/>
          </a:bodyPr>
          <a:lstStyle/>
          <a:p>
            <a:pPr algn="r"/>
            <a:r>
              <a:rPr lang="en-US" sz="1200" b="1" dirty="0">
                <a:latin typeface="Verdana"/>
                <a:cs typeface="Verdana"/>
              </a:rPr>
              <a:t>n</a:t>
            </a:r>
            <a:r>
              <a:rPr lang="en-US" sz="1200" b="1" dirty="0" smtClean="0">
                <a:latin typeface="Verdana"/>
                <a:cs typeface="Verdana"/>
              </a:rPr>
              <a:t> </a:t>
            </a:r>
            <a:r>
              <a:rPr lang="en-US" sz="1200" b="1" smtClean="0">
                <a:latin typeface="Verdana"/>
                <a:cs typeface="Verdana"/>
              </a:rPr>
              <a:t>= 33</a:t>
            </a:r>
            <a:endParaRPr lang="en-US" sz="1200" b="1" dirty="0">
              <a:latin typeface="Verdana"/>
              <a:cs typeface="Verdana"/>
            </a:endParaRPr>
          </a:p>
        </p:txBody>
      </p:sp>
      <p:graphicFrame>
        <p:nvGraphicFramePr>
          <p:cNvPr id="14" name="Chart 13"/>
          <p:cNvGraphicFramePr>
            <a:graphicFrameLocks/>
          </p:cNvGraphicFramePr>
          <p:nvPr>
            <p:extLst/>
          </p:nvPr>
        </p:nvGraphicFramePr>
        <p:xfrm>
          <a:off x="756846" y="1543521"/>
          <a:ext cx="7141551" cy="39208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5478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387" y="136953"/>
            <a:ext cx="7766613" cy="1118582"/>
          </a:xfrm>
        </p:spPr>
        <p:txBody>
          <a:bodyPr>
            <a:noAutofit/>
          </a:bodyPr>
          <a:lstStyle/>
          <a:p>
            <a:pPr algn="ctr"/>
            <a:r>
              <a:rPr lang="en-US" sz="3200" dirty="0" smtClean="0"/>
              <a:t>The Employee Commitment Index for </a:t>
            </a:r>
            <a:br>
              <a:rPr lang="en-US" sz="3200" dirty="0" smtClean="0"/>
            </a:br>
            <a:r>
              <a:rPr lang="en-US" sz="3200" dirty="0" smtClean="0"/>
              <a:t>Cluster – CMB Mfg. is 79.5% </a:t>
            </a:r>
            <a:br>
              <a:rPr lang="en-US" sz="3200" dirty="0" smtClean="0"/>
            </a:br>
            <a:endParaRPr lang="en-US" sz="3200" dirty="0">
              <a:solidFill>
                <a:schemeClr val="accent2"/>
              </a:solidFill>
            </a:endParaRPr>
          </a:p>
        </p:txBody>
      </p:sp>
      <p:sp>
        <p:nvSpPr>
          <p:cNvPr id="10" name="TextBox 9"/>
          <p:cNvSpPr txBox="1"/>
          <p:nvPr/>
        </p:nvSpPr>
        <p:spPr>
          <a:xfrm>
            <a:off x="4278190" y="1768438"/>
            <a:ext cx="876527" cy="276999"/>
          </a:xfrm>
          <a:prstGeom prst="rect">
            <a:avLst/>
          </a:prstGeom>
          <a:noFill/>
        </p:spPr>
        <p:txBody>
          <a:bodyPr wrap="square" rtlCol="0">
            <a:spAutoFit/>
          </a:bodyPr>
          <a:lstStyle/>
          <a:p>
            <a:pPr algn="r"/>
            <a:r>
              <a:rPr lang="en-US" sz="1200" b="1" dirty="0">
                <a:latin typeface="Verdana"/>
                <a:cs typeface="Verdana"/>
              </a:rPr>
              <a:t>n</a:t>
            </a:r>
            <a:r>
              <a:rPr lang="en-US" sz="1200" b="1" dirty="0" smtClean="0">
                <a:latin typeface="Verdana"/>
                <a:cs typeface="Verdana"/>
              </a:rPr>
              <a:t> = 33</a:t>
            </a:r>
            <a:endParaRPr lang="en-US" sz="1200" b="1" dirty="0">
              <a:latin typeface="Verdana"/>
              <a:cs typeface="Verdana"/>
            </a:endParaRPr>
          </a:p>
        </p:txBody>
      </p:sp>
      <p:sp>
        <p:nvSpPr>
          <p:cNvPr id="11" name="Text Placeholder 2"/>
          <p:cNvSpPr>
            <a:spLocks noGrp="1"/>
          </p:cNvSpPr>
          <p:nvPr>
            <p:ph type="body" sz="quarter" idx="10"/>
          </p:nvPr>
        </p:nvSpPr>
        <p:spPr>
          <a:xfrm>
            <a:off x="689817" y="5676250"/>
            <a:ext cx="8073183" cy="799552"/>
          </a:xfrm>
        </p:spPr>
        <p:txBody>
          <a:bodyPr>
            <a:noAutofit/>
          </a:bodyPr>
          <a:lstStyle/>
          <a:p>
            <a:pPr marL="0" indent="0">
              <a:spcBef>
                <a:spcPts val="800"/>
              </a:spcBef>
              <a:buNone/>
            </a:pPr>
            <a:r>
              <a:rPr lang="en-US" sz="1800" dirty="0" smtClean="0"/>
              <a:t>The Overall Commitment Score is 5.1% above VVF average</a:t>
            </a:r>
          </a:p>
          <a:p>
            <a:pPr marL="0" indent="0">
              <a:spcBef>
                <a:spcPts val="800"/>
              </a:spcBef>
              <a:buNone/>
            </a:pPr>
            <a:r>
              <a:rPr lang="en-US" sz="1800" dirty="0" smtClean="0"/>
              <a:t>The highest score under this head is for “</a:t>
            </a:r>
            <a:r>
              <a:rPr lang="en-US" sz="1800" b="1" dirty="0" smtClean="0"/>
              <a:t>Willingness to work beyond 2 years</a:t>
            </a:r>
            <a:r>
              <a:rPr lang="en-US" sz="1800" dirty="0" smtClean="0"/>
              <a:t>”</a:t>
            </a:r>
          </a:p>
        </p:txBody>
      </p:sp>
      <p:sp>
        <p:nvSpPr>
          <p:cNvPr id="15" name="TextBox 14"/>
          <p:cNvSpPr txBox="1"/>
          <p:nvPr/>
        </p:nvSpPr>
        <p:spPr>
          <a:xfrm>
            <a:off x="8000833" y="2806739"/>
            <a:ext cx="1057620" cy="553998"/>
          </a:xfrm>
          <a:prstGeom prst="rect">
            <a:avLst/>
          </a:prstGeom>
          <a:noFill/>
        </p:spPr>
        <p:txBody>
          <a:bodyPr wrap="square" rtlCol="0">
            <a:spAutoFit/>
          </a:bodyPr>
          <a:lstStyle/>
          <a:p>
            <a:pPr algn="r"/>
            <a:r>
              <a:rPr lang="en-US" sz="1000" dirty="0" smtClean="0">
                <a:latin typeface="Verdana"/>
                <a:cs typeface="Verdana"/>
              </a:rPr>
              <a:t>74.4 %</a:t>
            </a:r>
          </a:p>
          <a:p>
            <a:pPr algn="r"/>
            <a:r>
              <a:rPr lang="en-US" sz="1000" dirty="0" smtClean="0">
                <a:latin typeface="Verdana"/>
                <a:cs typeface="Verdana"/>
              </a:rPr>
              <a:t>VVF </a:t>
            </a:r>
          </a:p>
          <a:p>
            <a:pPr algn="r"/>
            <a:r>
              <a:rPr lang="en-US" sz="1000" dirty="0" smtClean="0">
                <a:latin typeface="Verdana"/>
                <a:cs typeface="Verdana"/>
              </a:rPr>
              <a:t>Commitment </a:t>
            </a:r>
            <a:endParaRPr lang="en-US" sz="1000" dirty="0">
              <a:latin typeface="Verdana"/>
              <a:cs typeface="Verdana"/>
            </a:endParaRPr>
          </a:p>
        </p:txBody>
      </p:sp>
      <p:sp>
        <p:nvSpPr>
          <p:cNvPr id="16" name="TextBox 15"/>
          <p:cNvSpPr txBox="1"/>
          <p:nvPr/>
        </p:nvSpPr>
        <p:spPr>
          <a:xfrm>
            <a:off x="8035554" y="2179401"/>
            <a:ext cx="1200557" cy="600164"/>
          </a:xfrm>
          <a:prstGeom prst="rect">
            <a:avLst/>
          </a:prstGeom>
          <a:noFill/>
        </p:spPr>
        <p:txBody>
          <a:bodyPr wrap="square" rtlCol="0">
            <a:spAutoFit/>
          </a:bodyPr>
          <a:lstStyle/>
          <a:p>
            <a:pPr algn="ctr"/>
            <a:r>
              <a:rPr lang="en-US" sz="1100" dirty="0" smtClean="0">
                <a:latin typeface="Verdana"/>
                <a:cs typeface="Verdana"/>
              </a:rPr>
              <a:t>79.5%</a:t>
            </a:r>
          </a:p>
          <a:p>
            <a:pPr algn="ctr"/>
            <a:r>
              <a:rPr lang="en-US" sz="1100" dirty="0" smtClean="0">
                <a:latin typeface="Verdana"/>
                <a:cs typeface="Verdana"/>
              </a:rPr>
              <a:t>Cluster – CMB Mfg.</a:t>
            </a:r>
            <a:endParaRPr lang="en-US" sz="1100" dirty="0">
              <a:latin typeface="Verdana"/>
              <a:cs typeface="Verdana"/>
            </a:endParaRPr>
          </a:p>
        </p:txBody>
      </p:sp>
      <p:cxnSp>
        <p:nvCxnSpPr>
          <p:cNvPr id="17" name="Straight Connector 16"/>
          <p:cNvCxnSpPr/>
          <p:nvPr/>
        </p:nvCxnSpPr>
        <p:spPr>
          <a:xfrm flipV="1">
            <a:off x="1293471" y="2760424"/>
            <a:ext cx="6878945" cy="10689"/>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291633" y="2628551"/>
            <a:ext cx="6878945" cy="9717"/>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graphicFrame>
        <p:nvGraphicFramePr>
          <p:cNvPr id="12" name="Chart 11"/>
          <p:cNvGraphicFramePr>
            <a:graphicFrameLocks/>
          </p:cNvGraphicFramePr>
          <p:nvPr>
            <p:extLst/>
          </p:nvPr>
        </p:nvGraphicFramePr>
        <p:xfrm>
          <a:off x="707561" y="1779286"/>
          <a:ext cx="7207728" cy="37015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7961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284" y="136953"/>
            <a:ext cx="7599784" cy="1118582"/>
          </a:xfrm>
        </p:spPr>
        <p:txBody>
          <a:bodyPr>
            <a:noAutofit/>
          </a:bodyPr>
          <a:lstStyle/>
          <a:p>
            <a:pPr algn="ctr"/>
            <a:r>
              <a:rPr lang="en-US" sz="3200" dirty="0" smtClean="0"/>
              <a:t>The Satisfaction Index for </a:t>
            </a:r>
            <a:br>
              <a:rPr lang="en-US" sz="3200" dirty="0" smtClean="0"/>
            </a:br>
            <a:r>
              <a:rPr lang="en-US" sz="3200" dirty="0" smtClean="0"/>
              <a:t>Cluster – CMB Mfg. is 73.4%</a:t>
            </a:r>
            <a:br>
              <a:rPr lang="en-US" sz="3200" dirty="0" smtClean="0"/>
            </a:br>
            <a:r>
              <a:rPr lang="en-US" sz="3200" dirty="0" smtClean="0"/>
              <a:t>		</a:t>
            </a:r>
            <a:endParaRPr lang="en-US" sz="3200" dirty="0">
              <a:solidFill>
                <a:schemeClr val="accent2"/>
              </a:solidFill>
            </a:endParaRPr>
          </a:p>
        </p:txBody>
      </p:sp>
      <p:cxnSp>
        <p:nvCxnSpPr>
          <p:cNvPr id="8" name="Straight Connector 7"/>
          <p:cNvCxnSpPr/>
          <p:nvPr/>
        </p:nvCxnSpPr>
        <p:spPr>
          <a:xfrm flipV="1">
            <a:off x="1293477" y="2772553"/>
            <a:ext cx="7344099" cy="0"/>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type="body" sz="quarter" idx="10"/>
          </p:nvPr>
        </p:nvSpPr>
        <p:spPr>
          <a:xfrm>
            <a:off x="682035" y="5470866"/>
            <a:ext cx="7955541" cy="936000"/>
          </a:xfrm>
        </p:spPr>
        <p:txBody>
          <a:bodyPr>
            <a:noAutofit/>
          </a:bodyPr>
          <a:lstStyle/>
          <a:p>
            <a:pPr marL="0" indent="0">
              <a:lnSpc>
                <a:spcPct val="125000"/>
              </a:lnSpc>
              <a:spcBef>
                <a:spcPts val="0"/>
              </a:spcBef>
              <a:buNone/>
            </a:pPr>
            <a:r>
              <a:rPr lang="en-US" sz="1600" dirty="0" smtClean="0"/>
              <a:t>The score for the following two dimensions is a matter of concern:</a:t>
            </a:r>
          </a:p>
          <a:p>
            <a:pPr marL="342900" indent="-342900">
              <a:lnSpc>
                <a:spcPct val="125000"/>
              </a:lnSpc>
              <a:spcBef>
                <a:spcPts val="0"/>
              </a:spcBef>
              <a:buAutoNum type="alphaLcParenBoth"/>
            </a:pPr>
            <a:r>
              <a:rPr lang="en-US" sz="1600" dirty="0" smtClean="0"/>
              <a:t>“</a:t>
            </a:r>
            <a:r>
              <a:rPr lang="en-US" sz="1600" b="1" dirty="0" smtClean="0"/>
              <a:t>manager’s concern about </a:t>
            </a:r>
            <a:r>
              <a:rPr lang="en-US" sz="1600" b="1" dirty="0" err="1" smtClean="0"/>
              <a:t>reportees</a:t>
            </a:r>
            <a:r>
              <a:rPr lang="en-US" sz="1600" b="1" dirty="0" smtClean="0"/>
              <a:t> progress</a:t>
            </a:r>
            <a:r>
              <a:rPr lang="en-US" sz="1600" dirty="0" smtClean="0"/>
              <a:t>” 8.5% below CMB Mfg. average </a:t>
            </a:r>
          </a:p>
          <a:p>
            <a:pPr marL="342900" indent="-342900">
              <a:lnSpc>
                <a:spcPct val="125000"/>
              </a:lnSpc>
              <a:spcBef>
                <a:spcPts val="0"/>
              </a:spcBef>
              <a:buAutoNum type="alphaLcParenBoth"/>
            </a:pPr>
            <a:r>
              <a:rPr lang="en-US" sz="1600" dirty="0" smtClean="0"/>
              <a:t> “</a:t>
            </a:r>
            <a:r>
              <a:rPr lang="en-US" sz="1600" b="1" dirty="0" smtClean="0"/>
              <a:t>Have friends at work (emotional support)”</a:t>
            </a:r>
            <a:r>
              <a:rPr lang="en-US" sz="1600" dirty="0" smtClean="0"/>
              <a:t> is 5.2% below CMB Mfg. average</a:t>
            </a:r>
          </a:p>
        </p:txBody>
      </p:sp>
      <p:sp>
        <p:nvSpPr>
          <p:cNvPr id="12" name="TextBox 11"/>
          <p:cNvSpPr txBox="1"/>
          <p:nvPr/>
        </p:nvSpPr>
        <p:spPr>
          <a:xfrm>
            <a:off x="4184125" y="1629939"/>
            <a:ext cx="876527" cy="276999"/>
          </a:xfrm>
          <a:prstGeom prst="rect">
            <a:avLst/>
          </a:prstGeom>
          <a:noFill/>
        </p:spPr>
        <p:txBody>
          <a:bodyPr wrap="square" rtlCol="0">
            <a:spAutoFit/>
          </a:bodyPr>
          <a:lstStyle/>
          <a:p>
            <a:pPr algn="r"/>
            <a:r>
              <a:rPr lang="en-US" sz="1200" b="1" dirty="0">
                <a:latin typeface="Verdana"/>
                <a:cs typeface="Verdana"/>
              </a:rPr>
              <a:t>n</a:t>
            </a:r>
            <a:r>
              <a:rPr lang="en-US" sz="1200" b="1" dirty="0" smtClean="0">
                <a:latin typeface="Verdana"/>
                <a:cs typeface="Verdana"/>
              </a:rPr>
              <a:t> </a:t>
            </a:r>
            <a:r>
              <a:rPr lang="en-US" sz="1200" b="1" smtClean="0">
                <a:latin typeface="Verdana"/>
                <a:cs typeface="Verdana"/>
              </a:rPr>
              <a:t>= 33</a:t>
            </a:r>
            <a:endParaRPr lang="en-US" sz="1200" b="1" dirty="0">
              <a:latin typeface="Verdana"/>
              <a:cs typeface="Verdana"/>
            </a:endParaRPr>
          </a:p>
        </p:txBody>
      </p:sp>
      <p:cxnSp>
        <p:nvCxnSpPr>
          <p:cNvPr id="18" name="Straight Connector 17"/>
          <p:cNvCxnSpPr/>
          <p:nvPr/>
        </p:nvCxnSpPr>
        <p:spPr>
          <a:xfrm flipV="1">
            <a:off x="1293471" y="2596610"/>
            <a:ext cx="7344105" cy="0"/>
          </a:xfrm>
          <a:prstGeom prst="line">
            <a:avLst/>
          </a:prstGeom>
          <a:ln w="19050" cmpd="sng">
            <a:prstDash val="lgDashDot"/>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940573" y="1850065"/>
            <a:ext cx="1228926" cy="600164"/>
          </a:xfrm>
          <a:prstGeom prst="rect">
            <a:avLst/>
          </a:prstGeom>
          <a:noFill/>
        </p:spPr>
        <p:txBody>
          <a:bodyPr wrap="square" rtlCol="0">
            <a:spAutoFit/>
          </a:bodyPr>
          <a:lstStyle/>
          <a:p>
            <a:pPr algn="ctr"/>
            <a:r>
              <a:rPr lang="en-US" sz="1100" dirty="0" smtClean="0">
                <a:latin typeface="Verdana"/>
                <a:cs typeface="Verdana"/>
              </a:rPr>
              <a:t>73.4%</a:t>
            </a:r>
          </a:p>
          <a:p>
            <a:pPr algn="ctr"/>
            <a:r>
              <a:rPr lang="en-US" sz="1100" dirty="0" smtClean="0">
                <a:latin typeface="Verdana"/>
                <a:cs typeface="Verdana"/>
              </a:rPr>
              <a:t>Cluster – CMB Mfg.</a:t>
            </a:r>
            <a:endParaRPr lang="en-US" sz="1100" dirty="0">
              <a:latin typeface="Verdana"/>
              <a:cs typeface="Verdana"/>
            </a:endParaRPr>
          </a:p>
        </p:txBody>
      </p:sp>
      <p:cxnSp>
        <p:nvCxnSpPr>
          <p:cNvPr id="19" name="Straight Arrow Connector 18"/>
          <p:cNvCxnSpPr/>
          <p:nvPr/>
        </p:nvCxnSpPr>
        <p:spPr>
          <a:xfrm>
            <a:off x="7293195" y="2568604"/>
            <a:ext cx="0" cy="29059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291940" y="2765100"/>
            <a:ext cx="824128" cy="553998"/>
          </a:xfrm>
          <a:prstGeom prst="rect">
            <a:avLst/>
          </a:prstGeom>
          <a:noFill/>
        </p:spPr>
        <p:txBody>
          <a:bodyPr wrap="square" rtlCol="0">
            <a:spAutoFit/>
          </a:bodyPr>
          <a:lstStyle/>
          <a:p>
            <a:pPr algn="r"/>
            <a:r>
              <a:rPr lang="en-US" sz="1000" dirty="0" smtClean="0">
                <a:latin typeface="Verdana"/>
                <a:cs typeface="Verdana"/>
              </a:rPr>
              <a:t>68.9%</a:t>
            </a:r>
          </a:p>
          <a:p>
            <a:pPr algn="r"/>
            <a:r>
              <a:rPr lang="en-US" sz="1000" dirty="0" smtClean="0">
                <a:latin typeface="Verdana"/>
                <a:cs typeface="Verdana"/>
              </a:rPr>
              <a:t>VVF </a:t>
            </a:r>
          </a:p>
          <a:p>
            <a:pPr algn="r"/>
            <a:r>
              <a:rPr lang="en-US" sz="1000" dirty="0" smtClean="0">
                <a:latin typeface="Verdana"/>
                <a:cs typeface="Verdana"/>
              </a:rPr>
              <a:t>Overall</a:t>
            </a:r>
            <a:endParaRPr lang="en-US" sz="1000" dirty="0">
              <a:latin typeface="Verdana"/>
              <a:cs typeface="Verdana"/>
            </a:endParaRPr>
          </a:p>
        </p:txBody>
      </p:sp>
      <p:graphicFrame>
        <p:nvGraphicFramePr>
          <p:cNvPr id="14" name="Chart 13"/>
          <p:cNvGraphicFramePr>
            <a:graphicFrameLocks/>
          </p:cNvGraphicFramePr>
          <p:nvPr>
            <p:extLst/>
          </p:nvPr>
        </p:nvGraphicFramePr>
        <p:xfrm>
          <a:off x="75278" y="1629939"/>
          <a:ext cx="8562298" cy="3757309"/>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Arrow Connector 14"/>
          <p:cNvCxnSpPr/>
          <p:nvPr/>
        </p:nvCxnSpPr>
        <p:spPr>
          <a:xfrm>
            <a:off x="6612218" y="2572163"/>
            <a:ext cx="0" cy="264174"/>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0530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Advantage.thmx</Template>
  <TotalTime>16656</TotalTime>
  <Words>984</Words>
  <Application>Microsoft Office PowerPoint</Application>
  <PresentationFormat>On-screen Show (4:3)</PresentationFormat>
  <Paragraphs>110</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Advantage</vt:lpstr>
      <vt:lpstr> VVF India Limited Analysis of Employee Engagement Survey  Cluster CMB Mfg.</vt:lpstr>
      <vt:lpstr>Key Demographics for BU – Cluster Mfg</vt:lpstr>
      <vt:lpstr>Employee Engagement</vt:lpstr>
      <vt:lpstr>1. Employee Commitment</vt:lpstr>
      <vt:lpstr>2. Employee Satisfaction</vt:lpstr>
      <vt:lpstr>3. Organizational Climate</vt:lpstr>
      <vt:lpstr>Overall Employee Engagement for Cluster – CMB Mfg. is 75.8%</vt:lpstr>
      <vt:lpstr>The Employee Commitment Index for  Cluster – CMB Mfg. is 79.5%  </vt:lpstr>
      <vt:lpstr>The Satisfaction Index for  Cluster – CMB Mfg. is 73.4%   </vt:lpstr>
      <vt:lpstr>The Climate Index for  Cluster – CMB Mfg. is 73.9%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Entrepreneurship Aspirations Survey</dc:title>
  <dc:creator>Sanjeeva Shivesh</dc:creator>
  <cp:lastModifiedBy>Charles  Carvalho</cp:lastModifiedBy>
  <cp:revision>2718</cp:revision>
  <dcterms:created xsi:type="dcterms:W3CDTF">2013-11-15T15:38:06Z</dcterms:created>
  <dcterms:modified xsi:type="dcterms:W3CDTF">2017-02-13T07:32:46Z</dcterms:modified>
</cp:coreProperties>
</file>