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18" r:id="rId2"/>
    <p:sldId id="256" r:id="rId3"/>
    <p:sldId id="419" r:id="rId4"/>
    <p:sldId id="410" r:id="rId5"/>
    <p:sldId id="398" r:id="rId6"/>
    <p:sldId id="399" r:id="rId7"/>
    <p:sldId id="400" r:id="rId8"/>
    <p:sldId id="407" r:id="rId9"/>
    <p:sldId id="401" r:id="rId10"/>
    <p:sldId id="406" r:id="rId11"/>
    <p:sldId id="409" r:id="rId12"/>
    <p:sldId id="408" r:id="rId13"/>
    <p:sldId id="402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367" r:id="rId2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51B"/>
    <a:srgbClr val="860000"/>
    <a:srgbClr val="66FFFF"/>
    <a:srgbClr val="009900"/>
    <a:srgbClr val="333399"/>
    <a:srgbClr val="FF7C80"/>
    <a:srgbClr val="00CC00"/>
    <a:srgbClr val="FF0066"/>
    <a:srgbClr val="CC00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8" autoAdjust="0"/>
    <p:restoredTop sz="95027" autoAdjust="0"/>
  </p:normalViewPr>
  <p:slideViewPr>
    <p:cSldViewPr>
      <p:cViewPr>
        <p:scale>
          <a:sx n="62" d="100"/>
          <a:sy n="62" d="100"/>
        </p:scale>
        <p:origin x="-180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ju.mukherjee.VVFLTD\Desktop\file%202016_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ju.mukherjee.VVFLTD\Desktop\file%202016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'SPEND CPD '!$D$9</c:f>
              <c:strCache>
                <c:ptCount val="1"/>
                <c:pt idx="0">
                  <c:v>% Spend</c:v>
                </c:pt>
              </c:strCache>
            </c:strRef>
          </c:tx>
          <c:invertIfNegative val="0"/>
          <c:cat>
            <c:strRef>
              <c:f>'SPEND CPD '!$C$10:$C$19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'!$D$10:$D$19</c:f>
            </c:numRef>
          </c:val>
        </c:ser>
        <c:ser>
          <c:idx val="1"/>
          <c:order val="1"/>
          <c:tx>
            <c:strRef>
              <c:f>'SPEND CPD '!$E$9</c:f>
              <c:strCache>
                <c:ptCount val="1"/>
                <c:pt idx="0">
                  <c:v>Value INR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</c:dPt>
          <c:cat>
            <c:strRef>
              <c:f>'SPEND CPD '!$C$10:$C$19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'!$E$10:$E$19</c:f>
              <c:numCache>
                <c:formatCode>General</c:formatCode>
                <c:ptCount val="10"/>
                <c:pt idx="0">
                  <c:v>54475459</c:v>
                </c:pt>
                <c:pt idx="1">
                  <c:v>51440332</c:v>
                </c:pt>
                <c:pt idx="2">
                  <c:v>37433071</c:v>
                </c:pt>
                <c:pt idx="3">
                  <c:v>23097661</c:v>
                </c:pt>
                <c:pt idx="4">
                  <c:v>7328985</c:v>
                </c:pt>
                <c:pt idx="5">
                  <c:v>6026569</c:v>
                </c:pt>
                <c:pt idx="6">
                  <c:v>5204975</c:v>
                </c:pt>
                <c:pt idx="7">
                  <c:v>2423647</c:v>
                </c:pt>
                <c:pt idx="8">
                  <c:v>2110534</c:v>
                </c:pt>
                <c:pt idx="9">
                  <c:v>6927072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7582080"/>
        <c:axId val="157583616"/>
        <c:axId val="0"/>
      </c:bar3DChart>
      <c:catAx>
        <c:axId val="157582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57583616"/>
        <c:crosses val="autoZero"/>
        <c:auto val="1"/>
        <c:lblAlgn val="ctr"/>
        <c:lblOffset val="100"/>
        <c:noMultiLvlLbl val="0"/>
      </c:catAx>
      <c:valAx>
        <c:axId val="157583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582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'SPEND CPD '!$M$34</c:f>
              <c:strCache>
                <c:ptCount val="1"/>
                <c:pt idx="0">
                  <c:v>% Spend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'SPEND CPD '!$L$35:$L$44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'!$M$35:$M$44</c:f>
              <c:numCache>
                <c:formatCode>0.00%</c:formatCode>
                <c:ptCount val="10"/>
                <c:pt idx="0">
                  <c:v>0.27729999999999999</c:v>
                </c:pt>
                <c:pt idx="1">
                  <c:v>0.26179999999999998</c:v>
                </c:pt>
                <c:pt idx="2">
                  <c:v>0.1905</c:v>
                </c:pt>
                <c:pt idx="3">
                  <c:v>0.1176</c:v>
                </c:pt>
                <c:pt idx="4">
                  <c:v>3.73E-2</c:v>
                </c:pt>
                <c:pt idx="5">
                  <c:v>3.0700000000000002E-2</c:v>
                </c:pt>
                <c:pt idx="6">
                  <c:v>2.6499999999999999E-2</c:v>
                </c:pt>
                <c:pt idx="7">
                  <c:v>1.23E-2</c:v>
                </c:pt>
                <c:pt idx="8">
                  <c:v>1.0699999999999999E-2</c:v>
                </c:pt>
                <c:pt idx="9">
                  <c:v>3.5299999999999998E-2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rgbClr val="FFFF00"/>
              </a:solidFill>
            </a:ln>
          </c:spPr>
          <c:cat>
            <c:strRef>
              <c:f>Sheet8!$A$2:$A$11</c:f>
              <c:strCache>
                <c:ptCount val="10"/>
                <c:pt idx="0">
                  <c:v>caustic</c:v>
                </c:pt>
                <c:pt idx="1">
                  <c:v>Perfume</c:v>
                </c:pt>
                <c:pt idx="2">
                  <c:v>RNCC</c:v>
                </c:pt>
                <c:pt idx="3">
                  <c:v>titanium</c:v>
                </c:pt>
                <c:pt idx="4">
                  <c:v>edta</c:v>
                </c:pt>
                <c:pt idx="5">
                  <c:v>codex</c:v>
                </c:pt>
                <c:pt idx="6">
                  <c:v>aos</c:v>
                </c:pt>
                <c:pt idx="7">
                  <c:v>colour</c:v>
                </c:pt>
                <c:pt idx="8">
                  <c:v>sls</c:v>
                </c:pt>
                <c:pt idx="9">
                  <c:v>Gum Rosin</c:v>
                </c:pt>
              </c:strCache>
            </c:strRef>
          </c:cat>
          <c:val>
            <c:numRef>
              <c:f>Sheet8!$B$2:$B$11</c:f>
              <c:numCache>
                <c:formatCode>0.00</c:formatCode>
                <c:ptCount val="10"/>
                <c:pt idx="0">
                  <c:v>16.405255400000001</c:v>
                </c:pt>
                <c:pt idx="1">
                  <c:v>14.252834699999999</c:v>
                </c:pt>
                <c:pt idx="2">
                  <c:v>1.1890613999999999</c:v>
                </c:pt>
                <c:pt idx="3">
                  <c:v>1.0078385000000001</c:v>
                </c:pt>
                <c:pt idx="4">
                  <c:v>0.76436570000000004</c:v>
                </c:pt>
                <c:pt idx="5">
                  <c:v>0.6688115</c:v>
                </c:pt>
                <c:pt idx="6">
                  <c:v>0.59644180000000002</c:v>
                </c:pt>
                <c:pt idx="7">
                  <c:v>0.4704431</c:v>
                </c:pt>
                <c:pt idx="8">
                  <c:v>0.40642109999999998</c:v>
                </c:pt>
                <c:pt idx="9">
                  <c:v>0.30140099999999997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547358374322049"/>
          <c:y val="4.1494463578120949E-2"/>
          <c:w val="0.28970308012914392"/>
          <c:h val="0.958505536421879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pct80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cat>
            <c:strRef>
              <c:f>Sheet8!$A$2:$A$11</c:f>
              <c:strCache>
                <c:ptCount val="10"/>
                <c:pt idx="0">
                  <c:v>caustic</c:v>
                </c:pt>
                <c:pt idx="1">
                  <c:v>Perfume</c:v>
                </c:pt>
                <c:pt idx="2">
                  <c:v>RNCC</c:v>
                </c:pt>
                <c:pt idx="3">
                  <c:v>titanium</c:v>
                </c:pt>
                <c:pt idx="4">
                  <c:v>edta</c:v>
                </c:pt>
                <c:pt idx="5">
                  <c:v>codex</c:v>
                </c:pt>
                <c:pt idx="6">
                  <c:v>aos</c:v>
                </c:pt>
                <c:pt idx="7">
                  <c:v>colour</c:v>
                </c:pt>
                <c:pt idx="8">
                  <c:v>sls</c:v>
                </c:pt>
                <c:pt idx="9">
                  <c:v>Gum Rosin</c:v>
                </c:pt>
              </c:strCache>
            </c:strRef>
          </c:cat>
          <c:val>
            <c:numRef>
              <c:f>Sheet8!$B$2:$B$11</c:f>
              <c:numCache>
                <c:formatCode>0.00</c:formatCode>
                <c:ptCount val="10"/>
                <c:pt idx="0">
                  <c:v>16.405255400000001</c:v>
                </c:pt>
                <c:pt idx="1">
                  <c:v>14.252834699999999</c:v>
                </c:pt>
                <c:pt idx="2">
                  <c:v>1.1890613999999999</c:v>
                </c:pt>
                <c:pt idx="3">
                  <c:v>1.0078385000000001</c:v>
                </c:pt>
                <c:pt idx="4">
                  <c:v>0.76436570000000004</c:v>
                </c:pt>
                <c:pt idx="5">
                  <c:v>0.6688115</c:v>
                </c:pt>
                <c:pt idx="6">
                  <c:v>0.59644180000000002</c:v>
                </c:pt>
                <c:pt idx="7">
                  <c:v>0.4704431</c:v>
                </c:pt>
                <c:pt idx="8">
                  <c:v>0.40642109999999998</c:v>
                </c:pt>
                <c:pt idx="9">
                  <c:v>0.30140099999999997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957504"/>
        <c:axId val="158000256"/>
      </c:barChart>
      <c:catAx>
        <c:axId val="15795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58000256"/>
        <c:crosses val="autoZero"/>
        <c:auto val="1"/>
        <c:lblAlgn val="ctr"/>
        <c:lblOffset val="100"/>
        <c:noMultiLvlLbl val="0"/>
      </c:catAx>
      <c:valAx>
        <c:axId val="15800025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7957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13-04-2017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62" tIns="46831" rIns="93662" bIns="468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662" tIns="46831" rIns="93662" bIns="46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1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r>
              <a:rPr kumimoji="0" lang="en-US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3451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VVF (India) Limited</a:t>
            </a:r>
            <a:br>
              <a:rPr lang="en-US" sz="3600" dirty="0" smtClean="0"/>
            </a:br>
            <a:r>
              <a:rPr lang="en-US" sz="3600" dirty="0" smtClean="0"/>
              <a:t> PCP- Business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208576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/>
              <a:t>GST  Benefit Analysis  For </a:t>
            </a:r>
            <a:r>
              <a:rPr lang="en-US" sz="3200" b="1" i="1" dirty="0" smtClean="0"/>
              <a:t>PM </a:t>
            </a:r>
            <a:r>
              <a:rPr lang="en-US" sz="3200" b="1" i="1" dirty="0" smtClean="0"/>
              <a:t>&amp; </a:t>
            </a:r>
            <a:r>
              <a:rPr lang="en-US" sz="3200" b="1" i="1" dirty="0" smtClean="0"/>
              <a:t>RM </a:t>
            </a:r>
            <a:endParaRPr lang="en-US" sz="3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8653775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88832" cy="5760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/>
              <a:t>BUYING  Worked out for 90.4% volume of FY2015-16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49283"/>
              </p:ext>
            </p:extLst>
          </p:nvPr>
        </p:nvGraphicFramePr>
        <p:xfrm>
          <a:off x="251520" y="764704"/>
          <a:ext cx="3168352" cy="2918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865"/>
                <a:gridCol w="835609"/>
                <a:gridCol w="974878"/>
              </a:tblGrid>
              <a:tr h="215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Material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% Spend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Value INR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Wrapper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27.73%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54475459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Carton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26.18%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51440332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CFB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19.05%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37433071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Stiffener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11.76%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23097661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2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BOPP/Banding Tape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3.73%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7328985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BOPP Film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3.07%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6026569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Tube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2.65%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5204975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Shrink Sleeve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2423647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Pouch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1.07%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2110534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Miscellaneous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6927072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196468305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866767"/>
              </p:ext>
            </p:extLst>
          </p:nvPr>
        </p:nvGraphicFramePr>
        <p:xfrm>
          <a:off x="3491880" y="836712"/>
          <a:ext cx="554461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01370"/>
              </p:ext>
            </p:extLst>
          </p:nvPr>
        </p:nvGraphicFramePr>
        <p:xfrm>
          <a:off x="107504" y="3652837"/>
          <a:ext cx="5276850" cy="320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2278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97362"/>
              </p:ext>
            </p:extLst>
          </p:nvPr>
        </p:nvGraphicFramePr>
        <p:xfrm>
          <a:off x="395536" y="1916832"/>
          <a:ext cx="8352928" cy="2448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2928"/>
              </a:tblGrid>
              <a:tr h="2448272"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In </a:t>
                      </a:r>
                      <a:r>
                        <a:rPr lang="en-IN" dirty="0"/>
                        <a:t>GST scenario, </a:t>
                      </a:r>
                      <a:r>
                        <a:rPr lang="en-IN" dirty="0" smtClean="0"/>
                        <a:t>Inter-state cost</a:t>
                      </a:r>
                      <a:r>
                        <a:rPr lang="en-IN" baseline="0" dirty="0" smtClean="0"/>
                        <a:t> is lesser, where as considering other factors Intra State buying is taking edge over </a:t>
                      </a:r>
                      <a:r>
                        <a:rPr lang="en-IN" dirty="0" smtClean="0"/>
                        <a:t> the Interstate.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baseline="0" dirty="0" smtClean="0"/>
                        <a:t>Intra state is </a:t>
                      </a:r>
                      <a:r>
                        <a:rPr lang="en-IN" dirty="0" smtClean="0"/>
                        <a:t>beneficial w.r.t. final cost.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This  </a:t>
                      </a:r>
                      <a:r>
                        <a:rPr lang="en-IN" dirty="0"/>
                        <a:t>is applicable for </a:t>
                      </a:r>
                      <a:r>
                        <a:rPr lang="en-IN" dirty="0" smtClean="0"/>
                        <a:t> Baddi location.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At </a:t>
                      </a:r>
                      <a:r>
                        <a:rPr lang="en-IN" dirty="0"/>
                        <a:t>present scenario, `whether we are availing MODVAT or not, above two points </a:t>
                      </a:r>
                      <a:r>
                        <a:rPr lang="en-IN" dirty="0" smtClean="0"/>
                        <a:t>stand.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US" dirty="0" smtClean="0"/>
                        <a:t>Need to Work on </a:t>
                      </a:r>
                      <a:r>
                        <a:rPr lang="en-US" dirty="0" err="1" smtClean="0"/>
                        <a:t>on</a:t>
                      </a:r>
                      <a:r>
                        <a:rPr lang="en-US" dirty="0" smtClean="0"/>
                        <a:t> the Daman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Tiljala</a:t>
                      </a:r>
                      <a:r>
                        <a:rPr lang="en-US" baseline="0" dirty="0" smtClean="0"/>
                        <a:t> scenario considering the Local (Intrastate) supplier. Present buying is of Inter state. </a:t>
                      </a:r>
                      <a:endParaRPr lang="en-IN" dirty="0" smtClean="0"/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773996"/>
            <a:ext cx="7488832" cy="576064"/>
          </a:xfrm>
        </p:spPr>
        <p:txBody>
          <a:bodyPr>
            <a:noAutofit/>
          </a:bodyPr>
          <a:lstStyle/>
          <a:p>
            <a:pPr algn="ctr"/>
            <a:r>
              <a:rPr lang="en-IN" sz="2400" u="sng" dirty="0" smtClean="0"/>
              <a:t>Summary </a:t>
            </a:r>
            <a:r>
              <a:rPr lang="en-IN" sz="2400" u="sng" dirty="0"/>
              <a:t>of </a:t>
            </a:r>
            <a:r>
              <a:rPr lang="en-IN" sz="2400" u="sng" dirty="0" smtClean="0"/>
              <a:t>Analysis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8191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787208" cy="725760"/>
          </a:xfrm>
        </p:spPr>
        <p:txBody>
          <a:bodyPr/>
          <a:lstStyle/>
          <a:p>
            <a:r>
              <a:rPr lang="en-US" dirty="0" smtClean="0"/>
              <a:t>Buying </a:t>
            </a:r>
            <a:r>
              <a:rPr lang="en-US" dirty="0" err="1" smtClean="0"/>
              <a:t>Stretegy</a:t>
            </a:r>
            <a:r>
              <a:rPr lang="en-US" dirty="0" smtClean="0"/>
              <a:t> in GST Scenario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fontAlgn="b">
              <a:buAutoNum type="arabicPeriod"/>
            </a:pPr>
            <a:r>
              <a:rPr lang="en-IN" dirty="0" smtClean="0"/>
              <a:t>Need to re-negotiate the cost  of PM with supplier considering final GST rates on input tax &amp; credits.</a:t>
            </a:r>
          </a:p>
          <a:p>
            <a:pPr marL="342900" indent="-342900" fontAlgn="b">
              <a:buAutoNum type="arabicPeriod"/>
            </a:pPr>
            <a:r>
              <a:rPr lang="en-US" dirty="0" smtClean="0"/>
              <a:t>Final Analysis to done &amp; comparison to be made final strategy on release of Final Law implementation guidelines.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087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7647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Benefit with respect to Product Packaging </a:t>
            </a:r>
            <a:r>
              <a:rPr lang="en-US" dirty="0"/>
              <a:t>	</a:t>
            </a:r>
            <a:r>
              <a:rPr lang="en-US" dirty="0" smtClean="0"/>
              <a:t>			 in GST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95963"/>
              </p:ext>
            </p:extLst>
          </p:nvPr>
        </p:nvGraphicFramePr>
        <p:xfrm>
          <a:off x="755576" y="1231010"/>
          <a:ext cx="7488833" cy="5254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2016224"/>
                <a:gridCol w="2016224"/>
                <a:gridCol w="2088233"/>
              </a:tblGrid>
              <a:tr h="3819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Material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JO SOAP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% Savings with GST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Savings JO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Wrapper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5,16,45,670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16.9%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70,25,400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Stiffener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2,18,19,770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9.5%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20,79,176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CFB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2,13,22,843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18,80,192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1,09,84,768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6295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05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DOYCARE SOAP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Savings with GST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Savings 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>
                          <a:effectLst/>
                        </a:rPr>
                        <a:t>Carton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3,85,70,065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12.6%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     48,69,958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>
                          <a:effectLst/>
                        </a:rPr>
                        <a:t>CFB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38,55,910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        3,40,004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BOPP Film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2917200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3,11,413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55,21,375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1596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16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DOYCARE </a:t>
                      </a:r>
                      <a:r>
                        <a:rPr kumimoji="0" lang="en-IN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FaceWASH</a:t>
                      </a:r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Savings with GST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Savings 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CO-Ex Tube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52,04,975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24.3%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12,65,122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CFB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4,58,396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      40,420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+mj-lt"/>
                        </a:rPr>
                        <a:t>            13,05,542 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934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VVF (India) Limited</a:t>
            </a:r>
            <a:br>
              <a:rPr lang="en-US" sz="3600" dirty="0" smtClean="0"/>
            </a:br>
            <a:r>
              <a:rPr lang="en-US" sz="3600" dirty="0" smtClean="0"/>
              <a:t> PCP- Business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208576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/>
              <a:t>GST  Benefit Analysis  For RM </a:t>
            </a:r>
          </a:p>
        </p:txBody>
      </p:sp>
    </p:spTree>
    <p:extLst>
      <p:ext uri="{BB962C8B-B14F-4D97-AF65-F5344CB8AC3E}">
        <p14:creationId xmlns:p14="http://schemas.microsoft.com/office/powerpoint/2010/main" val="5471635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68952" cy="50405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Spend Analysis of Raw Materials in FY 2015-16</a:t>
            </a:r>
            <a:endParaRPr lang="en-IN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7504" y="836712"/>
            <a:ext cx="8712968" cy="548788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800" dirty="0" smtClean="0"/>
              <a:t>Total buying for CPD and Common Item under our purview: 39.2 </a:t>
            </a:r>
            <a:r>
              <a:rPr lang="en-US" sz="1800" dirty="0" err="1" smtClean="0"/>
              <a:t>Crores</a:t>
            </a:r>
            <a:endParaRPr lang="en-US" sz="1800" dirty="0" smtClean="0"/>
          </a:p>
          <a:p>
            <a:pPr marL="0" indent="0" algn="ctr">
              <a:buFont typeface="Wingdings 2"/>
              <a:buNone/>
            </a:pPr>
            <a:r>
              <a:rPr lang="en-US" sz="1800" dirty="0" smtClean="0"/>
              <a:t>Top 10 items contributes 92% buying value</a:t>
            </a:r>
          </a:p>
          <a:p>
            <a:pPr marL="0" indent="0">
              <a:buFont typeface="Wingdings 2"/>
              <a:buNone/>
            </a:pPr>
            <a:endParaRPr lang="en-IN" sz="24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963944"/>
              </p:ext>
            </p:extLst>
          </p:nvPr>
        </p:nvGraphicFramePr>
        <p:xfrm>
          <a:off x="3419872" y="1628800"/>
          <a:ext cx="4752528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66228"/>
              </p:ext>
            </p:extLst>
          </p:nvPr>
        </p:nvGraphicFramePr>
        <p:xfrm>
          <a:off x="137862" y="1484784"/>
          <a:ext cx="2304256" cy="2448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689"/>
                <a:gridCol w="1325567"/>
              </a:tblGrid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Top 10 Item</a:t>
                      </a:r>
                      <a:endParaRPr lang="en-IN" sz="1200" b="1" i="0" u="none" strike="noStrike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Value (in </a:t>
                      </a:r>
                      <a:r>
                        <a:rPr lang="en-IN" sz="1200" b="1" u="none" strike="noStrike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crs</a:t>
                      </a:r>
                      <a:r>
                        <a:rPr lang="en-IN" sz="1200" b="1" u="none" strike="noStrike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en-IN" sz="1200" b="1" i="0" u="none" strike="noStrike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caustic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16.41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Perfume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14.25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RNCC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1.19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titanium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1.01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edta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0.76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codex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0.67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aos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0.60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colour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0.47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sls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0.41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Gum Rosin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0.30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36.06</a:t>
                      </a:r>
                      <a:endParaRPr lang="en-IN" sz="12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086533"/>
              </p:ext>
            </p:extLst>
          </p:nvPr>
        </p:nvGraphicFramePr>
        <p:xfrm>
          <a:off x="2411761" y="3933057"/>
          <a:ext cx="5328592" cy="2232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55793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4807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Caustic Cost Existing  v/s GST (Baddi)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16211"/>
              </p:ext>
            </p:extLst>
          </p:nvPr>
        </p:nvGraphicFramePr>
        <p:xfrm>
          <a:off x="971600" y="980728"/>
          <a:ext cx="6624733" cy="158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808"/>
                <a:gridCol w="2285929"/>
                <a:gridCol w="2016996"/>
              </a:tblGrid>
              <a:tr h="6967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Ganga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and MK</a:t>
                      </a:r>
                      <a:r>
                        <a:rPr lang="en-IN" sz="1400" u="none" strike="noStrike" dirty="0" smtClean="0">
                          <a:effectLst/>
                        </a:rPr>
                        <a:t> (Inter-State, Punjab 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31000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27144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DK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(Inter State, Rajasthan)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31000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27664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06187"/>
              </p:ext>
            </p:extLst>
          </p:nvPr>
        </p:nvGraphicFramePr>
        <p:xfrm>
          <a:off x="1043608" y="3140967"/>
          <a:ext cx="6624733" cy="144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808"/>
                <a:gridCol w="2285929"/>
                <a:gridCol w="2016996"/>
              </a:tblGrid>
              <a:tr h="5527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Durgapur Chemical (Intra state/Local)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36694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36694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Grasim </a:t>
                      </a:r>
                      <a:r>
                        <a:rPr lang="en-IN" sz="1400" u="none" strike="noStrike" dirty="0" smtClean="0">
                          <a:effectLst/>
                        </a:rPr>
                        <a:t>(Inter State, Bihar)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36694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35983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39752" y="2636912"/>
            <a:ext cx="4310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Caustic Cost Existing  v/s GST </a:t>
            </a:r>
            <a:r>
              <a:rPr lang="en-US" sz="2000" b="1" dirty="0" smtClean="0"/>
              <a:t>(Tiljala)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07368" y="4725144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Baddi, as per present practice, deal with landed basis with inclusion of freight in Basics.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Tiljala, Inter-state buying in beneficial , however, deal again on landed basis to make Durgapur Chemical to compete. Else, shift lion share to Grasim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1255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4807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RNCC Cost Existing  v/s GST (Baddi)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5489"/>
              </p:ext>
            </p:extLst>
          </p:nvPr>
        </p:nvGraphicFramePr>
        <p:xfrm>
          <a:off x="755577" y="980728"/>
          <a:ext cx="7056783" cy="1800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3224"/>
                <a:gridCol w="1885453"/>
                <a:gridCol w="2065602"/>
                <a:gridCol w="1012504"/>
              </a:tblGrid>
              <a:tr h="8625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Basic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 Landed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with Freight</a:t>
                      </a:r>
                      <a:r>
                        <a:rPr lang="en-IN" sz="1400" b="1" u="none" strike="noStrike" dirty="0" smtClean="0">
                          <a:effectLst/>
                        </a:rPr>
                        <a:t>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Lime Chemical (Intra state/Local)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8000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9100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Sudarshan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(Inter State, Rajasthan)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6600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7868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7125" y="298244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No Change in cost for Lime Chemical, as we get VAT refunded now also. However, for Sudarshan, CST element is saved, and effective landed cost will be less</a:t>
            </a:r>
          </a:p>
          <a:p>
            <a:pPr marL="342900" indent="-342900">
              <a:buAutoNum type="arabicPeriod"/>
            </a:pPr>
            <a:r>
              <a:rPr lang="en-US" dirty="0" smtClean="0"/>
              <a:t>More share to be given to Sudarshan.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3014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4807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Perfume  Cost Existing  v/s GST  (Baddi)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67857"/>
              </p:ext>
            </p:extLst>
          </p:nvPr>
        </p:nvGraphicFramePr>
        <p:xfrm>
          <a:off x="323529" y="980728"/>
          <a:ext cx="8064896" cy="1224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256"/>
                <a:gridCol w="2154804"/>
                <a:gridCol w="2360689"/>
                <a:gridCol w="1157147"/>
              </a:tblGrid>
              <a:tr h="7930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Basic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 Landed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with Freight</a:t>
                      </a:r>
                      <a:r>
                        <a:rPr lang="en-IN" sz="1400" b="1" u="none" strike="noStrike" dirty="0" smtClean="0">
                          <a:effectLst/>
                        </a:rPr>
                        <a:t>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Example: Lime Perfume from Goldfield  (Goa)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443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7504" y="4365104"/>
            <a:ext cx="86509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Around 13% savings achieved because of savings in Excise and CST.</a:t>
            </a:r>
          </a:p>
          <a:p>
            <a:pPr marL="342900" indent="-342900">
              <a:buAutoNum type="arabicPeriod"/>
            </a:pPr>
            <a:r>
              <a:rPr lang="en-US" dirty="0" smtClean="0"/>
              <a:t>This theory is  applicable for all other major RM, like Titanium, AOS, SLS, codex, EDTA, etc.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27542"/>
              </p:ext>
            </p:extLst>
          </p:nvPr>
        </p:nvGraphicFramePr>
        <p:xfrm>
          <a:off x="323529" y="2564904"/>
          <a:ext cx="8064897" cy="1595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256"/>
                <a:gridCol w="2154804"/>
                <a:gridCol w="2360689"/>
                <a:gridCol w="1157148"/>
              </a:tblGrid>
              <a:tr h="955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Basic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 Landed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with Freight</a:t>
                      </a:r>
                      <a:r>
                        <a:rPr lang="en-IN" sz="1400" b="1" u="none" strike="noStrike" dirty="0" smtClean="0">
                          <a:effectLst/>
                        </a:rPr>
                        <a:t>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9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Example: Lime Perfume from Goldfield  (Baddi)-</a:t>
                      </a:r>
                      <a:r>
                        <a:rPr lang="en-US" sz="1400" b="1" i="0" u="none" strike="noStrike" dirty="0" smtClean="0">
                          <a:solidFill>
                            <a:srgbClr val="FF7C80"/>
                          </a:solidFill>
                          <a:effectLst/>
                          <a:latin typeface="Calibri"/>
                        </a:rPr>
                        <a:t> Hypothetical case</a:t>
                      </a:r>
                      <a:endParaRPr lang="en-IN" sz="1400" b="1" i="0" u="none" strike="noStrike" dirty="0">
                        <a:solidFill>
                          <a:srgbClr val="FF7C8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451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623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68794"/>
              </p:ext>
            </p:extLst>
          </p:nvPr>
        </p:nvGraphicFramePr>
        <p:xfrm>
          <a:off x="395536" y="908720"/>
          <a:ext cx="8568952" cy="345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952"/>
              </a:tblGrid>
              <a:tr h="3456384">
                <a:tc>
                  <a:txBody>
                    <a:bodyPr/>
                    <a:lstStyle/>
                    <a:p>
                      <a:pPr algn="l" fontAlgn="b"/>
                      <a:r>
                        <a:rPr lang="en-IN" b="1" u="sng" dirty="0" smtClean="0"/>
                        <a:t>Summary of Analysis</a:t>
                      </a:r>
                      <a:endParaRPr lang="en-IN" b="1" u="sng" dirty="0"/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In </a:t>
                      </a:r>
                      <a:r>
                        <a:rPr lang="en-IN" dirty="0"/>
                        <a:t>GST scenario, </a:t>
                      </a:r>
                      <a:r>
                        <a:rPr lang="en-IN" dirty="0" smtClean="0"/>
                        <a:t>Inter-state </a:t>
                      </a:r>
                      <a:r>
                        <a:rPr lang="en-IN" dirty="0"/>
                        <a:t>buying is </a:t>
                      </a:r>
                      <a:r>
                        <a:rPr lang="en-IN" dirty="0" smtClean="0"/>
                        <a:t>beneficial </a:t>
                      </a:r>
                      <a:r>
                        <a:rPr lang="en-IN" dirty="0"/>
                        <a:t>as analysed than intra-state</a:t>
                      </a:r>
                      <a:r>
                        <a:rPr lang="en-IN" dirty="0" smtClean="0"/>
                        <a:t>.</a:t>
                      </a:r>
                    </a:p>
                    <a:p>
                      <a:pPr marL="0" indent="0" algn="l" fontAlgn="b">
                        <a:buNone/>
                      </a:pPr>
                      <a:endParaRPr lang="en-IN" dirty="0"/>
                    </a:p>
                    <a:p>
                      <a:pPr algn="l" fontAlgn="b"/>
                      <a:r>
                        <a:rPr lang="en-IN" dirty="0"/>
                        <a:t>2. It is applicable for all location</a:t>
                      </a:r>
                      <a:r>
                        <a:rPr lang="en-IN" dirty="0" smtClean="0"/>
                        <a:t>, i.e</a:t>
                      </a:r>
                      <a:r>
                        <a:rPr lang="en-IN" dirty="0"/>
                        <a:t>. Baddi, Taloja, Daman, </a:t>
                      </a:r>
                      <a:r>
                        <a:rPr lang="en-IN" dirty="0" smtClean="0"/>
                        <a:t>Tiljala</a:t>
                      </a:r>
                    </a:p>
                    <a:p>
                      <a:pPr algn="l" fontAlgn="b"/>
                      <a:endParaRPr lang="en-IN" dirty="0"/>
                    </a:p>
                    <a:p>
                      <a:pPr algn="l" fontAlgn="b"/>
                      <a:r>
                        <a:rPr lang="en-IN" dirty="0"/>
                        <a:t>3. At present scenario, `whether we are availing MODVAT or not, above two points stand</a:t>
                      </a:r>
                      <a:r>
                        <a:rPr lang="en-IN" dirty="0" smtClean="0"/>
                        <a:t>.</a:t>
                      </a:r>
                    </a:p>
                    <a:p>
                      <a:pPr algn="l" fontAlgn="b"/>
                      <a:endParaRPr lang="en-IN" dirty="0"/>
                    </a:p>
                    <a:p>
                      <a:pPr algn="l" fontAlgn="b"/>
                      <a:r>
                        <a:rPr lang="en-IN" dirty="0" smtClean="0"/>
                        <a:t>4. In GST scenario, as supplier/transporter has to make freight invoice separately as understand as of today, better add freight in Basics. </a:t>
                      </a:r>
                    </a:p>
                    <a:p>
                      <a:pPr algn="l" fontAlgn="b"/>
                      <a:r>
                        <a:rPr lang="en-IN" dirty="0" smtClean="0"/>
                        <a:t>In  </a:t>
                      </a:r>
                      <a:r>
                        <a:rPr lang="en-IN" dirty="0"/>
                        <a:t>Present </a:t>
                      </a:r>
                      <a:r>
                        <a:rPr lang="en-IN" dirty="0" smtClean="0"/>
                        <a:t>scenario, </a:t>
                      </a:r>
                      <a:r>
                        <a:rPr lang="en-IN" dirty="0"/>
                        <a:t>if we add freight cost in </a:t>
                      </a:r>
                      <a:r>
                        <a:rPr lang="en-IN" dirty="0" smtClean="0"/>
                        <a:t>basic </a:t>
                      </a:r>
                      <a:r>
                        <a:rPr lang="en-IN" dirty="0"/>
                        <a:t>for Baddi, and any inter state supply, we incur extra cost by paying ED and CST on freight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77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20857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i="1" dirty="0" smtClean="0"/>
              <a:t>GST  Benefit Analysis  &amp; Buying Benefit with GST  PM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VVF (India) Limited</a:t>
            </a:r>
            <a:br>
              <a:rPr lang="en-US" sz="3600" dirty="0" smtClean="0"/>
            </a:br>
            <a:r>
              <a:rPr lang="en-US" sz="3600" dirty="0" smtClean="0"/>
              <a:t> PCP- Business</a:t>
            </a:r>
            <a:br>
              <a:rPr lang="en-US" sz="3600" dirty="0" smtClean="0"/>
            </a:br>
            <a:endParaRPr lang="en-IN" sz="3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48332"/>
              </p:ext>
            </p:extLst>
          </p:nvPr>
        </p:nvGraphicFramePr>
        <p:xfrm>
          <a:off x="179512" y="836712"/>
          <a:ext cx="8568952" cy="2304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952"/>
              </a:tblGrid>
              <a:tr h="2304256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800" b="1" u="sng" strike="noStrike" dirty="0" smtClean="0">
                          <a:effectLst/>
                        </a:rPr>
                        <a:t>Strategy to go Forward</a:t>
                      </a:r>
                      <a:endParaRPr lang="en-IN" sz="1800" u="none" strike="noStrike" dirty="0" smtClean="0">
                        <a:effectLst/>
                      </a:endParaRP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sz="1800" u="none" strike="noStrike" dirty="0" smtClean="0">
                          <a:effectLst/>
                        </a:rPr>
                        <a:t>As </a:t>
                      </a:r>
                      <a:r>
                        <a:rPr lang="en-IN" sz="1800" u="none" strike="noStrike" dirty="0">
                          <a:effectLst/>
                        </a:rPr>
                        <a:t>interstate buying is </a:t>
                      </a:r>
                      <a:r>
                        <a:rPr lang="en-IN" sz="1800" u="none" strike="noStrike" dirty="0" smtClean="0">
                          <a:effectLst/>
                        </a:rPr>
                        <a:t>beneficial, </a:t>
                      </a:r>
                      <a:r>
                        <a:rPr lang="en-IN" sz="1800" u="none" strike="noStrike" dirty="0">
                          <a:effectLst/>
                        </a:rPr>
                        <a:t>start re-negotiating cost with </a:t>
                      </a:r>
                      <a:r>
                        <a:rPr lang="en-IN" sz="1800" u="none" strike="noStrike" dirty="0" smtClean="0">
                          <a:effectLst/>
                        </a:rPr>
                        <a:t>inter-state suppliers.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sz="1800" u="none" strike="noStrike" dirty="0" smtClean="0">
                          <a:effectLst/>
                        </a:rPr>
                        <a:t>Similarly</a:t>
                      </a:r>
                      <a:r>
                        <a:rPr lang="en-IN" sz="1800" u="none" strike="noStrike" dirty="0">
                          <a:effectLst/>
                        </a:rPr>
                        <a:t>, also re-negotiate with intra-state supplier how they can reduce the cost </a:t>
                      </a:r>
                      <a:r>
                        <a:rPr lang="en-IN" sz="1800" u="none" strike="noStrike" dirty="0" smtClean="0">
                          <a:effectLst/>
                        </a:rPr>
                        <a:t>by</a:t>
                      </a:r>
                      <a:r>
                        <a:rPr lang="en-IN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800" u="none" strike="noStrike" dirty="0" smtClean="0">
                          <a:effectLst/>
                        </a:rPr>
                        <a:t>reducing </a:t>
                      </a:r>
                      <a:r>
                        <a:rPr lang="en-IN" sz="1800" u="none" strike="noStrike" dirty="0">
                          <a:effectLst/>
                        </a:rPr>
                        <a:t>their production cost, margin, </a:t>
                      </a:r>
                      <a:r>
                        <a:rPr lang="en-IN" sz="1800" u="none" strike="noStrike" dirty="0" smtClean="0">
                          <a:effectLst/>
                        </a:rPr>
                        <a:t>etc..</a:t>
                      </a:r>
                      <a:endParaRPr lang="en-IN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800" u="none" strike="noStrike" dirty="0" smtClean="0">
                          <a:effectLst/>
                        </a:rPr>
                        <a:t>3</a:t>
                      </a:r>
                      <a:r>
                        <a:rPr lang="en-IN" sz="1800" u="none" strike="noStrike" dirty="0">
                          <a:effectLst/>
                        </a:rPr>
                        <a:t>. In case we buy same item both for inter and intra state, and share of inter state is less due to any reason, immediate action to bridge the gap, to </a:t>
                      </a:r>
                      <a:r>
                        <a:rPr lang="en-IN" sz="1800" u="none" strike="noStrike" dirty="0" smtClean="0">
                          <a:effectLst/>
                        </a:rPr>
                        <a:t>increase </a:t>
                      </a:r>
                      <a:r>
                        <a:rPr lang="en-IN" sz="1800" u="none" strike="noStrike" dirty="0">
                          <a:effectLst/>
                        </a:rPr>
                        <a:t>share of such suppliers</a:t>
                      </a:r>
                      <a:r>
                        <a:rPr lang="en-IN" sz="1800" u="none" strike="noStrike" dirty="0" smtClean="0">
                          <a:effectLst/>
                        </a:rPr>
                        <a:t>.  (For Raw Materials)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54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Thank you.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0"/>
            <a:ext cx="9753600" cy="6858000"/>
          </a:xfrm>
          <a:prstGeom prst="rect">
            <a:avLst/>
          </a:prstGeom>
          <a:noFill/>
          <a:ln w="76200" cmpd="tri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5077361"/>
            <a:ext cx="63401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0" b="1" i="1" dirty="0" smtClean="0">
                <a:solidFill>
                  <a:schemeClr val="bg1"/>
                </a:solidFill>
                <a:latin typeface="Arial monospaced for SAP" pitchFamily="49" charset="0"/>
              </a:rPr>
              <a:t>Thank You!</a:t>
            </a:r>
            <a:endParaRPr lang="en-US" sz="8000" b="1" i="1" dirty="0">
              <a:solidFill>
                <a:schemeClr val="bg1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577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920880" cy="93610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GST Benefit Analysis for 90.44% of Value 0f Buying  FY 2015-16 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19398"/>
              </p:ext>
            </p:extLst>
          </p:nvPr>
        </p:nvGraphicFramePr>
        <p:xfrm>
          <a:off x="1403648" y="1268760"/>
          <a:ext cx="5688632" cy="4464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2790"/>
                <a:gridCol w="1630835"/>
                <a:gridCol w="1715007"/>
              </a:tblGrid>
              <a:tr h="6186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u="none" strike="noStrike" dirty="0">
                          <a:effectLst/>
                        </a:rPr>
                        <a:t>Material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u="none" strike="noStrike" dirty="0">
                          <a:effectLst/>
                        </a:rPr>
                        <a:t>% Spend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u="none" strike="noStrike" dirty="0">
                          <a:effectLst/>
                        </a:rPr>
                        <a:t>Value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Wrapper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27.73%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5,44,75,459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Carton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26.18%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5,14,40,332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CFB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19.05%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3,74,33,071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Stiffener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11.76%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2,30,97,661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4249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BOPP Film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3.07%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60,26,569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Tube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2.65%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52,04,975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90.44%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17,76,78,067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BOPP/Banding Tape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3.73%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73,28,985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Shrink Sleeve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1.23%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24,23,647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Pouch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1.07%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21,10,534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69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Miscellaneous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3.53%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69,27,072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69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9.56%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1,87,90,238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69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1" u="none" strike="noStrike" dirty="0">
                          <a:effectLst/>
                        </a:rPr>
                        <a:t>Total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100.00%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19,64,68,305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7538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Wrapper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8594"/>
              </p:ext>
            </p:extLst>
          </p:nvPr>
        </p:nvGraphicFramePr>
        <p:xfrm>
          <a:off x="467545" y="1052736"/>
          <a:ext cx="8064895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591756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Modern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151.3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147.6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152.1</a:t>
                      </a:r>
                      <a:endParaRPr lang="en-IN" sz="1400" u="none" strike="noStrike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effectLst/>
                        </a:rPr>
                        <a:t>Adhunik</a:t>
                      </a:r>
                      <a:r>
                        <a:rPr lang="en-IN" sz="1400" u="none" strike="noStrike" dirty="0" smtClean="0">
                          <a:effectLst/>
                        </a:rPr>
                        <a:t> (Intra/Local)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146.96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59402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440160"/>
                <a:gridCol w="1224136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Cost Benefit </a:t>
                      </a:r>
                      <a:r>
                        <a:rPr lang="en-IN" sz="1800" b="1" u="none" strike="noStrike" dirty="0" smtClean="0">
                          <a:effectLst/>
                        </a:rPr>
                        <a:t>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3206.16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70,25,400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468.36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3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Stiffener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61955"/>
              </p:ext>
            </p:extLst>
          </p:nvPr>
        </p:nvGraphicFramePr>
        <p:xfrm>
          <a:off x="467546" y="1052736"/>
          <a:ext cx="7920878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Arihant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(Inter-State)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63.53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61.42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Adhunik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(Intra-State)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69.32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77.63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99946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368152"/>
                <a:gridCol w="1296144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1356.3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16,28,100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1247.76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108.54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690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J0 100g CFB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340"/>
              </p:ext>
            </p:extLst>
          </p:nvPr>
        </p:nvGraphicFramePr>
        <p:xfrm>
          <a:off x="467546" y="1052736"/>
          <a:ext cx="7920878" cy="1446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Chandigarh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Riya (Intra -State 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20.72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56667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19,33,200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1332.72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128.88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645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DOY 75g Carton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59854"/>
              </p:ext>
            </p:extLst>
          </p:nvPr>
        </p:nvGraphicFramePr>
        <p:xfrm>
          <a:off x="467546" y="1052736"/>
          <a:ext cx="7920878" cy="14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Carton Price with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Parksons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1048.32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Carton Price with NPP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968.8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7145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1.5K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13333.33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13200.0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24,99,999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13333.33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11533.3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1666.66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138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BOPP Film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87793"/>
              </p:ext>
            </p:extLst>
          </p:nvPr>
        </p:nvGraphicFramePr>
        <p:xfrm>
          <a:off x="467545" y="1052736"/>
          <a:ext cx="8064895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591756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Modern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183.59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effectLst/>
                        </a:rPr>
                        <a:t>Adhunik</a:t>
                      </a:r>
                      <a:r>
                        <a:rPr lang="en-IN" sz="1400" u="none" strike="noStrike" dirty="0" smtClean="0">
                          <a:effectLst/>
                        </a:rPr>
                        <a:t> (Intra/Local)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59800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440160"/>
                <a:gridCol w="1224136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Cost Benefit </a:t>
                      </a:r>
                      <a:r>
                        <a:rPr lang="en-IN" sz="1800" b="1" u="none" strike="noStrike" dirty="0" smtClean="0">
                          <a:effectLst/>
                        </a:rPr>
                        <a:t>Analysis :-Total Plan 1.5K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1195.11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1,87,740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1069.95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0004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254968"/>
            <a:ext cx="8153400" cy="6537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DOY CARE  FACE WASH 100ml  Tube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24083"/>
              </p:ext>
            </p:extLst>
          </p:nvPr>
        </p:nvGraphicFramePr>
        <p:xfrm>
          <a:off x="467546" y="1052736"/>
          <a:ext cx="7920878" cy="1446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Essel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7774.61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8274.61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34334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20MT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4,64,150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92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17939</TotalTime>
  <Words>1610</Words>
  <Application>Microsoft Office PowerPoint</Application>
  <PresentationFormat>On-screen Show (4:3)</PresentationFormat>
  <Paragraphs>529</Paragraphs>
  <Slides>21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VVF (India) Limited  PCP- Business </vt:lpstr>
      <vt:lpstr>VVF (India) Limited  PCP- Business </vt:lpstr>
      <vt:lpstr>GST Benefit Analysis for 90.44% of Value 0f Buying  FY 2015-16 </vt:lpstr>
      <vt:lpstr>Wrapper Cost Existing  v/s GST</vt:lpstr>
      <vt:lpstr>Stiffener Cost Existing  v/s GST</vt:lpstr>
      <vt:lpstr>J0 100g CFB Cost Existing  v/s GST</vt:lpstr>
      <vt:lpstr>DOY 75g Carton Cost Existing  v/s GST</vt:lpstr>
      <vt:lpstr>BOPP Film Cost Existing  v/s GST</vt:lpstr>
      <vt:lpstr>DOY CARE  FACE WASH 100ml  Tube Cost Existing  v/s GST</vt:lpstr>
      <vt:lpstr>BUYING  Worked out for 90.4% volume of FY2015-16</vt:lpstr>
      <vt:lpstr>Summary of Analysis</vt:lpstr>
      <vt:lpstr>Buying Stretegy in GST Scenario</vt:lpstr>
      <vt:lpstr>Cost Benefit with respect to Product Packaging      in GST </vt:lpstr>
      <vt:lpstr>VVF (India) Limited  PCP- Business </vt:lpstr>
      <vt:lpstr>Spend Analysis of Raw Materials in FY 2015-16</vt:lpstr>
      <vt:lpstr>Caustic Cost Existing  v/s GST (Baddi)</vt:lpstr>
      <vt:lpstr>RNCC Cost Existing  v/s GST (Baddi)</vt:lpstr>
      <vt:lpstr>Perfume  Cost Existing  v/s GST  (Baddi)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Rayomand  Mirzan</cp:lastModifiedBy>
  <cp:revision>1688</cp:revision>
  <cp:lastPrinted>2016-01-21T05:06:57Z</cp:lastPrinted>
  <dcterms:created xsi:type="dcterms:W3CDTF">2006-08-16T00:00:00Z</dcterms:created>
  <dcterms:modified xsi:type="dcterms:W3CDTF">2017-04-13T10:32:15Z</dcterms:modified>
</cp:coreProperties>
</file>