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405" r:id="rId3"/>
    <p:sldId id="404" r:id="rId4"/>
    <p:sldId id="397" r:id="rId5"/>
    <p:sldId id="410" r:id="rId6"/>
    <p:sldId id="398" r:id="rId7"/>
    <p:sldId id="399" r:id="rId8"/>
    <p:sldId id="400" r:id="rId9"/>
    <p:sldId id="407" r:id="rId10"/>
    <p:sldId id="401" r:id="rId11"/>
    <p:sldId id="406" r:id="rId12"/>
    <p:sldId id="409" r:id="rId13"/>
    <p:sldId id="408" r:id="rId14"/>
    <p:sldId id="402" r:id="rId15"/>
    <p:sldId id="367" r:id="rId1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51B"/>
    <a:srgbClr val="860000"/>
    <a:srgbClr val="66FFFF"/>
    <a:srgbClr val="009900"/>
    <a:srgbClr val="333399"/>
    <a:srgbClr val="FF7C80"/>
    <a:srgbClr val="00CC00"/>
    <a:srgbClr val="FF0066"/>
    <a:srgbClr val="CC00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8" autoAdjust="0"/>
    <p:restoredTop sz="95027" autoAdjust="0"/>
  </p:normalViewPr>
  <p:slideViewPr>
    <p:cSldViewPr>
      <p:cViewPr>
        <p:scale>
          <a:sx n="62" d="100"/>
          <a:sy n="62" d="100"/>
        </p:scale>
        <p:origin x="-115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najeet.desai\Desktop\PUR%20Review%20Quater\BUYING%202015-16\CPD%20Buy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najeet.desai\Desktop\PUR%20Review%20Quater\BUYING%202015-16\CPD%20Buyin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najeet.desai\Desktop\PUR%20Review%20Quater\BUYING%202015-16\CPD%20Buying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najeet.desai\Desktop\PUR%20Review%20Quater\BUYING%202015-16\CPD%20Buying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najeet.desai\Desktop\PUR%20Review%20Quater\BUYING%202015-16\CPD%20Buy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'SPEND CPD '!$D$9</c:f>
              <c:strCache>
                <c:ptCount val="1"/>
                <c:pt idx="0">
                  <c:v>% Spend</c:v>
                </c:pt>
              </c:strCache>
            </c:strRef>
          </c:tx>
          <c:invertIfNegative val="0"/>
          <c:cat>
            <c:strRef>
              <c:f>'SPEND CPD '!$C$10:$C$19</c:f>
              <c:strCache>
                <c:ptCount val="10"/>
                <c:pt idx="0">
                  <c:v>Wrapper</c:v>
                </c:pt>
                <c:pt idx="1">
                  <c:v>Carton</c:v>
                </c:pt>
                <c:pt idx="2">
                  <c:v>CFB</c:v>
                </c:pt>
                <c:pt idx="3">
                  <c:v>Stiffener</c:v>
                </c:pt>
                <c:pt idx="4">
                  <c:v>BOPP/Banding Tape</c:v>
                </c:pt>
                <c:pt idx="5">
                  <c:v>BOPP Film</c:v>
                </c:pt>
                <c:pt idx="6">
                  <c:v>Tube</c:v>
                </c:pt>
                <c:pt idx="7">
                  <c:v>Shrink Sleeve</c:v>
                </c:pt>
                <c:pt idx="8">
                  <c:v>Pouch</c:v>
                </c:pt>
                <c:pt idx="9">
                  <c:v>Miscellaneous</c:v>
                </c:pt>
              </c:strCache>
            </c:strRef>
          </c:cat>
          <c:val>
            <c:numRef>
              <c:f>'SPEND CPD '!$D$10:$D$19</c:f>
            </c:numRef>
          </c:val>
        </c:ser>
        <c:ser>
          <c:idx val="1"/>
          <c:order val="1"/>
          <c:tx>
            <c:strRef>
              <c:f>'SPEND CPD '!$E$9</c:f>
              <c:strCache>
                <c:ptCount val="1"/>
                <c:pt idx="0">
                  <c:v>Value INR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4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5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7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9"/>
            <c:invertIfNegative val="0"/>
            <c:bubble3D val="0"/>
            <c:spPr>
              <a:solidFill>
                <a:srgbClr val="00B050"/>
              </a:solidFill>
            </c:spPr>
          </c:dPt>
          <c:cat>
            <c:strRef>
              <c:f>'SPEND CPD '!$C$10:$C$19</c:f>
              <c:strCache>
                <c:ptCount val="10"/>
                <c:pt idx="0">
                  <c:v>Wrapper</c:v>
                </c:pt>
                <c:pt idx="1">
                  <c:v>Carton</c:v>
                </c:pt>
                <c:pt idx="2">
                  <c:v>CFB</c:v>
                </c:pt>
                <c:pt idx="3">
                  <c:v>Stiffener</c:v>
                </c:pt>
                <c:pt idx="4">
                  <c:v>BOPP/Banding Tape</c:v>
                </c:pt>
                <c:pt idx="5">
                  <c:v>BOPP Film</c:v>
                </c:pt>
                <c:pt idx="6">
                  <c:v>Tube</c:v>
                </c:pt>
                <c:pt idx="7">
                  <c:v>Shrink Sleeve</c:v>
                </c:pt>
                <c:pt idx="8">
                  <c:v>Pouch</c:v>
                </c:pt>
                <c:pt idx="9">
                  <c:v>Miscellaneous</c:v>
                </c:pt>
              </c:strCache>
            </c:strRef>
          </c:cat>
          <c:val>
            <c:numRef>
              <c:f>'SPEND CPD '!$E$10:$E$19</c:f>
              <c:numCache>
                <c:formatCode>General</c:formatCode>
                <c:ptCount val="10"/>
                <c:pt idx="0">
                  <c:v>54475459</c:v>
                </c:pt>
                <c:pt idx="1">
                  <c:v>51440332</c:v>
                </c:pt>
                <c:pt idx="2">
                  <c:v>37433071</c:v>
                </c:pt>
                <c:pt idx="3">
                  <c:v>23097661</c:v>
                </c:pt>
                <c:pt idx="4">
                  <c:v>7328985</c:v>
                </c:pt>
                <c:pt idx="5">
                  <c:v>6026569</c:v>
                </c:pt>
                <c:pt idx="6">
                  <c:v>5204975</c:v>
                </c:pt>
                <c:pt idx="7">
                  <c:v>2423647</c:v>
                </c:pt>
                <c:pt idx="8">
                  <c:v>2110534</c:v>
                </c:pt>
                <c:pt idx="9">
                  <c:v>6927072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41152"/>
        <c:axId val="83952768"/>
        <c:axId val="0"/>
      </c:bar3DChart>
      <c:catAx>
        <c:axId val="78241152"/>
        <c:scaling>
          <c:orientation val="minMax"/>
        </c:scaling>
        <c:delete val="0"/>
        <c:axPos val="b"/>
        <c:majorTickMark val="out"/>
        <c:minorTickMark val="none"/>
        <c:tickLblPos val="nextTo"/>
        <c:crossAx val="83952768"/>
        <c:crosses val="autoZero"/>
        <c:auto val="1"/>
        <c:lblAlgn val="ctr"/>
        <c:lblOffset val="100"/>
        <c:noMultiLvlLbl val="0"/>
      </c:catAx>
      <c:valAx>
        <c:axId val="83952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241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'SPEND CPD '!$M$34</c:f>
              <c:strCache>
                <c:ptCount val="1"/>
                <c:pt idx="0">
                  <c:v>% Spend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'SPEND CPD '!$L$35:$L$44</c:f>
              <c:strCache>
                <c:ptCount val="10"/>
                <c:pt idx="0">
                  <c:v>Wrapper</c:v>
                </c:pt>
                <c:pt idx="1">
                  <c:v>Carton</c:v>
                </c:pt>
                <c:pt idx="2">
                  <c:v>CFB</c:v>
                </c:pt>
                <c:pt idx="3">
                  <c:v>Stiffener</c:v>
                </c:pt>
                <c:pt idx="4">
                  <c:v>BOPP/Banding Tape</c:v>
                </c:pt>
                <c:pt idx="5">
                  <c:v>BOPP Film</c:v>
                </c:pt>
                <c:pt idx="6">
                  <c:v>Tube</c:v>
                </c:pt>
                <c:pt idx="7">
                  <c:v>Shrink Sleeve</c:v>
                </c:pt>
                <c:pt idx="8">
                  <c:v>Pouch</c:v>
                </c:pt>
                <c:pt idx="9">
                  <c:v>Miscellaneous</c:v>
                </c:pt>
              </c:strCache>
            </c:strRef>
          </c:cat>
          <c:val>
            <c:numRef>
              <c:f>'SPEND CPD '!$M$35:$M$44</c:f>
              <c:numCache>
                <c:formatCode>0.00%</c:formatCode>
                <c:ptCount val="10"/>
                <c:pt idx="0">
                  <c:v>0.27729999999999999</c:v>
                </c:pt>
                <c:pt idx="1">
                  <c:v>0.26179999999999998</c:v>
                </c:pt>
                <c:pt idx="2">
                  <c:v>0.1905</c:v>
                </c:pt>
                <c:pt idx="3">
                  <c:v>0.1176</c:v>
                </c:pt>
                <c:pt idx="4">
                  <c:v>3.73E-2</c:v>
                </c:pt>
                <c:pt idx="5">
                  <c:v>3.0700000000000002E-2</c:v>
                </c:pt>
                <c:pt idx="6">
                  <c:v>2.6499999999999999E-2</c:v>
                </c:pt>
                <c:pt idx="7">
                  <c:v>1.23E-2</c:v>
                </c:pt>
                <c:pt idx="8">
                  <c:v>1.0699999999999999E-2</c:v>
                </c:pt>
                <c:pt idx="9">
                  <c:v>3.5299999999999998E-2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Sheet2!$E$24</c:f>
              <c:strCache>
                <c:ptCount val="1"/>
                <c:pt idx="0">
                  <c:v>Value INR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7030A0"/>
              </a:solidFill>
            </c:spPr>
          </c:dPt>
          <c:dLbls>
            <c:dLbl>
              <c:idx val="2"/>
              <c:layout>
                <c:manualLayout>
                  <c:x val="0"/>
                  <c:y val="-0.10121652949916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4842300556586271E-2"/>
                  <c:y val="-0.128467133595090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7.4211502782930445E-3"/>
                  <c:y val="-0.116788303268263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Sheet2!$D$25:$D$29</c:f>
              <c:strCache>
                <c:ptCount val="5"/>
                <c:pt idx="0">
                  <c:v>JO PM</c:v>
                </c:pt>
                <c:pt idx="1">
                  <c:v>DOY PM</c:v>
                </c:pt>
                <c:pt idx="2">
                  <c:v>BS PM</c:v>
                </c:pt>
                <c:pt idx="3">
                  <c:v>DCFW</c:v>
                </c:pt>
                <c:pt idx="4">
                  <c:v>BSHW</c:v>
                </c:pt>
              </c:strCache>
            </c:strRef>
          </c:cat>
          <c:val>
            <c:numRef>
              <c:f>Sheet2!$E$25:$E$29</c:f>
              <c:numCache>
                <c:formatCode>General</c:formatCode>
                <c:ptCount val="5"/>
                <c:pt idx="0">
                  <c:v>105637905</c:v>
                </c:pt>
                <c:pt idx="1">
                  <c:v>47165812</c:v>
                </c:pt>
                <c:pt idx="2">
                  <c:v>1780038</c:v>
                </c:pt>
                <c:pt idx="3">
                  <c:v>6219972</c:v>
                </c:pt>
                <c:pt idx="4">
                  <c:v>6267957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4877696"/>
        <c:axId val="84879232"/>
        <c:axId val="0"/>
      </c:bar3DChart>
      <c:catAx>
        <c:axId val="84877696"/>
        <c:scaling>
          <c:orientation val="minMax"/>
        </c:scaling>
        <c:delete val="0"/>
        <c:axPos val="b"/>
        <c:majorTickMark val="out"/>
        <c:minorTickMark val="none"/>
        <c:tickLblPos val="nextTo"/>
        <c:crossAx val="84879232"/>
        <c:crosses val="autoZero"/>
        <c:auto val="1"/>
        <c:lblAlgn val="ctr"/>
        <c:lblOffset val="100"/>
        <c:noMultiLvlLbl val="0"/>
      </c:catAx>
      <c:valAx>
        <c:axId val="84879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877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'SPEND CPD '!$D$9</c:f>
              <c:strCache>
                <c:ptCount val="1"/>
                <c:pt idx="0">
                  <c:v>% Spend</c:v>
                </c:pt>
              </c:strCache>
            </c:strRef>
          </c:tx>
          <c:invertIfNegative val="0"/>
          <c:cat>
            <c:strRef>
              <c:f>'SPEND CPD '!$C$10:$C$19</c:f>
              <c:strCache>
                <c:ptCount val="10"/>
                <c:pt idx="0">
                  <c:v>Wrapper</c:v>
                </c:pt>
                <c:pt idx="1">
                  <c:v>Carton</c:v>
                </c:pt>
                <c:pt idx="2">
                  <c:v>CFB</c:v>
                </c:pt>
                <c:pt idx="3">
                  <c:v>Stiffener</c:v>
                </c:pt>
                <c:pt idx="4">
                  <c:v>BOPP/Banding Tape</c:v>
                </c:pt>
                <c:pt idx="5">
                  <c:v>BOPP Film</c:v>
                </c:pt>
                <c:pt idx="6">
                  <c:v>Tube</c:v>
                </c:pt>
                <c:pt idx="7">
                  <c:v>Shrink Sleeve</c:v>
                </c:pt>
                <c:pt idx="8">
                  <c:v>Pouch</c:v>
                </c:pt>
                <c:pt idx="9">
                  <c:v>Miscellaneous</c:v>
                </c:pt>
              </c:strCache>
            </c:strRef>
          </c:cat>
          <c:val>
            <c:numRef>
              <c:f>'SPEND CPD '!$D$10:$D$19</c:f>
            </c:numRef>
          </c:val>
        </c:ser>
        <c:ser>
          <c:idx val="1"/>
          <c:order val="1"/>
          <c:tx>
            <c:strRef>
              <c:f>'SPEND CPD '!$E$9</c:f>
              <c:strCache>
                <c:ptCount val="1"/>
                <c:pt idx="0">
                  <c:v>Value INR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4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5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7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9"/>
            <c:invertIfNegative val="0"/>
            <c:bubble3D val="0"/>
            <c:spPr>
              <a:solidFill>
                <a:srgbClr val="00B050"/>
              </a:solidFill>
            </c:spPr>
          </c:dPt>
          <c:cat>
            <c:strRef>
              <c:f>'SPEND CPD '!$C$10:$C$19</c:f>
              <c:strCache>
                <c:ptCount val="10"/>
                <c:pt idx="0">
                  <c:v>Wrapper</c:v>
                </c:pt>
                <c:pt idx="1">
                  <c:v>Carton</c:v>
                </c:pt>
                <c:pt idx="2">
                  <c:v>CFB</c:v>
                </c:pt>
                <c:pt idx="3">
                  <c:v>Stiffener</c:v>
                </c:pt>
                <c:pt idx="4">
                  <c:v>BOPP/Banding Tape</c:v>
                </c:pt>
                <c:pt idx="5">
                  <c:v>BOPP Film</c:v>
                </c:pt>
                <c:pt idx="6">
                  <c:v>Tube</c:v>
                </c:pt>
                <c:pt idx="7">
                  <c:v>Shrink Sleeve</c:v>
                </c:pt>
                <c:pt idx="8">
                  <c:v>Pouch</c:v>
                </c:pt>
                <c:pt idx="9">
                  <c:v>Miscellaneous</c:v>
                </c:pt>
              </c:strCache>
            </c:strRef>
          </c:cat>
          <c:val>
            <c:numRef>
              <c:f>'SPEND CPD '!$E$10:$E$19</c:f>
              <c:numCache>
                <c:formatCode>General</c:formatCode>
                <c:ptCount val="10"/>
                <c:pt idx="0">
                  <c:v>54475459</c:v>
                </c:pt>
                <c:pt idx="1">
                  <c:v>51440332</c:v>
                </c:pt>
                <c:pt idx="2">
                  <c:v>37433071</c:v>
                </c:pt>
                <c:pt idx="3">
                  <c:v>23097661</c:v>
                </c:pt>
                <c:pt idx="4">
                  <c:v>7328985</c:v>
                </c:pt>
                <c:pt idx="5">
                  <c:v>6026569</c:v>
                </c:pt>
                <c:pt idx="6">
                  <c:v>5204975</c:v>
                </c:pt>
                <c:pt idx="7">
                  <c:v>2423647</c:v>
                </c:pt>
                <c:pt idx="8">
                  <c:v>2110534</c:v>
                </c:pt>
                <c:pt idx="9">
                  <c:v>6927072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6571392"/>
        <c:axId val="96572928"/>
        <c:axId val="0"/>
      </c:bar3DChart>
      <c:catAx>
        <c:axId val="96571392"/>
        <c:scaling>
          <c:orientation val="minMax"/>
        </c:scaling>
        <c:delete val="0"/>
        <c:axPos val="b"/>
        <c:majorTickMark val="out"/>
        <c:minorTickMark val="none"/>
        <c:tickLblPos val="nextTo"/>
        <c:crossAx val="96572928"/>
        <c:crosses val="autoZero"/>
        <c:auto val="1"/>
        <c:lblAlgn val="ctr"/>
        <c:lblOffset val="100"/>
        <c:noMultiLvlLbl val="0"/>
      </c:catAx>
      <c:valAx>
        <c:axId val="96572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571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'SPEND CPD '!$M$34</c:f>
              <c:strCache>
                <c:ptCount val="1"/>
                <c:pt idx="0">
                  <c:v>% Spend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'SPEND CPD '!$L$35:$L$44</c:f>
              <c:strCache>
                <c:ptCount val="10"/>
                <c:pt idx="0">
                  <c:v>Wrapper</c:v>
                </c:pt>
                <c:pt idx="1">
                  <c:v>Carton</c:v>
                </c:pt>
                <c:pt idx="2">
                  <c:v>CFB</c:v>
                </c:pt>
                <c:pt idx="3">
                  <c:v>Stiffener</c:v>
                </c:pt>
                <c:pt idx="4">
                  <c:v>BOPP/Banding Tape</c:v>
                </c:pt>
                <c:pt idx="5">
                  <c:v>BOPP Film</c:v>
                </c:pt>
                <c:pt idx="6">
                  <c:v>Tube</c:v>
                </c:pt>
                <c:pt idx="7">
                  <c:v>Shrink Sleeve</c:v>
                </c:pt>
                <c:pt idx="8">
                  <c:v>Pouch</c:v>
                </c:pt>
                <c:pt idx="9">
                  <c:v>Miscellaneous</c:v>
                </c:pt>
              </c:strCache>
            </c:strRef>
          </c:cat>
          <c:val>
            <c:numRef>
              <c:f>'SPEND CPD '!$M$35:$M$44</c:f>
              <c:numCache>
                <c:formatCode>0.00%</c:formatCode>
                <c:ptCount val="10"/>
                <c:pt idx="0">
                  <c:v>0.27729999999999999</c:v>
                </c:pt>
                <c:pt idx="1">
                  <c:v>0.26179999999999998</c:v>
                </c:pt>
                <c:pt idx="2">
                  <c:v>0.1905</c:v>
                </c:pt>
                <c:pt idx="3">
                  <c:v>0.1176</c:v>
                </c:pt>
                <c:pt idx="4">
                  <c:v>3.73E-2</c:v>
                </c:pt>
                <c:pt idx="5">
                  <c:v>3.0700000000000002E-2</c:v>
                </c:pt>
                <c:pt idx="6">
                  <c:v>2.6499999999999999E-2</c:v>
                </c:pt>
                <c:pt idx="7">
                  <c:v>1.23E-2</c:v>
                </c:pt>
                <c:pt idx="8">
                  <c:v>1.0699999999999999E-2</c:v>
                </c:pt>
                <c:pt idx="9">
                  <c:v>3.5299999999999998E-2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31-01-2017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62" tIns="46831" rIns="93662" bIns="468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662" tIns="46831" rIns="93662" bIns="468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1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logo (top right) and</a:t>
            </a:r>
            <a:r>
              <a:rPr lang="en-US" baseline="0" dirty="0" smtClean="0"/>
              <a:t> page number (bottom right) placement across.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2197-8960-4AC8-804B-A8A665956798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7C3A-1DCA-4429-B3F3-7BBE494D8401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0C2C-A469-463F-9EAF-7B6C2620B1C5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41D8-5BF3-455B-9E65-743AAEEE2EDC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9EB1-3E52-48E5-8493-61BEB8A480FB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E67B-9900-4858-85C0-69670962C5CB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678-B73C-4BB0-8C0C-28EC45D7E033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89B2-CDB7-4F58-B04B-DD02E56781CF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553-765F-4D8E-94F6-42A55B2B71B4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EA95-D7A4-4C97-95EB-395FA78409A7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172C-3AB7-490D-9ED8-57D9CCA48641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r>
              <a:rPr kumimoji="0" lang="en-US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3451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541D8-5BF3-455B-9E65-743AAEEE2EDC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20857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i="1" dirty="0" smtClean="0"/>
              <a:t>GST  Benefit Analysis  &amp; Buying Benefit with GST 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VVF (India) Limited</a:t>
            </a:r>
            <a:br>
              <a:rPr lang="en-US" sz="3600" dirty="0" smtClean="0"/>
            </a:br>
            <a:r>
              <a:rPr lang="en-US" sz="3600" dirty="0" smtClean="0"/>
              <a:t> PCP- Business</a:t>
            </a:r>
            <a:br>
              <a:rPr lang="en-US" sz="3600" dirty="0" smtClean="0"/>
            </a:br>
            <a:endParaRPr lang="en-IN" sz="3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24" y="254968"/>
            <a:ext cx="8153400" cy="6537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>DOY CARE  FACE WASH 100ml  Tube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24083"/>
              </p:ext>
            </p:extLst>
          </p:nvPr>
        </p:nvGraphicFramePr>
        <p:xfrm>
          <a:off x="467546" y="1052736"/>
          <a:ext cx="7920878" cy="1446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447739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INR net off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with new RM </a:t>
                      </a:r>
                      <a:r>
                        <a:rPr lang="en-IN" sz="1400" b="1" u="none" strike="noStrike" dirty="0" smtClean="0">
                          <a:effectLst/>
                        </a:rPr>
                        <a:t>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Essel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9548.04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7774.61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8274.61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Creative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7227.29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7227.29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34334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539024"/>
                <a:gridCol w="1125272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 smtClean="0">
                          <a:effectLst/>
                        </a:rPr>
                        <a:t>Cost Benefit Analysis :-Total Plan 20MT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No./MT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95480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4,64,150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7227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72273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Savings/MT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23207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928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88832" cy="5760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/>
              <a:t>BUYING  Worked out for 90.4% volume of FY2015-16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49283"/>
              </p:ext>
            </p:extLst>
          </p:nvPr>
        </p:nvGraphicFramePr>
        <p:xfrm>
          <a:off x="251520" y="764704"/>
          <a:ext cx="3168352" cy="2918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7865"/>
                <a:gridCol w="835609"/>
                <a:gridCol w="974878"/>
              </a:tblGrid>
              <a:tr h="215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Material</a:t>
                      </a:r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% Spend</a:t>
                      </a:r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Value INR</a:t>
                      </a:r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Wrapper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27.73%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54475459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Carton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26.18%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51440332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CFB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19.05%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37433071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Stiffener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11.76%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23097661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2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BOPP/Banding Tape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3.73%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7328985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BOPP Film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3.07%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6026569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Tube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2.65%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5204975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Shrink Sleeve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1.23%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2423647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Pouch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1.07%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2110534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Miscellaneous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3.53%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6927072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196468305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866767"/>
              </p:ext>
            </p:extLst>
          </p:nvPr>
        </p:nvGraphicFramePr>
        <p:xfrm>
          <a:off x="3491880" y="836712"/>
          <a:ext cx="554461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501370"/>
              </p:ext>
            </p:extLst>
          </p:nvPr>
        </p:nvGraphicFramePr>
        <p:xfrm>
          <a:off x="107504" y="3652837"/>
          <a:ext cx="5276850" cy="3205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22788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97362"/>
              </p:ext>
            </p:extLst>
          </p:nvPr>
        </p:nvGraphicFramePr>
        <p:xfrm>
          <a:off x="395536" y="1916832"/>
          <a:ext cx="8352928" cy="2448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2928"/>
              </a:tblGrid>
              <a:tr h="2448272"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n-IN" dirty="0" smtClean="0"/>
                        <a:t>In </a:t>
                      </a:r>
                      <a:r>
                        <a:rPr lang="en-IN" dirty="0"/>
                        <a:t>GST scenario, </a:t>
                      </a:r>
                      <a:r>
                        <a:rPr lang="en-IN" dirty="0" smtClean="0"/>
                        <a:t>Inter-state cost</a:t>
                      </a:r>
                      <a:r>
                        <a:rPr lang="en-IN" baseline="0" dirty="0" smtClean="0"/>
                        <a:t> is lesser, where as considering other factors Intra State buying is taking edge over </a:t>
                      </a:r>
                      <a:r>
                        <a:rPr lang="en-IN" dirty="0" smtClean="0"/>
                        <a:t> the Interstate.</a:t>
                      </a:r>
                      <a:r>
                        <a:rPr lang="en-IN" baseline="0" dirty="0" smtClean="0"/>
                        <a:t> 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IN" baseline="0" dirty="0" smtClean="0"/>
                        <a:t>Intra state is </a:t>
                      </a:r>
                      <a:r>
                        <a:rPr lang="en-IN" dirty="0" smtClean="0"/>
                        <a:t>beneficial w.r.t. final cost.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IN" dirty="0" smtClean="0"/>
                        <a:t>This  </a:t>
                      </a:r>
                      <a:r>
                        <a:rPr lang="en-IN" dirty="0"/>
                        <a:t>is applicable for </a:t>
                      </a:r>
                      <a:r>
                        <a:rPr lang="en-IN" dirty="0" smtClean="0"/>
                        <a:t> Baddi location.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IN" dirty="0" smtClean="0"/>
                        <a:t>At </a:t>
                      </a:r>
                      <a:r>
                        <a:rPr lang="en-IN" dirty="0"/>
                        <a:t>present scenario, `whether we are availing MODVAT or not, above two points </a:t>
                      </a:r>
                      <a:r>
                        <a:rPr lang="en-IN" dirty="0" smtClean="0"/>
                        <a:t>stand.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n-US" dirty="0" smtClean="0"/>
                        <a:t>Need to Work on </a:t>
                      </a:r>
                      <a:r>
                        <a:rPr lang="en-US" dirty="0" err="1" smtClean="0"/>
                        <a:t>on</a:t>
                      </a:r>
                      <a:r>
                        <a:rPr lang="en-US" dirty="0" smtClean="0"/>
                        <a:t> the Daman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baseline="0" dirty="0" err="1" smtClean="0"/>
                        <a:t>Tiljala</a:t>
                      </a:r>
                      <a:r>
                        <a:rPr lang="en-US" baseline="0" dirty="0" smtClean="0"/>
                        <a:t> scenario considering the Local (Intrastate) supplier. Present buying is of Inter state. </a:t>
                      </a:r>
                      <a:endParaRPr lang="en-IN" dirty="0" smtClean="0"/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773996"/>
            <a:ext cx="7488832" cy="576064"/>
          </a:xfrm>
        </p:spPr>
        <p:txBody>
          <a:bodyPr>
            <a:noAutofit/>
          </a:bodyPr>
          <a:lstStyle/>
          <a:p>
            <a:pPr algn="ctr"/>
            <a:r>
              <a:rPr lang="en-IN" sz="2400" u="sng" dirty="0" smtClean="0"/>
              <a:t>Summary </a:t>
            </a:r>
            <a:r>
              <a:rPr lang="en-IN" sz="2400" u="sng" dirty="0"/>
              <a:t>of </a:t>
            </a:r>
            <a:r>
              <a:rPr lang="en-IN" sz="2400" u="sng" dirty="0" smtClean="0"/>
              <a:t>Analysis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81910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787208" cy="725760"/>
          </a:xfrm>
        </p:spPr>
        <p:txBody>
          <a:bodyPr/>
          <a:lstStyle/>
          <a:p>
            <a:r>
              <a:rPr lang="en-US" dirty="0" smtClean="0"/>
              <a:t>Buying </a:t>
            </a:r>
            <a:r>
              <a:rPr lang="en-US" dirty="0" err="1" smtClean="0"/>
              <a:t>Stretegy</a:t>
            </a:r>
            <a:r>
              <a:rPr lang="en-US" dirty="0" smtClean="0"/>
              <a:t> in GST Scenario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fontAlgn="b">
              <a:buAutoNum type="arabicPeriod"/>
            </a:pPr>
            <a:r>
              <a:rPr lang="en-IN" dirty="0" smtClean="0"/>
              <a:t>Need to re-negotiate the cost  of PM with supplier considering final GST rates on input tax &amp; credits.</a:t>
            </a:r>
          </a:p>
          <a:p>
            <a:pPr marL="342900" indent="-342900" fontAlgn="b">
              <a:buAutoNum type="arabicPeriod"/>
            </a:pPr>
            <a:r>
              <a:rPr lang="en-US" dirty="0" smtClean="0"/>
              <a:t>Final Analysis to done &amp; comparison to be made final strategy on release </a:t>
            </a:r>
            <a:r>
              <a:rPr lang="en-US" dirty="0" err="1" smtClean="0"/>
              <a:t>onf</a:t>
            </a:r>
            <a:r>
              <a:rPr lang="en-US" dirty="0" smtClean="0"/>
              <a:t> Final Law implementation guidelines.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08739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7647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Cost Benefit with respect to Product Packaging </a:t>
            </a:r>
            <a:r>
              <a:rPr lang="en-US" dirty="0"/>
              <a:t>	</a:t>
            </a:r>
            <a:r>
              <a:rPr lang="en-US" dirty="0" smtClean="0"/>
              <a:t>			 in GST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095963"/>
              </p:ext>
            </p:extLst>
          </p:nvPr>
        </p:nvGraphicFramePr>
        <p:xfrm>
          <a:off x="755576" y="1231010"/>
          <a:ext cx="7488833" cy="5254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2"/>
                <a:gridCol w="2016224"/>
                <a:gridCol w="2016224"/>
                <a:gridCol w="2088233"/>
              </a:tblGrid>
              <a:tr h="3819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Material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JO SOAP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% Savings with GST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Savings JO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 dirty="0">
                          <a:effectLst/>
                        </a:rPr>
                        <a:t>Wrapper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r>
                        <a:rPr lang="en-IN" sz="1400" u="none" strike="noStrike" dirty="0" smtClean="0">
                          <a:effectLst/>
                        </a:rPr>
                        <a:t>5,16,45,670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16.9%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           87,33,256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 dirty="0">
                          <a:effectLst/>
                        </a:rPr>
                        <a:t>Stiffener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r>
                        <a:rPr lang="en-IN" sz="1400" u="none" strike="noStrike" dirty="0" smtClean="0">
                          <a:effectLst/>
                        </a:rPr>
                        <a:t>2,18,19,770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9.5%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            20,79,176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 dirty="0">
                          <a:effectLst/>
                        </a:rPr>
                        <a:t>CFB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r>
                        <a:rPr lang="en-IN" sz="1400" u="none" strike="noStrike" dirty="0" smtClean="0">
                          <a:effectLst/>
                        </a:rPr>
                        <a:t>2,13,22,843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8.8%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           18,80,192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         1,26,92,624 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6295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905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DOYCARE SOAP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Savings with GST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 Savings JO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>
                          <a:effectLst/>
                        </a:rPr>
                        <a:t>Carton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r>
                        <a:rPr lang="en-IN" sz="1400" u="none" strike="noStrike" dirty="0" smtClean="0">
                          <a:effectLst/>
                        </a:rPr>
                        <a:t>3,85,70,065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12.6%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            48,69,958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>
                          <a:effectLst/>
                        </a:rPr>
                        <a:t>CFB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   </a:t>
                      </a:r>
                      <a:r>
                        <a:rPr lang="en-IN" sz="1400" u="none" strike="noStrike" dirty="0" smtClean="0">
                          <a:effectLst/>
                        </a:rPr>
                        <a:t>38,55,910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8.8%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               3,40,004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BOPP Film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2917200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3,11,413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</a:t>
                      </a: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55,21,375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1596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endParaRPr kumimoji="0" lang="en-I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I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I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I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16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DOYCARE </a:t>
                      </a:r>
                      <a:r>
                        <a:rPr kumimoji="0" lang="en-IN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FaceWASH</a:t>
                      </a:r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Savings with GST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 Savings JO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 dirty="0">
                          <a:effectLst/>
                        </a:rPr>
                        <a:t>CO-Ex Tube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   </a:t>
                      </a:r>
                      <a:r>
                        <a:rPr lang="en-IN" sz="1400" u="none" strike="noStrike" dirty="0" smtClean="0">
                          <a:effectLst/>
                        </a:rPr>
                        <a:t>52,04,975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24.3%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           12,65,122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u="none" strike="noStrike" dirty="0">
                          <a:effectLst/>
                        </a:rPr>
                        <a:t>CFB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          </a:t>
                      </a:r>
                      <a:r>
                        <a:rPr lang="en-IN" sz="1400" u="none" strike="noStrike" dirty="0" smtClean="0">
                          <a:effectLst/>
                        </a:rPr>
                        <a:t>4,58,396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8.8%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                 40,420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  <a:latin typeface="+mj-lt"/>
                        </a:rPr>
                        <a:t>            13,05,542 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0934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Thank you.</a:t>
            </a:r>
            <a:endParaRPr lang="en-IN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0"/>
            <a:ext cx="9753600" cy="6858000"/>
          </a:xfrm>
          <a:prstGeom prst="rect">
            <a:avLst/>
          </a:prstGeom>
          <a:noFill/>
          <a:ln w="76200" cmpd="tri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62200" y="5077361"/>
            <a:ext cx="634019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0" b="1" i="1" dirty="0" smtClean="0">
                <a:solidFill>
                  <a:schemeClr val="bg1"/>
                </a:solidFill>
                <a:latin typeface="Arial monospaced for SAP" pitchFamily="49" charset="0"/>
              </a:rPr>
              <a:t>Thank You!</a:t>
            </a:r>
            <a:endParaRPr lang="en-US" sz="8000" b="1" i="1" dirty="0">
              <a:solidFill>
                <a:schemeClr val="bg1"/>
              </a:solidFill>
              <a:latin typeface="Arial monospaced for SAP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577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272808" cy="76470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TOTAL BUYING WITH PM PURCHASE CONTROL FOR COB &amp; CMB FY 2015-16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183750"/>
              </p:ext>
            </p:extLst>
          </p:nvPr>
        </p:nvGraphicFramePr>
        <p:xfrm>
          <a:off x="251520" y="936104"/>
          <a:ext cx="3168352" cy="2918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7865"/>
                <a:gridCol w="835609"/>
                <a:gridCol w="974878"/>
              </a:tblGrid>
              <a:tr h="215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Material</a:t>
                      </a:r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% Spend</a:t>
                      </a:r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Value INR</a:t>
                      </a:r>
                      <a:endParaRPr lang="en-US" sz="16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Wrapper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27.73%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54475459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Carton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26.18%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51440332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CFB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19.05%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37433071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Stiffener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11.76%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23097661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BOPP/Banding Tape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3.73%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7328985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BOPP Film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3.07%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6026569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Tube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2.65%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5204975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Shrink Sleeve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1.23%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2423647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Pouch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1.07%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2110534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Miscellaneous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3.53%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6927072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196468305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809710"/>
              </p:ext>
            </p:extLst>
          </p:nvPr>
        </p:nvGraphicFramePr>
        <p:xfrm>
          <a:off x="3491880" y="1008112"/>
          <a:ext cx="554461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858880"/>
              </p:ext>
            </p:extLst>
          </p:nvPr>
        </p:nvGraphicFramePr>
        <p:xfrm>
          <a:off x="107504" y="3824237"/>
          <a:ext cx="5276850" cy="3205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55982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6552728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CPD SPEND with  BRAND FY 2015-16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01570"/>
              </p:ext>
            </p:extLst>
          </p:nvPr>
        </p:nvGraphicFramePr>
        <p:xfrm>
          <a:off x="179512" y="1412776"/>
          <a:ext cx="2880320" cy="2160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626"/>
                <a:gridCol w="1100441"/>
                <a:gridCol w="783253"/>
              </a:tblGrid>
              <a:tr h="555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Brand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 INR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% Spend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JO PM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105637905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63%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DOY PM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47165812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28%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BS PM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1780038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1%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DCFW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6219972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4%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BSHW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6267957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4%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167071684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100%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84655"/>
              </p:ext>
            </p:extLst>
          </p:nvPr>
        </p:nvGraphicFramePr>
        <p:xfrm>
          <a:off x="250439" y="4509120"/>
          <a:ext cx="8786057" cy="2016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193"/>
                <a:gridCol w="1008112"/>
                <a:gridCol w="792088"/>
                <a:gridCol w="144016"/>
                <a:gridCol w="936104"/>
                <a:gridCol w="1152128"/>
                <a:gridCol w="144016"/>
                <a:gridCol w="1008112"/>
                <a:gridCol w="936104"/>
                <a:gridCol w="144016"/>
                <a:gridCol w="648072"/>
                <a:gridCol w="864096"/>
              </a:tblGrid>
              <a:tr h="33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effectLst/>
                          <a:latin typeface="Arial"/>
                        </a:rPr>
                        <a:t>Material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JO SOAP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BS SOAP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effectLst/>
                          <a:latin typeface="Arial"/>
                        </a:rPr>
                        <a:t>Material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DOY SOAP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effectLst/>
                          <a:latin typeface="Arial"/>
                        </a:rPr>
                        <a:t>Material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Arial"/>
                        </a:rPr>
                        <a:t>DOY FACE WASH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effectLst/>
                          <a:latin typeface="Arial"/>
                        </a:rPr>
                        <a:t>Material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Arial"/>
                        </a:rPr>
                        <a:t>BS Hand</a:t>
                      </a:r>
                      <a:r>
                        <a:rPr lang="en-US" sz="1200" b="0" i="0" u="none" strike="noStrike" baseline="0" dirty="0" smtClean="0">
                          <a:effectLst/>
                          <a:latin typeface="Arial"/>
                        </a:rPr>
                        <a:t> Wash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51645670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837160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Carton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38570065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TUBE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5204975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Bottle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1476577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Stiffener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21,819,770 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200000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BOPP </a:t>
                      </a:r>
                      <a:r>
                        <a:rPr lang="en-US" sz="1200" u="none" strike="noStrike" dirty="0" smtClean="0">
                          <a:effectLst/>
                        </a:rPr>
                        <a:t>Film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2917200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Label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377448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pump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749784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CFB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21322843.2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658391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CFB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3855910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CFB DCFW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458396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Dangler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373741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BOPP Tape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6984939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84488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BOPP TAPE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78708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Jar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179153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Pouch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2110534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Shrink Film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1631846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Shrink Sleeve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1743929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Sleeve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87153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Paper Sleeve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1954547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Label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238395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Shrink Sleeve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278290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BS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1231773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104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105637905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1780039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47165812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effectLst/>
                        </a:rPr>
                        <a:t>6219972</a:t>
                      </a:r>
                      <a:endParaRPr lang="en-US" sz="1400" b="1" i="0" u="none" strike="noStrike" dirty="0" smtClean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6267957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32091"/>
              </p:ext>
            </p:extLst>
          </p:nvPr>
        </p:nvGraphicFramePr>
        <p:xfrm>
          <a:off x="3419872" y="980728"/>
          <a:ext cx="5133975" cy="3262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77301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Wrapper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32193"/>
              </p:ext>
            </p:extLst>
          </p:nvPr>
        </p:nvGraphicFramePr>
        <p:xfrm>
          <a:off x="467545" y="1052736"/>
          <a:ext cx="8064895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591756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INR net Off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</a:t>
                      </a:r>
                      <a:r>
                        <a:rPr lang="en-IN" sz="1400" b="1" u="none" strike="noStrike" dirty="0" smtClean="0">
                          <a:effectLst/>
                        </a:rPr>
                        <a:t>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9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Modern (Inter-State)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151.3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178.12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147.6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169.81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 smtClean="0">
                          <a:effectLst/>
                        </a:rPr>
                        <a:t>Adhunik</a:t>
                      </a:r>
                      <a:r>
                        <a:rPr lang="en-IN" sz="1400" u="none" strike="noStrike" dirty="0" smtClean="0">
                          <a:effectLst/>
                        </a:rPr>
                        <a:t> (Intra/Local)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164.1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164.1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146.96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164.60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98478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440160"/>
                <a:gridCol w="1224136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>
                          <a:effectLst/>
                        </a:rPr>
                        <a:t>Cost Benefit </a:t>
                      </a:r>
                      <a:r>
                        <a:rPr lang="en-IN" sz="1800" b="1" u="none" strike="noStrike" dirty="0" smtClean="0">
                          <a:effectLst/>
                        </a:rPr>
                        <a:t>Analysis :-Total Plan 15K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kg/MT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178.12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3206.16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16.9%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       81,32,400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147.6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2664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30.52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Savings/MT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549.36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4071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Wrapper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8594"/>
              </p:ext>
            </p:extLst>
          </p:nvPr>
        </p:nvGraphicFramePr>
        <p:xfrm>
          <a:off x="467545" y="1052736"/>
          <a:ext cx="8064895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591756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INR net Off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</a:t>
                      </a:r>
                      <a:r>
                        <a:rPr lang="en-IN" sz="1400" b="1" u="none" strike="noStrike" dirty="0" smtClean="0">
                          <a:effectLst/>
                        </a:rPr>
                        <a:t>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9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Modern (Inter-State)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151.3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178.12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147.6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152.1</a:t>
                      </a:r>
                      <a:endParaRPr lang="en-IN" sz="1400" u="none" strike="noStrike" dirty="0" smtClean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 smtClean="0">
                          <a:effectLst/>
                        </a:rPr>
                        <a:t>Adhunik</a:t>
                      </a:r>
                      <a:r>
                        <a:rPr lang="en-IN" sz="1400" u="none" strike="noStrike" dirty="0" smtClean="0">
                          <a:effectLst/>
                        </a:rPr>
                        <a:t> (Intra/Local)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164.1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164.1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146.96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146.96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22214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440160"/>
                <a:gridCol w="1224136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>
                          <a:effectLst/>
                        </a:rPr>
                        <a:t>Cost Benefit </a:t>
                      </a:r>
                      <a:r>
                        <a:rPr lang="en-IN" sz="1800" b="1" u="none" strike="noStrike" dirty="0" smtClean="0">
                          <a:effectLst/>
                        </a:rPr>
                        <a:t>Analysis :-Total Plan 15K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kg/MT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178.12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3206.16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16.9%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       81,32,400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147.6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2664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30.52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Savings/MT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549.36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9380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Stiffener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61955"/>
              </p:ext>
            </p:extLst>
          </p:nvPr>
        </p:nvGraphicFramePr>
        <p:xfrm>
          <a:off x="467546" y="1052736"/>
          <a:ext cx="7920878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447739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Existing Landed INR net Off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with new RM </a:t>
                      </a:r>
                      <a:r>
                        <a:rPr lang="en-IN" sz="1400" b="1" u="none" strike="noStrike" dirty="0" smtClean="0">
                          <a:effectLst/>
                        </a:rPr>
                        <a:t>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92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Arihant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IN" sz="1400" u="none" strike="noStrike" dirty="0" smtClean="0">
                          <a:effectLst/>
                        </a:rPr>
                        <a:t>(Inter-State)</a:t>
                      </a:r>
                      <a:endParaRPr lang="en-I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63.53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75.51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61.42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Adhunik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IN" sz="1400" u="none" strike="noStrike" dirty="0" smtClean="0">
                          <a:effectLst/>
                        </a:rPr>
                        <a:t>(Intra-State)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69.32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77.63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99946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368152"/>
                <a:gridCol w="1296144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 smtClean="0">
                          <a:effectLst/>
                        </a:rPr>
                        <a:t>Cost Benefit Analysis :-Total Plan 15K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kg/MT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1356.3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16,28,100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1247.76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Savings/MT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108.54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7690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J0 100g CFB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4340"/>
              </p:ext>
            </p:extLst>
          </p:nvPr>
        </p:nvGraphicFramePr>
        <p:xfrm>
          <a:off x="467546" y="1052736"/>
          <a:ext cx="7920878" cy="1446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447739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Existing Landed INR net Off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with new RM </a:t>
                      </a:r>
                      <a:r>
                        <a:rPr lang="en-IN" sz="1400" b="1" u="none" strike="noStrike" dirty="0" smtClean="0">
                          <a:effectLst/>
                        </a:rPr>
                        <a:t>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Chandigarh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(Inter-State)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21.53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21.82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Riya (Intra -State Local)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20.72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56667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539024"/>
                <a:gridCol w="1125272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 smtClean="0">
                          <a:effectLst/>
                        </a:rPr>
                        <a:t>Cost Benefit Analysis :-Total Plan 15K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No./MT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1461.6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19,33,200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1332.72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Savings/MT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128.88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645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DOY 75g Carton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59854"/>
              </p:ext>
            </p:extLst>
          </p:nvPr>
        </p:nvGraphicFramePr>
        <p:xfrm>
          <a:off x="467546" y="1052736"/>
          <a:ext cx="7920878" cy="1484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447739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INR net off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with new RM </a:t>
                      </a:r>
                      <a:r>
                        <a:rPr lang="en-IN" sz="1400" b="1" u="none" strike="noStrike" dirty="0" smtClean="0">
                          <a:effectLst/>
                        </a:rPr>
                        <a:t>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Carton Price with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Parksons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1048.32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Carton Price with NPP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968.8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7145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539024"/>
                <a:gridCol w="1125272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 smtClean="0">
                          <a:effectLst/>
                        </a:rPr>
                        <a:t>Cost Benefit Analysis :-Total Plan 1.5K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No./MT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13333.33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13200.0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24,99,999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</a:t>
                      </a:r>
                      <a:r>
                        <a:rPr lang="en-IN" sz="1200" b="1" u="none" strike="noStrike" dirty="0" smtClean="0">
                          <a:effectLst/>
                        </a:rPr>
                        <a:t>Cost/1000No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865.0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13333.33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11533.3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GST/1000No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Savings/MT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1666.66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1138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153400" cy="6537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BOPP Film Cost Existing  v/s GST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87793"/>
              </p:ext>
            </p:extLst>
          </p:nvPr>
        </p:nvGraphicFramePr>
        <p:xfrm>
          <a:off x="467545" y="1052736"/>
          <a:ext cx="8064895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05"/>
                <a:gridCol w="1138971"/>
                <a:gridCol w="1803990"/>
                <a:gridCol w="1697873"/>
                <a:gridCol w="1591756"/>
              </a:tblGrid>
              <a:tr h="670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Basic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Existing </a:t>
                      </a:r>
                      <a:r>
                        <a:rPr lang="en-IN" sz="1400" b="1" u="none" strike="noStrike" dirty="0" smtClean="0">
                          <a:effectLst/>
                        </a:rPr>
                        <a:t>Landed INR net Off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Basic </a:t>
                      </a:r>
                      <a:r>
                        <a:rPr lang="en-IN" sz="1400" b="1" u="none" strike="noStrike" dirty="0" smtClean="0">
                          <a:effectLst/>
                        </a:rPr>
                        <a:t>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GST Scenario Landed @12</a:t>
                      </a:r>
                      <a:r>
                        <a:rPr lang="en-IN" sz="1400" b="1" u="none" strike="noStrike" dirty="0" smtClean="0">
                          <a:effectLst/>
                        </a:rPr>
                        <a:t>%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9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Modern (Inter-State)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156.07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183.59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152.85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175.69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 smtClean="0">
                          <a:effectLst/>
                        </a:rPr>
                        <a:t>Adhunik</a:t>
                      </a:r>
                      <a:r>
                        <a:rPr lang="en-IN" sz="1400" u="none" strike="noStrike" dirty="0" smtClean="0">
                          <a:effectLst/>
                        </a:rPr>
                        <a:t> (Intra/Local)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152.85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59800"/>
              </p:ext>
            </p:extLst>
          </p:nvPr>
        </p:nvGraphicFramePr>
        <p:xfrm>
          <a:off x="395536" y="2852936"/>
          <a:ext cx="8352927" cy="256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04"/>
                <a:gridCol w="1215184"/>
                <a:gridCol w="1440160"/>
                <a:gridCol w="1224136"/>
                <a:gridCol w="1224136"/>
                <a:gridCol w="1872207"/>
              </a:tblGrid>
              <a:tr h="413488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>
                          <a:effectLst/>
                        </a:rPr>
                        <a:t>Cost Benefit </a:t>
                      </a:r>
                      <a:r>
                        <a:rPr lang="en-IN" sz="1800" b="1" u="none" strike="noStrike" dirty="0" smtClean="0">
                          <a:effectLst/>
                        </a:rPr>
                        <a:t>Analysis :-Total Plan 1.5K MT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Particular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Unit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Cost/kg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Requirement kg/MT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r>
                        <a:rPr lang="en-IN" sz="1400" b="1" u="none" strike="noStrike" dirty="0" smtClean="0">
                          <a:effectLst/>
                        </a:rPr>
                        <a:t>Cost/MT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% Saving/MT GST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Net Annual Savings in </a:t>
                      </a:r>
                      <a:r>
                        <a:rPr lang="en-IN" sz="1400" b="1" u="none" strike="noStrike" dirty="0" smtClean="0">
                          <a:effectLst/>
                        </a:rPr>
                        <a:t>GST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Present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1195.11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1,87,740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GST Cost/kg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152.85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1069.95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0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Savings with </a:t>
                      </a:r>
                      <a:r>
                        <a:rPr lang="en-IN" sz="1200" b="1" u="none" strike="noStrike" dirty="0" smtClean="0">
                          <a:effectLst/>
                        </a:rPr>
                        <a:t>GST/kg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Savings/MT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125.16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0004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17907</TotalTime>
  <Words>1168</Words>
  <Application>Microsoft Office PowerPoint</Application>
  <PresentationFormat>On-screen Show (4:3)</PresentationFormat>
  <Paragraphs>545</Paragraphs>
  <Slides>15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VVF (India) Limited  PCP- Business </vt:lpstr>
      <vt:lpstr>TOTAL BUYING WITH PM PURCHASE CONTROL FOR COB &amp; CMB FY 2015-16</vt:lpstr>
      <vt:lpstr>CPD SPEND with  BRAND FY 2015-16</vt:lpstr>
      <vt:lpstr>Wrapper Cost Existing  v/s GST</vt:lpstr>
      <vt:lpstr>Wrapper Cost Existing  v/s GST</vt:lpstr>
      <vt:lpstr>Stiffener Cost Existing  v/s GST</vt:lpstr>
      <vt:lpstr>J0 100g CFB Cost Existing  v/s GST</vt:lpstr>
      <vt:lpstr>DOY 75g Carton Cost Existing  v/s GST</vt:lpstr>
      <vt:lpstr>BOPP Film Cost Existing  v/s GST</vt:lpstr>
      <vt:lpstr>DOY CARE  FACE WASH 100ml  Tube Cost Existing  v/s GST</vt:lpstr>
      <vt:lpstr>BUYING  Worked out for 90.4% volume of FY2015-16</vt:lpstr>
      <vt:lpstr>Summary of Analysis</vt:lpstr>
      <vt:lpstr>Buying Stretegy in GST Scenario</vt:lpstr>
      <vt:lpstr>Cost Benefit with respect to Product Packaging      in GST 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Development Program</dc:title>
  <dc:creator>delnaz joshi</dc:creator>
  <cp:lastModifiedBy>Ranajeet  Desai</cp:lastModifiedBy>
  <cp:revision>1679</cp:revision>
  <cp:lastPrinted>2016-01-21T05:06:57Z</cp:lastPrinted>
  <dcterms:created xsi:type="dcterms:W3CDTF">2006-08-16T00:00:00Z</dcterms:created>
  <dcterms:modified xsi:type="dcterms:W3CDTF">2017-01-31T07:23:28Z</dcterms:modified>
</cp:coreProperties>
</file>