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97" r:id="rId3"/>
    <p:sldId id="405" r:id="rId4"/>
    <p:sldId id="406" r:id="rId5"/>
    <p:sldId id="407" r:id="rId6"/>
    <p:sldId id="408" r:id="rId7"/>
    <p:sldId id="409" r:id="rId8"/>
    <p:sldId id="367" r:id="rId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9900"/>
    <a:srgbClr val="AD251B"/>
    <a:srgbClr val="860000"/>
    <a:srgbClr val="66FFFF"/>
    <a:srgbClr val="333399"/>
    <a:srgbClr val="00CC00"/>
    <a:srgbClr val="FF0066"/>
    <a:srgbClr val="CC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8" autoAdjust="0"/>
    <p:restoredTop sz="95027" autoAdjust="0"/>
  </p:normalViewPr>
  <p:slideViewPr>
    <p:cSldViewPr>
      <p:cViewPr>
        <p:scale>
          <a:sx n="64" d="100"/>
          <a:sy n="64" d="100"/>
        </p:scale>
        <p:origin x="-177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ju.mukherjee.VVFLTD\Desktop\file%202016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ju.mukherjee.VVFLTD\Desktop\file%202016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rgbClr val="FFFF00"/>
              </a:solidFill>
            </a:ln>
          </c:spPr>
          <c:cat>
            <c:strRef>
              <c:f>Sheet8!$A$2:$A$11</c:f>
              <c:strCache>
                <c:ptCount val="10"/>
                <c:pt idx="0">
                  <c:v>caustic</c:v>
                </c:pt>
                <c:pt idx="1">
                  <c:v>Perfume</c:v>
                </c:pt>
                <c:pt idx="2">
                  <c:v>RNCC</c:v>
                </c:pt>
                <c:pt idx="3">
                  <c:v>titanium</c:v>
                </c:pt>
                <c:pt idx="4">
                  <c:v>edta</c:v>
                </c:pt>
                <c:pt idx="5">
                  <c:v>codex</c:v>
                </c:pt>
                <c:pt idx="6">
                  <c:v>aos</c:v>
                </c:pt>
                <c:pt idx="7">
                  <c:v>colour</c:v>
                </c:pt>
                <c:pt idx="8">
                  <c:v>sls</c:v>
                </c:pt>
                <c:pt idx="9">
                  <c:v>Gum Rosin</c:v>
                </c:pt>
              </c:strCache>
            </c:strRef>
          </c:cat>
          <c:val>
            <c:numRef>
              <c:f>Sheet8!$B$2:$B$11</c:f>
              <c:numCache>
                <c:formatCode>0.00</c:formatCode>
                <c:ptCount val="10"/>
                <c:pt idx="0">
                  <c:v>16.405255400000001</c:v>
                </c:pt>
                <c:pt idx="1">
                  <c:v>14.252834699999999</c:v>
                </c:pt>
                <c:pt idx="2">
                  <c:v>1.1890613999999999</c:v>
                </c:pt>
                <c:pt idx="3">
                  <c:v>1.0078385000000001</c:v>
                </c:pt>
                <c:pt idx="4">
                  <c:v>0.76436570000000004</c:v>
                </c:pt>
                <c:pt idx="5">
                  <c:v>0.6688115</c:v>
                </c:pt>
                <c:pt idx="6">
                  <c:v>0.59644180000000002</c:v>
                </c:pt>
                <c:pt idx="7">
                  <c:v>0.4704431</c:v>
                </c:pt>
                <c:pt idx="8">
                  <c:v>0.40642109999999998</c:v>
                </c:pt>
                <c:pt idx="9">
                  <c:v>0.30140099999999997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547358374322049"/>
          <c:y val="4.1494463578120949E-2"/>
          <c:w val="0.28970308012914392"/>
          <c:h val="0.958505536421879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pct80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cat>
            <c:strRef>
              <c:f>Sheet8!$A$2:$A$11</c:f>
              <c:strCache>
                <c:ptCount val="10"/>
                <c:pt idx="0">
                  <c:v>caustic</c:v>
                </c:pt>
                <c:pt idx="1">
                  <c:v>Perfume</c:v>
                </c:pt>
                <c:pt idx="2">
                  <c:v>RNCC</c:v>
                </c:pt>
                <c:pt idx="3">
                  <c:v>titanium</c:v>
                </c:pt>
                <c:pt idx="4">
                  <c:v>edta</c:v>
                </c:pt>
                <c:pt idx="5">
                  <c:v>codex</c:v>
                </c:pt>
                <c:pt idx="6">
                  <c:v>aos</c:v>
                </c:pt>
                <c:pt idx="7">
                  <c:v>colour</c:v>
                </c:pt>
                <c:pt idx="8">
                  <c:v>sls</c:v>
                </c:pt>
                <c:pt idx="9">
                  <c:v>Gum Rosin</c:v>
                </c:pt>
              </c:strCache>
            </c:strRef>
          </c:cat>
          <c:val>
            <c:numRef>
              <c:f>Sheet8!$B$2:$B$11</c:f>
              <c:numCache>
                <c:formatCode>0.00</c:formatCode>
                <c:ptCount val="10"/>
                <c:pt idx="0">
                  <c:v>16.405255400000001</c:v>
                </c:pt>
                <c:pt idx="1">
                  <c:v>14.252834699999999</c:v>
                </c:pt>
                <c:pt idx="2">
                  <c:v>1.1890613999999999</c:v>
                </c:pt>
                <c:pt idx="3">
                  <c:v>1.0078385000000001</c:v>
                </c:pt>
                <c:pt idx="4">
                  <c:v>0.76436570000000004</c:v>
                </c:pt>
                <c:pt idx="5">
                  <c:v>0.6688115</c:v>
                </c:pt>
                <c:pt idx="6">
                  <c:v>0.59644180000000002</c:v>
                </c:pt>
                <c:pt idx="7">
                  <c:v>0.4704431</c:v>
                </c:pt>
                <c:pt idx="8">
                  <c:v>0.40642109999999998</c:v>
                </c:pt>
                <c:pt idx="9">
                  <c:v>0.30140099999999997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188992"/>
        <c:axId val="89457024"/>
      </c:barChart>
      <c:catAx>
        <c:axId val="8918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89457024"/>
        <c:crosses val="autoZero"/>
        <c:auto val="1"/>
        <c:lblAlgn val="ctr"/>
        <c:lblOffset val="100"/>
        <c:noMultiLvlLbl val="0"/>
      </c:catAx>
      <c:valAx>
        <c:axId val="8945702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918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11-04-2017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662" tIns="46831" rIns="93662" bIns="46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5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/>
              <a:t>GST  Benefit Analysis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50405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Spend Analysis of Raw Materials in FY 2015-16</a:t>
            </a:r>
            <a:endParaRPr lang="en-IN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7504" y="836712"/>
            <a:ext cx="8712968" cy="548788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800" dirty="0" smtClean="0"/>
              <a:t>Total buying for CPD and Common Item under our purview: 39.2 </a:t>
            </a:r>
            <a:r>
              <a:rPr lang="en-US" sz="1800" dirty="0" err="1" smtClean="0"/>
              <a:t>Crores</a:t>
            </a:r>
            <a:endParaRPr lang="en-US" sz="1800" dirty="0" smtClean="0"/>
          </a:p>
          <a:p>
            <a:pPr marL="0" indent="0" algn="ctr">
              <a:buFont typeface="Wingdings 2"/>
              <a:buNone/>
            </a:pPr>
            <a:r>
              <a:rPr lang="en-US" sz="1800" dirty="0" smtClean="0"/>
              <a:t>Top 10 items contributes 92% buying value</a:t>
            </a:r>
          </a:p>
          <a:p>
            <a:pPr marL="0" indent="0">
              <a:buFont typeface="Wingdings 2"/>
              <a:buNone/>
            </a:pPr>
            <a:endParaRPr lang="en-IN" sz="24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832343"/>
              </p:ext>
            </p:extLst>
          </p:nvPr>
        </p:nvGraphicFramePr>
        <p:xfrm>
          <a:off x="3419872" y="1628800"/>
          <a:ext cx="4752528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91670"/>
              </p:ext>
            </p:extLst>
          </p:nvPr>
        </p:nvGraphicFramePr>
        <p:xfrm>
          <a:off x="137862" y="1484784"/>
          <a:ext cx="2304256" cy="2448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689"/>
                <a:gridCol w="1325567"/>
              </a:tblGrid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Top 10 Item</a:t>
                      </a:r>
                      <a:endParaRPr lang="en-IN" sz="1200" b="1" i="0" u="none" strike="noStrike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Value (in </a:t>
                      </a:r>
                      <a:r>
                        <a:rPr lang="en-IN" sz="1200" b="1" u="none" strike="noStrike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crs</a:t>
                      </a:r>
                      <a:r>
                        <a:rPr lang="en-IN" sz="1200" b="1" u="none" strike="noStrike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en-IN" sz="1200" b="1" i="0" u="none" strike="noStrike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caustic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16.41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Perfume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14.25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RNCC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1.19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titanium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1.01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edta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codex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0.67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aos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0.60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colour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0.47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sls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0.41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Gum Rosin</a:t>
                      </a:r>
                      <a:endParaRPr lang="en-IN" sz="1200" b="0" i="0" u="none" strike="noStrike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0.30</a:t>
                      </a:r>
                      <a:endParaRPr lang="en-IN" sz="12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IN" sz="1200" b="0" i="0" u="none" strike="noStrike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36.06</a:t>
                      </a:r>
                      <a:endParaRPr lang="en-IN" sz="12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05122"/>
              </p:ext>
            </p:extLst>
          </p:nvPr>
        </p:nvGraphicFramePr>
        <p:xfrm>
          <a:off x="2411761" y="3933057"/>
          <a:ext cx="5328592" cy="223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407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Caustic Cost Existing  v/s GST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41940"/>
              </p:ext>
            </p:extLst>
          </p:nvPr>
        </p:nvGraphicFramePr>
        <p:xfrm>
          <a:off x="971600" y="980728"/>
          <a:ext cx="6624733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08"/>
                <a:gridCol w="2285929"/>
                <a:gridCol w="2016996"/>
              </a:tblGrid>
              <a:tr h="6967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Ganga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and MK</a:t>
                      </a:r>
                      <a:r>
                        <a:rPr lang="en-IN" sz="1400" u="none" strike="noStrike" dirty="0" smtClean="0">
                          <a:effectLst/>
                        </a:rPr>
                        <a:t> (Inter-State, Punjab 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31000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27144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DK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Rajasthan)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31000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27664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0600"/>
              </p:ext>
            </p:extLst>
          </p:nvPr>
        </p:nvGraphicFramePr>
        <p:xfrm>
          <a:off x="1043608" y="3140967"/>
          <a:ext cx="6624733" cy="144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08"/>
                <a:gridCol w="2285929"/>
                <a:gridCol w="2016996"/>
              </a:tblGrid>
              <a:tr h="5527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Durgapur Chemical (Intra state/Local)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Grasim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Bihar)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36694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35983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39752" y="2636912"/>
            <a:ext cx="431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Caustic Cost Existing  v/s GST </a:t>
            </a:r>
            <a:r>
              <a:rPr lang="en-US" sz="2000" b="1" dirty="0" smtClean="0"/>
              <a:t>(Tiljala)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07368" y="472514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Baddi, as per present practice, deal with landed basis with inclusion of freight in Basics.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Tiljala, Inter-state buying in beneficial , however, deal again on landed basis to make Durgapur Chemical to compete. Else, shift lion share to Grasim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067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RNCC Cost Existing  v/s GST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82476"/>
              </p:ext>
            </p:extLst>
          </p:nvPr>
        </p:nvGraphicFramePr>
        <p:xfrm>
          <a:off x="755577" y="980728"/>
          <a:ext cx="7056783" cy="1800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224"/>
                <a:gridCol w="1885453"/>
                <a:gridCol w="2065602"/>
                <a:gridCol w="1012504"/>
              </a:tblGrid>
              <a:tr h="862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Lime Chemical (Intra state/Local)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8000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9100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Sudarshan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 State, Rajasthan)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6600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7868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7125" y="298244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No Change in cost for Lime Chemical, as we get VAT refunded now also. However, for Sudarshan, CST element is saved, and effective landed cost will be less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More share to be given to Sudarshan.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251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4807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Perfume  Cost Existing  v/s GST  (Baddi)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97834"/>
              </p:ext>
            </p:extLst>
          </p:nvPr>
        </p:nvGraphicFramePr>
        <p:xfrm>
          <a:off x="323529" y="980728"/>
          <a:ext cx="8064896" cy="122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256"/>
                <a:gridCol w="2154804"/>
                <a:gridCol w="2360689"/>
                <a:gridCol w="1157147"/>
              </a:tblGrid>
              <a:tr h="793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 Lime Perfume from Goldfield  (Goa)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443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7504" y="4365104"/>
            <a:ext cx="86509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Around 13% savings achieved because of savings in Excise and CST.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theory is  applicable for all other major RM, like Titanium, AOS, SLS, codex, EDTA, etc.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06474"/>
              </p:ext>
            </p:extLst>
          </p:nvPr>
        </p:nvGraphicFramePr>
        <p:xfrm>
          <a:off x="323529" y="2564904"/>
          <a:ext cx="8064897" cy="1595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256"/>
                <a:gridCol w="2154804"/>
                <a:gridCol w="2360689"/>
                <a:gridCol w="1157148"/>
              </a:tblGrid>
              <a:tr h="955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Basic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 Landed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Freight</a:t>
                      </a:r>
                      <a:r>
                        <a:rPr lang="en-IN" sz="1400" b="1" u="none" strike="noStrike" dirty="0" smtClean="0">
                          <a:effectLst/>
                        </a:rPr>
                        <a:t> (INR) PMT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9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 Lime Perfume from Goldfield  (Baddi)-</a:t>
                      </a:r>
                      <a:r>
                        <a:rPr lang="en-US" sz="1400" b="1" i="0" u="none" strike="noStrike" dirty="0" smtClean="0">
                          <a:solidFill>
                            <a:srgbClr val="FF7C80"/>
                          </a:solidFill>
                          <a:effectLst/>
                          <a:latin typeface="Calibri"/>
                        </a:rPr>
                        <a:t> Hypothetical case</a:t>
                      </a:r>
                      <a:endParaRPr lang="en-IN" sz="1400" b="1" i="0" u="none" strike="noStrike" dirty="0">
                        <a:solidFill>
                          <a:srgbClr val="FF7C8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64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80122"/>
              </p:ext>
            </p:extLst>
          </p:nvPr>
        </p:nvGraphicFramePr>
        <p:xfrm>
          <a:off x="395536" y="908720"/>
          <a:ext cx="8568952" cy="345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3456384">
                <a:tc>
                  <a:txBody>
                    <a:bodyPr/>
                    <a:lstStyle/>
                    <a:p>
                      <a:pPr algn="l" fontAlgn="b"/>
                      <a:r>
                        <a:rPr lang="en-IN" b="1" u="sng" dirty="0" smtClean="0"/>
                        <a:t>Summary of Analysis</a:t>
                      </a:r>
                      <a:endParaRPr lang="en-IN" b="1" u="sng" dirty="0"/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GST scenario, </a:t>
                      </a:r>
                      <a:r>
                        <a:rPr lang="en-IN" dirty="0" smtClean="0"/>
                        <a:t>Inter-state </a:t>
                      </a:r>
                      <a:r>
                        <a:rPr lang="en-IN" dirty="0"/>
                        <a:t>buying is </a:t>
                      </a:r>
                      <a:r>
                        <a:rPr lang="en-IN" dirty="0" smtClean="0"/>
                        <a:t>beneficial </a:t>
                      </a:r>
                      <a:r>
                        <a:rPr lang="en-IN" dirty="0"/>
                        <a:t>as analysed than intra-state</a:t>
                      </a:r>
                      <a:r>
                        <a:rPr lang="en-IN" dirty="0" smtClean="0"/>
                        <a:t>.</a:t>
                      </a:r>
                    </a:p>
                    <a:p>
                      <a:pPr marL="0" indent="0" algn="l" fontAlgn="b">
                        <a:buNone/>
                      </a:pPr>
                      <a:endParaRPr lang="en-IN" dirty="0"/>
                    </a:p>
                    <a:p>
                      <a:pPr algn="l" fontAlgn="b"/>
                      <a:r>
                        <a:rPr lang="en-IN" dirty="0"/>
                        <a:t>2. It is applicable for all location</a:t>
                      </a:r>
                      <a:r>
                        <a:rPr lang="en-IN" dirty="0" smtClean="0"/>
                        <a:t>, i.e</a:t>
                      </a:r>
                      <a:r>
                        <a:rPr lang="en-IN" dirty="0"/>
                        <a:t>. Baddi, Taloja, Daman, </a:t>
                      </a:r>
                      <a:r>
                        <a:rPr lang="en-IN" dirty="0" smtClean="0"/>
                        <a:t>Tiljala</a:t>
                      </a:r>
                    </a:p>
                    <a:p>
                      <a:pPr algn="l" fontAlgn="b"/>
                      <a:endParaRPr lang="en-IN" dirty="0"/>
                    </a:p>
                    <a:p>
                      <a:pPr algn="l" fontAlgn="b"/>
                      <a:r>
                        <a:rPr lang="en-IN" dirty="0"/>
                        <a:t>3. At present scenario, `whether we are availing MODVAT or not, above two points stand</a:t>
                      </a:r>
                      <a:r>
                        <a:rPr lang="en-IN" dirty="0" smtClean="0"/>
                        <a:t>.</a:t>
                      </a:r>
                    </a:p>
                    <a:p>
                      <a:pPr algn="l" fontAlgn="b"/>
                      <a:endParaRPr lang="en-IN" dirty="0"/>
                    </a:p>
                    <a:p>
                      <a:pPr algn="l" fontAlgn="b"/>
                      <a:r>
                        <a:rPr lang="en-IN" dirty="0" smtClean="0"/>
                        <a:t>4. In GST scenario, as supplier/transporter has to make freight invoice separately as understand as of today, better add freight in Basics. </a:t>
                      </a:r>
                    </a:p>
                    <a:p>
                      <a:pPr algn="l" fontAlgn="b"/>
                      <a:r>
                        <a:rPr lang="en-IN" dirty="0" smtClean="0"/>
                        <a:t>In  </a:t>
                      </a:r>
                      <a:r>
                        <a:rPr lang="en-IN" dirty="0"/>
                        <a:t>Present </a:t>
                      </a:r>
                      <a:r>
                        <a:rPr lang="en-IN" dirty="0" smtClean="0"/>
                        <a:t>scenario, </a:t>
                      </a:r>
                      <a:r>
                        <a:rPr lang="en-IN" dirty="0"/>
                        <a:t>if we add freight cost in </a:t>
                      </a:r>
                      <a:r>
                        <a:rPr lang="en-IN" dirty="0" smtClean="0"/>
                        <a:t>basic </a:t>
                      </a:r>
                      <a:r>
                        <a:rPr lang="en-IN" dirty="0"/>
                        <a:t>for Baddi, and any inter state supply, we incur extra cost by paying ED and CST on freight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8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74848"/>
              </p:ext>
            </p:extLst>
          </p:nvPr>
        </p:nvGraphicFramePr>
        <p:xfrm>
          <a:off x="179512" y="836712"/>
          <a:ext cx="8568952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230425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800" b="1" u="sng" strike="noStrike" dirty="0" smtClean="0">
                          <a:effectLst/>
                        </a:rPr>
                        <a:t>Strategy to go Forward</a:t>
                      </a:r>
                      <a:endParaRPr lang="en-IN" sz="1800" u="none" strike="noStrike" dirty="0" smtClean="0">
                        <a:effectLst/>
                      </a:endParaRP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sz="1800" u="none" strike="noStrike" dirty="0" smtClean="0">
                          <a:effectLst/>
                        </a:rPr>
                        <a:t>As </a:t>
                      </a:r>
                      <a:r>
                        <a:rPr lang="en-IN" sz="1800" u="none" strike="noStrike" dirty="0">
                          <a:effectLst/>
                        </a:rPr>
                        <a:t>interstate buying is </a:t>
                      </a:r>
                      <a:r>
                        <a:rPr lang="en-IN" sz="1800" u="none" strike="noStrike" dirty="0" smtClean="0">
                          <a:effectLst/>
                        </a:rPr>
                        <a:t>beneficial, </a:t>
                      </a:r>
                      <a:r>
                        <a:rPr lang="en-IN" sz="1800" u="none" strike="noStrike" dirty="0">
                          <a:effectLst/>
                        </a:rPr>
                        <a:t>start re-negotiating cost with </a:t>
                      </a:r>
                      <a:r>
                        <a:rPr lang="en-IN" sz="1800" u="none" strike="noStrike" dirty="0" smtClean="0">
                          <a:effectLst/>
                        </a:rPr>
                        <a:t>inter-state suppliers.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sz="1800" u="none" strike="noStrike" dirty="0" smtClean="0">
                          <a:effectLst/>
                        </a:rPr>
                        <a:t>Similarly</a:t>
                      </a:r>
                      <a:r>
                        <a:rPr lang="en-IN" sz="1800" u="none" strike="noStrike" dirty="0">
                          <a:effectLst/>
                        </a:rPr>
                        <a:t>, also re-negotiate with intra-state supplier how they can reduce the cost </a:t>
                      </a:r>
                      <a:r>
                        <a:rPr lang="en-IN" sz="1800" u="none" strike="noStrike" dirty="0" smtClean="0">
                          <a:effectLst/>
                        </a:rPr>
                        <a:t>by</a:t>
                      </a:r>
                      <a:r>
                        <a:rPr lang="en-IN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800" u="none" strike="noStrike" dirty="0" smtClean="0">
                          <a:effectLst/>
                        </a:rPr>
                        <a:t>reducing </a:t>
                      </a:r>
                      <a:r>
                        <a:rPr lang="en-IN" sz="1800" u="none" strike="noStrike" dirty="0">
                          <a:effectLst/>
                        </a:rPr>
                        <a:t>their production cost, margin, </a:t>
                      </a:r>
                      <a:r>
                        <a:rPr lang="en-IN" sz="1800" u="none" strike="noStrike" dirty="0" smtClean="0">
                          <a:effectLst/>
                        </a:rPr>
                        <a:t>etc..</a:t>
                      </a:r>
                      <a:endParaRPr lang="en-IN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800" u="none" strike="noStrike" dirty="0" smtClean="0">
                          <a:effectLst/>
                        </a:rPr>
                        <a:t>3</a:t>
                      </a:r>
                      <a:r>
                        <a:rPr lang="en-IN" sz="1800" u="none" strike="noStrike" dirty="0">
                          <a:effectLst/>
                        </a:rPr>
                        <a:t>. In case we buy same item both for inter and intra state, and share of inter state is less due to any reason, immediate action to bridge the gap, to </a:t>
                      </a:r>
                      <a:r>
                        <a:rPr lang="en-IN" sz="1800" u="none" strike="noStrike" dirty="0" smtClean="0">
                          <a:effectLst/>
                        </a:rPr>
                        <a:t>increase </a:t>
                      </a:r>
                      <a:r>
                        <a:rPr lang="en-IN" sz="1800" u="none" strike="noStrike" dirty="0">
                          <a:effectLst/>
                        </a:rPr>
                        <a:t>share of such suppliers</a:t>
                      </a:r>
                      <a:r>
                        <a:rPr lang="en-IN" sz="1800" u="none" strike="noStrike" dirty="0" smtClean="0">
                          <a:effectLst/>
                        </a:rPr>
                        <a:t>.  (For Raw Materials)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972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>
                <a:solidFill>
                  <a:schemeClr val="bg1"/>
                </a:solidFill>
                <a:latin typeface="Arial monospaced for SAP" pitchFamily="49" charset="0"/>
              </a:rPr>
              <a:t>Thank You!</a:t>
            </a:r>
            <a:endParaRPr lang="en-US" sz="8000" b="1" i="1" dirty="0">
              <a:solidFill>
                <a:schemeClr val="bg1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5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17609</TotalTime>
  <Words>628</Words>
  <Application>Microsoft Office PowerPoint</Application>
  <PresentationFormat>On-screen Show (4:3)</PresentationFormat>
  <Paragraphs>112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VVF (India) Limited  PCP- Business </vt:lpstr>
      <vt:lpstr>Spend Analysis of Raw Materials in FY 2015-16</vt:lpstr>
      <vt:lpstr>Caustic Cost Existing  v/s GST (Baddi)</vt:lpstr>
      <vt:lpstr>RNCC Cost Existing  v/s GST (Baddi)</vt:lpstr>
      <vt:lpstr>Perfume  Cost Existing  v/s GST  (Baddi)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Riju  Mukherjee</cp:lastModifiedBy>
  <cp:revision>1664</cp:revision>
  <cp:lastPrinted>2016-01-21T05:06:57Z</cp:lastPrinted>
  <dcterms:created xsi:type="dcterms:W3CDTF">2006-08-16T00:00:00Z</dcterms:created>
  <dcterms:modified xsi:type="dcterms:W3CDTF">2017-04-11T07:00:26Z</dcterms:modified>
</cp:coreProperties>
</file>