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30" r:id="rId3"/>
    <p:sldId id="319" r:id="rId4"/>
    <p:sldId id="322" r:id="rId5"/>
    <p:sldId id="321" r:id="rId6"/>
    <p:sldId id="305" r:id="rId7"/>
    <p:sldId id="334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B8FF71"/>
    <a:srgbClr val="333399"/>
    <a:srgbClr val="009900"/>
    <a:srgbClr val="6699FF"/>
    <a:srgbClr val="00CC00"/>
    <a:srgbClr val="FF0066"/>
    <a:srgbClr val="CC0066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0" autoAdjust="0"/>
    <p:restoredTop sz="94660"/>
  </p:normalViewPr>
  <p:slideViewPr>
    <p:cSldViewPr>
      <p:cViewPr>
        <p:scale>
          <a:sx n="76" d="100"/>
          <a:sy n="76" d="100"/>
        </p:scale>
        <p:origin x="-9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20-01-2017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atik%20Mehta\KRA\Year%202016-17\Self\Action%20Learning%20Project\Alcohol%20Derivatives.xlsx" TargetMode="Externa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854696" cy="2971800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 smtClean="0"/>
              <a:t>Project Title</a:t>
            </a:r>
          </a:p>
          <a:p>
            <a:pPr algn="ctr"/>
            <a:r>
              <a:rPr lang="en-IN" sz="2800" b="1" dirty="0" smtClean="0"/>
              <a:t>Business </a:t>
            </a:r>
            <a:r>
              <a:rPr lang="en-IN" sz="2800" b="1" dirty="0"/>
              <a:t>case for Value added alcohol derivatives and to recommend two products for </a:t>
            </a:r>
            <a:r>
              <a:rPr lang="en-IN" sz="2800" b="1" dirty="0" smtClean="0"/>
              <a:t>implementation</a:t>
            </a:r>
            <a:endParaRPr lang="en-IN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14" y="228600"/>
            <a:ext cx="2520000" cy="25636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533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Project Team: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685800"/>
            <a:ext cx="8153400" cy="55626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2800" dirty="0" smtClean="0"/>
              <a:t>Project Leader: </a:t>
            </a:r>
            <a:r>
              <a:rPr lang="en-IN" sz="2800" dirty="0" err="1" smtClean="0"/>
              <a:t>Mr.</a:t>
            </a:r>
            <a:r>
              <a:rPr lang="en-IN" sz="2800" dirty="0" smtClean="0"/>
              <a:t> Vilas Kakade</a:t>
            </a:r>
          </a:p>
          <a:p>
            <a:endParaRPr lang="en-IN" sz="2800" dirty="0"/>
          </a:p>
          <a:p>
            <a:r>
              <a:rPr lang="en-IN" sz="2800" dirty="0" smtClean="0"/>
              <a:t>Team Members: </a:t>
            </a:r>
            <a:r>
              <a:rPr lang="en-IN" sz="2800" dirty="0" err="1" smtClean="0"/>
              <a:t>Mr.</a:t>
            </a:r>
            <a:r>
              <a:rPr lang="en-IN" sz="2800" dirty="0" smtClean="0"/>
              <a:t> Akshay Virkar</a:t>
            </a:r>
          </a:p>
          <a:p>
            <a:r>
              <a:rPr lang="en-IN" sz="2800" dirty="0"/>
              <a:t>	 </a:t>
            </a:r>
            <a:r>
              <a:rPr lang="en-IN" sz="2800" dirty="0" smtClean="0"/>
              <a:t>                 </a:t>
            </a:r>
            <a:r>
              <a:rPr lang="en-IN" sz="2800" dirty="0" err="1" smtClean="0"/>
              <a:t>Mr.</a:t>
            </a:r>
            <a:r>
              <a:rPr lang="en-IN" sz="2800" dirty="0" smtClean="0"/>
              <a:t> Anandrao Sangle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                  </a:t>
            </a:r>
            <a:r>
              <a:rPr lang="en-IN" sz="2800" dirty="0" err="1" smtClean="0"/>
              <a:t>Mr.</a:t>
            </a:r>
            <a:r>
              <a:rPr lang="en-IN" sz="2800" dirty="0" smtClean="0"/>
              <a:t> Kiran</a:t>
            </a:r>
          </a:p>
          <a:p>
            <a:r>
              <a:rPr lang="en-IN" sz="2800" dirty="0"/>
              <a:t>	 </a:t>
            </a:r>
            <a:r>
              <a:rPr lang="en-IN" sz="2800" dirty="0" smtClean="0"/>
              <a:t>                 </a:t>
            </a:r>
            <a:r>
              <a:rPr lang="en-IN" sz="2800" dirty="0" err="1" smtClean="0"/>
              <a:t>Mr.</a:t>
            </a:r>
            <a:r>
              <a:rPr lang="en-IN" sz="2800" dirty="0" smtClean="0"/>
              <a:t> Pratik Mehta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                  </a:t>
            </a:r>
            <a:r>
              <a:rPr lang="en-IN" sz="2800" dirty="0" err="1" smtClean="0"/>
              <a:t>Mr.</a:t>
            </a:r>
            <a:r>
              <a:rPr lang="en-IN" sz="2800" dirty="0" smtClean="0"/>
              <a:t> Rajan Jain</a:t>
            </a:r>
          </a:p>
          <a:p>
            <a:r>
              <a:rPr lang="en-IN" sz="2800" dirty="0"/>
              <a:t>	 </a:t>
            </a:r>
            <a:r>
              <a:rPr lang="en-IN" sz="2800" dirty="0" smtClean="0"/>
              <a:t>                 </a:t>
            </a:r>
            <a:r>
              <a:rPr lang="en-IN" sz="2800" dirty="0" err="1" smtClean="0"/>
              <a:t>Mr.</a:t>
            </a:r>
            <a:r>
              <a:rPr lang="en-IN" sz="2800" dirty="0" smtClean="0"/>
              <a:t> Venugopalan Menon</a:t>
            </a:r>
          </a:p>
          <a:p>
            <a:r>
              <a:rPr lang="en-IN" sz="2800" dirty="0"/>
              <a:t>	 </a:t>
            </a:r>
            <a:r>
              <a:rPr lang="en-IN" sz="2800" dirty="0" smtClean="0"/>
              <a:t>                 </a:t>
            </a:r>
            <a:r>
              <a:rPr lang="en-IN" sz="2800" dirty="0" err="1" smtClean="0"/>
              <a:t>Mr.</a:t>
            </a:r>
            <a:r>
              <a:rPr lang="en-IN" sz="2800" dirty="0" smtClean="0"/>
              <a:t> Vijay Mhatre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4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     Project Scope</a:t>
            </a:r>
            <a:endParaRPr lang="en-IN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8000" cy="5508000"/>
          </a:xfrm>
        </p:spPr>
        <p:txBody>
          <a:bodyPr wrap="square" numCol="1" anchor="t" anchorCtr="1">
            <a:normAutofit/>
          </a:bodyPr>
          <a:lstStyle/>
          <a:p>
            <a:pPr marL="0" lvl="0" indent="0">
              <a:buNone/>
            </a:pPr>
            <a:r>
              <a:rPr lang="en-IN" sz="2000" b="1" u="sng" dirty="0" smtClean="0"/>
              <a:t>Inclusions:</a:t>
            </a:r>
          </a:p>
          <a:p>
            <a:pPr lvl="0"/>
            <a:r>
              <a:rPr lang="en-IN" sz="2000" b="1" dirty="0" smtClean="0"/>
              <a:t>Listing </a:t>
            </a:r>
            <a:r>
              <a:rPr lang="en-IN" sz="2000" b="1" dirty="0"/>
              <a:t>of alcohol based products.</a:t>
            </a:r>
            <a:endParaRPr lang="en-IN" sz="2000" dirty="0"/>
          </a:p>
          <a:p>
            <a:pPr lvl="0"/>
            <a:r>
              <a:rPr lang="en-IN" sz="2000" b="1" dirty="0"/>
              <a:t>Technology /technical evaluation.</a:t>
            </a:r>
            <a:endParaRPr lang="en-IN" sz="2000" dirty="0"/>
          </a:p>
          <a:p>
            <a:pPr lvl="0"/>
            <a:r>
              <a:rPr lang="en-IN" sz="2000" b="1" dirty="0"/>
              <a:t>Market evaluation/applications/competition local </a:t>
            </a:r>
            <a:r>
              <a:rPr lang="en-IN" sz="2000" b="1" dirty="0" smtClean="0"/>
              <a:t>&amp; abroad</a:t>
            </a:r>
            <a:r>
              <a:rPr lang="en-IN" sz="2000" b="1" dirty="0"/>
              <a:t>.</a:t>
            </a:r>
            <a:endParaRPr lang="en-IN" sz="2000" dirty="0"/>
          </a:p>
          <a:p>
            <a:pPr lvl="0"/>
            <a:r>
              <a:rPr lang="en-IN" sz="2000" b="1" dirty="0"/>
              <a:t>Capability gaps.</a:t>
            </a:r>
            <a:endParaRPr lang="en-IN" sz="2000" dirty="0"/>
          </a:p>
          <a:p>
            <a:pPr lvl="0"/>
            <a:r>
              <a:rPr lang="en-IN" sz="2000" b="1" dirty="0"/>
              <a:t>Possibility of toll manufacturing.</a:t>
            </a:r>
            <a:endParaRPr lang="en-IN" sz="2000" dirty="0"/>
          </a:p>
          <a:p>
            <a:pPr lvl="0"/>
            <a:r>
              <a:rPr lang="en-IN" sz="2000" b="1" dirty="0"/>
              <a:t>Product costing.</a:t>
            </a:r>
            <a:endParaRPr lang="en-IN" sz="2000" dirty="0"/>
          </a:p>
          <a:p>
            <a:pPr lvl="0"/>
            <a:r>
              <a:rPr lang="en-IN" sz="2000" b="1" dirty="0" err="1"/>
              <a:t>Capex</a:t>
            </a:r>
            <a:endParaRPr lang="en-IN" sz="2000" dirty="0"/>
          </a:p>
          <a:p>
            <a:r>
              <a:rPr lang="en-IN" sz="2000" b="1" dirty="0"/>
              <a:t>Product selection criteria</a:t>
            </a: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000" b="1" u="sng" dirty="0"/>
              <a:t>Exclusions:</a:t>
            </a:r>
          </a:p>
          <a:p>
            <a:pPr lvl="0"/>
            <a:r>
              <a:rPr lang="en-IN" sz="2000" b="1" dirty="0"/>
              <a:t>Market survey.</a:t>
            </a:r>
            <a:endParaRPr lang="en-IN" sz="2000" dirty="0"/>
          </a:p>
          <a:p>
            <a:pPr lvl="0"/>
            <a:r>
              <a:rPr lang="en-IN" sz="2000" b="1" dirty="0"/>
              <a:t>Marketing strategy.</a:t>
            </a:r>
            <a:endParaRPr lang="en-IN" sz="2000" dirty="0"/>
          </a:p>
          <a:p>
            <a:r>
              <a:rPr lang="en-IN" sz="2000" b="1" dirty="0"/>
              <a:t>R &amp;D and pilot work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6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Expected Learning from the Project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lvl="0"/>
            <a:r>
              <a:rPr lang="en-IN" sz="2800" b="1" dirty="0"/>
              <a:t>Exposure to alcohol derivatives market.</a:t>
            </a:r>
            <a:endParaRPr lang="en-IN" sz="2800" dirty="0"/>
          </a:p>
          <a:p>
            <a:pPr lvl="0"/>
            <a:r>
              <a:rPr lang="en-IN" sz="2800" b="1" dirty="0"/>
              <a:t>Familiarization of fatty alcohols and oleo chemical language.</a:t>
            </a:r>
            <a:endParaRPr lang="en-IN" sz="2800" dirty="0"/>
          </a:p>
          <a:p>
            <a:pPr lvl="0"/>
            <a:r>
              <a:rPr lang="en-IN" sz="2800" b="1" dirty="0"/>
              <a:t>Manufacturing processes.</a:t>
            </a:r>
            <a:endParaRPr lang="en-IN" sz="2800" dirty="0"/>
          </a:p>
          <a:p>
            <a:pPr lvl="0"/>
            <a:r>
              <a:rPr lang="en-IN" sz="2800" b="1" dirty="0"/>
              <a:t>Developing business cases.</a:t>
            </a:r>
            <a:endParaRPr lang="en-IN" sz="2800" dirty="0"/>
          </a:p>
          <a:p>
            <a:pPr lvl="0"/>
            <a:r>
              <a:rPr lang="en-IN" sz="2800" b="1" dirty="0"/>
              <a:t>Project/ product costing.</a:t>
            </a:r>
            <a:endParaRPr lang="en-IN" sz="2800" dirty="0"/>
          </a:p>
          <a:p>
            <a:pPr lvl="0"/>
            <a:r>
              <a:rPr lang="en-IN" sz="2800" b="1" dirty="0"/>
              <a:t>Toll processors available.</a:t>
            </a:r>
            <a:endParaRPr lang="en-IN" sz="2800" dirty="0"/>
          </a:p>
          <a:p>
            <a:r>
              <a:rPr lang="en-IN" sz="2800" b="1" dirty="0"/>
              <a:t>Project management.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28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Project Status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219199"/>
            <a:ext cx="8153400" cy="5181601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sz="2400" dirty="0" smtClean="0">
                <a:latin typeface="Calibri" panose="020F0502020204030204" pitchFamily="34" charset="0"/>
              </a:rPr>
              <a:t>Target Date for Project Completion: 31</a:t>
            </a:r>
            <a:r>
              <a:rPr lang="en-IN" sz="2400" baseline="30000" dirty="0" smtClean="0">
                <a:latin typeface="Calibri" panose="020F0502020204030204" pitchFamily="34" charset="0"/>
              </a:rPr>
              <a:t>st</a:t>
            </a:r>
            <a:r>
              <a:rPr lang="en-IN" sz="2400" dirty="0" smtClean="0">
                <a:latin typeface="Calibri" panose="020F0502020204030204" pitchFamily="34" charset="0"/>
              </a:rPr>
              <a:t> March 2017 </a:t>
            </a:r>
            <a:endParaRPr lang="en-IN" sz="2400" dirty="0">
              <a:latin typeface="Calibri" panose="020F050202020403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5006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813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Listing of Alcohol based products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57200" y="762000"/>
            <a:ext cx="8153400" cy="4648200"/>
          </a:xfrm>
          <a:prstGeom prst="rect">
            <a:avLst/>
          </a:prstGeom>
          <a:ln w="25400" cap="flat" cmpd="sng" algn="ctr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3"/>
              </a:buClr>
              <a:buSzPct val="95000"/>
              <a:buFontTx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Product listing done from various manufacturers like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Calibri" panose="020F0502020204030204" pitchFamily="34" charset="0"/>
              </a:rPr>
              <a:t>Stepan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libri" panose="020F0502020204030204" pitchFamily="34" charset="0"/>
              </a:rPr>
              <a:t>BASF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libri" panose="020F0502020204030204" pitchFamily="34" charset="0"/>
              </a:rPr>
              <a:t>Galaxy Surfactant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</a:rPr>
              <a:t>Zschimmer</a:t>
            </a:r>
            <a:r>
              <a:rPr lang="en-US" sz="1600" dirty="0">
                <a:latin typeface="Calibri" panose="020F0502020204030204" pitchFamily="34" charset="0"/>
              </a:rPr>
              <a:t> &amp; Schwarz </a:t>
            </a:r>
            <a:r>
              <a:rPr lang="en-US" sz="1600" dirty="0" smtClean="0">
                <a:latin typeface="Calibri" panose="020F0502020204030204" pitchFamily="34" charset="0"/>
              </a:rPr>
              <a:t>GmbH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India Glycols </a:t>
            </a:r>
            <a:r>
              <a:rPr lang="en-US" sz="1600" dirty="0" smtClean="0">
                <a:latin typeface="Calibri" panose="020F0502020204030204" pitchFamily="34" charset="0"/>
              </a:rPr>
              <a:t>Limited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NFC Fine Chemicals Division 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</a:rPr>
              <a:t>Esteem Industries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alibri" panose="020F0502020204030204" pitchFamily="34" charset="0"/>
              </a:rPr>
              <a:t>shree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vallabh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chemicals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Calibri" panose="020F0502020204030204" pitchFamily="34" charset="0"/>
              </a:rPr>
              <a:t>Unitop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Calibri" panose="020F0502020204030204" pitchFamily="34" charset="0"/>
              </a:rPr>
              <a:t>Guchem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libri" panose="020F0502020204030204" pitchFamily="34" charset="0"/>
              </a:rPr>
              <a:t>Indo Amines</a:t>
            </a:r>
            <a:endParaRPr lang="en-US" sz="1600" dirty="0">
              <a:latin typeface="Calibri" panose="020F050202020403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endParaRPr lang="en-US" sz="1600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678042"/>
              </p:ext>
            </p:extLst>
          </p:nvPr>
        </p:nvGraphicFramePr>
        <p:xfrm>
          <a:off x="990600" y="4419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showAsIcon="1" r:id="rId3" imgW="914400" imgH="771480" progId="Excel.Sheet.12">
                  <p:link updateAutomatic="1"/>
                </p:oleObj>
              </mc:Choice>
              <mc:Fallback>
                <p:oleObj name="Worksheet" showAsIcon="1" r:id="rId3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5851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Shortlisted Manufacturing processes / product group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33400" y="609600"/>
            <a:ext cx="8153400" cy="4648200"/>
          </a:xfrm>
          <a:prstGeom prst="rect">
            <a:avLst/>
          </a:prstGeom>
          <a:ln w="25400" cap="flat" cmpd="sng" algn="ctr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3"/>
              </a:buClr>
              <a:buSzPct val="95000"/>
              <a:buFontTx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Group - I: 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Ethoxylation and Sulphonation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Team: Mr. Anandrao, Mr. Rajan Jain and Mr. Pratik Mehta</a:t>
            </a: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Group – II: 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Alkyl </a:t>
            </a:r>
            <a:r>
              <a:rPr lang="en-US" sz="2400" dirty="0">
                <a:latin typeface="Calibri" panose="020F0502020204030204" pitchFamily="34" charset="0"/>
              </a:rPr>
              <a:t>Poly </a:t>
            </a:r>
            <a:r>
              <a:rPr lang="en-US" sz="2400" dirty="0" smtClean="0">
                <a:latin typeface="Calibri" panose="020F0502020204030204" pitchFamily="34" charset="0"/>
              </a:rPr>
              <a:t>Glycosides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Team: </a:t>
            </a:r>
            <a:r>
              <a:rPr lang="en-US" dirty="0" smtClean="0">
                <a:latin typeface="Calibri" panose="020F0502020204030204" pitchFamily="34" charset="0"/>
              </a:rPr>
              <a:t>Mr. Kiran and Mr. Venugopalan Menon</a:t>
            </a: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Group – III: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Tertiary </a:t>
            </a:r>
            <a:r>
              <a:rPr lang="en-US" sz="2400" dirty="0">
                <a:latin typeface="Calibri" panose="020F0502020204030204" pitchFamily="34" charset="0"/>
              </a:rPr>
              <a:t>Amine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 Team: Mr. Akshay and Mr. Vijay</a:t>
            </a:r>
          </a:p>
        </p:txBody>
      </p:sp>
    </p:spTree>
    <p:extLst>
      <p:ext uri="{BB962C8B-B14F-4D97-AF65-F5344CB8AC3E}">
        <p14:creationId xmlns:p14="http://schemas.microsoft.com/office/powerpoint/2010/main" val="4169223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57200" y="1219200"/>
            <a:ext cx="8153400" cy="5257800"/>
          </a:xfrm>
          <a:prstGeom prst="rect">
            <a:avLst/>
          </a:prstGeom>
          <a:ln w="25400" cap="flat" cmpd="sng" algn="ctr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3"/>
              </a:buClr>
              <a:buSzPct val="95000"/>
              <a:buFontTx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</a:endParaRPr>
          </a:p>
          <a:p>
            <a:pPr algn="ctr"/>
            <a:r>
              <a:rPr lang="en-US" sz="5400" dirty="0" smtClean="0">
                <a:latin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47400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3027</TotalTime>
  <Words>250</Words>
  <Application>Microsoft Office PowerPoint</Application>
  <PresentationFormat>On-screen Show (4:3)</PresentationFormat>
  <Paragraphs>93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Flow</vt:lpstr>
      <vt:lpstr>D:\Pratik Mehta\KRA\Year 2016-17\Self\Action Learning Project\Alcohol Derivatives.xlsx</vt:lpstr>
      <vt:lpstr>PowerPoint Presentation</vt:lpstr>
      <vt:lpstr>Project Team:</vt:lpstr>
      <vt:lpstr>     Project Scope</vt:lpstr>
      <vt:lpstr>Expected Learning from the Project</vt:lpstr>
      <vt:lpstr>Project Status</vt:lpstr>
      <vt:lpstr>Listing of Alcohol based products</vt:lpstr>
      <vt:lpstr>Shortlisted Manufacturing processes / product group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Pratik Mehta</cp:lastModifiedBy>
  <cp:revision>348</cp:revision>
  <dcterms:created xsi:type="dcterms:W3CDTF">2006-08-16T00:00:00Z</dcterms:created>
  <dcterms:modified xsi:type="dcterms:W3CDTF">2017-01-20T09:51:23Z</dcterms:modified>
</cp:coreProperties>
</file>