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9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>
        <p:scale>
          <a:sx n="76" d="100"/>
          <a:sy n="76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7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1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2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5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6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4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3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8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image005.jpg@01CD9509.ACE670C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azardous%20waste%20data.x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05.jpg@01CD9509.ACE670C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cid:image005.jpg@01CD9509.ACE670C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../MRM%201/MRM%20report%20Dec%2015%20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05.jpg@01CD9509.ACE670C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cid:image005.jpg@01CD9509.ACE670C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cid:image005.jpg@01CD9509.ACE670C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05.jpg@01CD9509.ACE670C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image005.jpg@01CD9509.ACE670C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Policies/Environment%20Policy.jpg" TargetMode="External"/><Relationship Id="rId2" Type="http://schemas.openxmlformats.org/officeDocument/2006/relationships/hyperlink" Target="../../Policies/Safety%20Policy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cid:image005.jpg@01CD9509.ACE670C0" TargetMode="Externa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2H%20Safety%20Committee%20Meeting%20Report%20-%20Nov%202016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05.jpg@01CD9509.ACE670C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udit%20report%20-%20Annex%201_%20Action%20list%20-%20Stage%202%20-%20OHSAS%2018001.doc" TargetMode="External"/><Relationship Id="rId2" Type="http://schemas.openxmlformats.org/officeDocument/2006/relationships/hyperlink" Target="Audit%20report%20-%20Action%20List%20-%20Stage%202%20-%20ISO%2014001.do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cid:image005.jpg@01CD9509.ACE670C0" TargetMode="External"/><Relationship Id="rId5" Type="http://schemas.openxmlformats.org/officeDocument/2006/relationships/image" Target="../media/image1.jpeg"/><Relationship Id="rId4" Type="http://schemas.openxmlformats.org/officeDocument/2006/relationships/hyperlink" Target="../../../Stage%202%20Audit/New%20folder/Audit%20report%20-%20Annex%201_%20Action%20list%20-%20Stage%202%20-%20OHSAS%2018001.do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image005.jpg@01CD9509.ACE670C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cid:image005.jpg@01CD9509.ACE670C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hyperlink" Target="../../../../EHS%20reports/2015-16/Accident%20Incident%20Statastics%20-%202015-16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cid:image005.jpg@01CD9509.ACE670C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MRM - 03</a:t>
            </a:r>
            <a:br>
              <a:rPr lang="en-IN" dirty="0" smtClean="0"/>
            </a:br>
            <a:r>
              <a:rPr lang="en-IN" dirty="0" smtClean="0"/>
              <a:t>ISO14001:2004 &amp; OHSAS18001:2007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0"/>
            <a:ext cx="8077200" cy="3810000"/>
          </a:xfrm>
        </p:spPr>
        <p:txBody>
          <a:bodyPr>
            <a:normAutofit fontScale="92500" lnSpcReduction="20000"/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Date </a:t>
            </a:r>
            <a:r>
              <a:rPr lang="en-US" altLang="en-US" smtClean="0"/>
              <a:t>: </a:t>
            </a:r>
            <a:r>
              <a:rPr lang="en-US" altLang="en-US" smtClean="0"/>
              <a:t>6</a:t>
            </a:r>
            <a:r>
              <a:rPr lang="en-US" altLang="en-US" baseline="30000" smtClean="0"/>
              <a:t>th</a:t>
            </a:r>
            <a:r>
              <a:rPr lang="en-US" altLang="en-US" smtClean="0"/>
              <a:t> Jan </a:t>
            </a:r>
            <a:r>
              <a:rPr lang="en-US" altLang="en-US" dirty="0" smtClean="0"/>
              <a:t>2017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 Dhairyasheel Shinde </a:t>
            </a:r>
          </a:p>
          <a:p>
            <a:r>
              <a:rPr lang="en-US" altLang="en-US" sz="2600" dirty="0" smtClean="0"/>
              <a:t>Dy. Management Representative &amp; Management Appointee</a:t>
            </a:r>
          </a:p>
          <a:p>
            <a:endParaRPr lang="en-US" dirty="0"/>
          </a:p>
        </p:txBody>
      </p:sp>
      <p:pic>
        <p:nvPicPr>
          <p:cNvPr id="4" name="Picture 5" descr="cid:image005.jpg@01CD9509.ACE670C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80941"/>
            <a:ext cx="2514600" cy="154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6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Hazardous Waste Disposal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777080"/>
              </p:ext>
            </p:extLst>
          </p:nvPr>
        </p:nvGraphicFramePr>
        <p:xfrm>
          <a:off x="457200" y="533400"/>
          <a:ext cx="8458200" cy="674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2971800"/>
                <a:gridCol w="2286000"/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Hazardous waste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r>
                        <a:rPr lang="en-US" baseline="0" dirty="0" smtClean="0"/>
                        <a:t> as per CTO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 Disposed </a:t>
                      </a:r>
                      <a:r>
                        <a:rPr lang="en-US" dirty="0" err="1" smtClean="0"/>
                        <a:t>upto</a:t>
                      </a:r>
                      <a:r>
                        <a:rPr lang="en-US" dirty="0" smtClean="0"/>
                        <a:t>  31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Dec 2017 (FY</a:t>
                      </a:r>
                      <a:r>
                        <a:rPr lang="en-US" baseline="0" dirty="0" smtClean="0"/>
                        <a:t> 2016-17)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KL/A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NIL (3.79 MT)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Thermic fluid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&amp; when generated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Filter 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MT/A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36.21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MT (67.94 MT)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Spent</a:t>
                      </a:r>
                      <a:r>
                        <a:rPr lang="en-US" baseline="0" dirty="0" smtClean="0"/>
                        <a:t> Catalyst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150 MT/A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Spent Carbon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 MT/A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 Drums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No</a:t>
                      </a:r>
                      <a:r>
                        <a:rPr lang="en-US" baseline="0" dirty="0" smtClean="0"/>
                        <a:t> /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NIL (63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no.s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HDPE Barrels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 No</a:t>
                      </a:r>
                      <a:r>
                        <a:rPr lang="en-US" baseline="0" dirty="0" smtClean="0"/>
                        <a:t> / 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121 Nos. (215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no.s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ETP sludge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35 MT/A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18.34 MT (33.45 MT)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Nickel 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150 MT/A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35.43 MT (50.76 MT)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Copper </a:t>
                      </a:r>
                      <a:r>
                        <a:rPr lang="en-US" dirty="0" smtClean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 MT/A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21.67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MT (61.52 MT) wet basis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Spent Zinc Compound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MT/A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Waste residue containing 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 MT/A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</a:t>
                      </a:r>
                      <a:r>
                        <a:rPr lang="en-US" baseline="0" dirty="0" smtClean="0"/>
                        <a:t> Batteries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 &amp; when generated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NIL (390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no.s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 waste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 &amp; when generated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 Medical waste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 &amp; when generated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NIL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5" descr="cid:image005.jpg@01CD9509.ACE670C0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155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Updates for EHS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Plastic Waste Management Rules 2016.</a:t>
            </a:r>
          </a:p>
          <a:p>
            <a:pPr algn="just"/>
            <a:r>
              <a:rPr lang="en-US" sz="2400" dirty="0" smtClean="0"/>
              <a:t>Hazardous &amp; Other Waste (Management &amp; Transboundary Movement ) Rules, April 2016.</a:t>
            </a:r>
          </a:p>
          <a:p>
            <a:pPr algn="just"/>
            <a:r>
              <a:rPr lang="en-US" sz="2400" dirty="0"/>
              <a:t>MPCB Water </a:t>
            </a:r>
            <a:r>
              <a:rPr lang="en-US" sz="2400" dirty="0" err="1"/>
              <a:t>Cess</a:t>
            </a:r>
            <a:r>
              <a:rPr lang="en-US" sz="2400" dirty="0"/>
              <a:t> to be fill online.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pic>
        <p:nvPicPr>
          <p:cNvPr id="4" name="Picture 5" descr="cid:image005.jpg@01CD9509.ACE670C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155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0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Follow-up action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hlinkClick r:id="rId2" action="ppaction://hlinkfile"/>
              </a:rPr>
              <a:t>Previous</a:t>
            </a:r>
            <a:r>
              <a:rPr lang="en-US" dirty="0" smtClean="0"/>
              <a:t> MRM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Statutory Compliance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 smtClean="0"/>
              <a:t>     Provisional Fire NOC renewal – Completed.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    MPCB consent for Coal Fire Boiler – </a:t>
            </a:r>
            <a:r>
              <a:rPr lang="en-US" sz="2400" smtClean="0"/>
              <a:t>follow-up – Completed.</a:t>
            </a:r>
            <a:endParaRPr lang="en-US" sz="2400" dirty="0"/>
          </a:p>
        </p:txBody>
      </p:sp>
      <p:pic>
        <p:nvPicPr>
          <p:cNvPr id="4" name="Picture 5" descr="cid:image005.jpg@01CD9509.ACE670C0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155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 descr="cid:image005.jpg@01CD9509.ACE670C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155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0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 smtClean="0"/>
              <a:t>Thank You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5" descr="cid:image005.jpg@01CD9509.ACE670C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155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6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 review status  - EMS &amp; OHSAS activity </a:t>
            </a:r>
          </a:p>
          <a:p>
            <a:r>
              <a:rPr lang="en-US" dirty="0" smtClean="0"/>
              <a:t>Occupational Health &amp; Safety Policy , Environment Policy Review</a:t>
            </a:r>
          </a:p>
          <a:p>
            <a:r>
              <a:rPr lang="en-US" dirty="0" smtClean="0"/>
              <a:t>Employee Participation</a:t>
            </a:r>
          </a:p>
          <a:p>
            <a:r>
              <a:rPr lang="en-US" dirty="0" smtClean="0"/>
              <a:t>Results of Internal Audit &amp;</a:t>
            </a:r>
            <a:r>
              <a:rPr lang="en-US" dirty="0"/>
              <a:t> </a:t>
            </a:r>
            <a:r>
              <a:rPr lang="en-US" dirty="0" smtClean="0"/>
              <a:t>Certification Audit</a:t>
            </a:r>
          </a:p>
          <a:p>
            <a:r>
              <a:rPr lang="en-US" dirty="0" smtClean="0"/>
              <a:t>Legal Register / Statutory  Compliance </a:t>
            </a:r>
          </a:p>
          <a:p>
            <a:r>
              <a:rPr lang="en-US" dirty="0" smtClean="0"/>
              <a:t>Testing &amp; inspections</a:t>
            </a:r>
          </a:p>
          <a:p>
            <a:r>
              <a:rPr lang="en-US" dirty="0" smtClean="0"/>
              <a:t>Incidents</a:t>
            </a:r>
          </a:p>
          <a:p>
            <a:r>
              <a:rPr lang="en-US" dirty="0" smtClean="0"/>
              <a:t>Hazardous waste disposal</a:t>
            </a:r>
          </a:p>
          <a:p>
            <a:r>
              <a:rPr lang="en-US" dirty="0" smtClean="0"/>
              <a:t>Legal Updates for EHS</a:t>
            </a:r>
          </a:p>
          <a:p>
            <a:r>
              <a:rPr lang="en-US" dirty="0" smtClean="0"/>
              <a:t>Follow up action from previous MRM</a:t>
            </a:r>
          </a:p>
          <a:p>
            <a:r>
              <a:rPr lang="en-US" dirty="0" smtClean="0"/>
              <a:t>Resource Requirement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5" descr="cid:image005.jpg@01CD9509.ACE670C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155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0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EMS &amp; OHSAS activity </a:t>
            </a:r>
            <a:r>
              <a:rPr lang="en-US" dirty="0" smtClean="0"/>
              <a:t>status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678777"/>
              </p:ext>
            </p:extLst>
          </p:nvPr>
        </p:nvGraphicFramePr>
        <p:xfrm>
          <a:off x="457200" y="12954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114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Certification</a:t>
                      </a:r>
                      <a:r>
                        <a:rPr lang="en-US" baseline="0" dirty="0" smtClean="0"/>
                        <a:t> Audit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MRM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Scheduled on 14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Feb 2017 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 with</a:t>
                      </a:r>
                      <a:r>
                        <a:rPr lang="en-US" baseline="0" dirty="0" smtClean="0"/>
                        <a:t> Core committee member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July, October , January, April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Audit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&amp; 16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November 2016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 &amp; Targets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Reviewed in Jan 2017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Awareness Training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Every Month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Surveillance Audit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May 2017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5" descr="cid:image005.jpg@01CD9509.ACE670C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155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endParaRPr lang="en-US" sz="2000" dirty="0" smtClean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hlinkClick r:id="rId2" action="ppaction://hlinkfile"/>
              </a:rPr>
              <a:t>Occupational Health </a:t>
            </a:r>
            <a:r>
              <a:rPr lang="en-US" sz="2000" dirty="0">
                <a:hlinkClick r:id="rId2" action="ppaction://hlinkfile"/>
              </a:rPr>
              <a:t>&amp; Safety </a:t>
            </a:r>
            <a:r>
              <a:rPr lang="en-US" sz="2000" dirty="0" smtClean="0">
                <a:hlinkClick r:id="rId2" action="ppaction://hlinkfile"/>
              </a:rPr>
              <a:t>Policy </a:t>
            </a:r>
            <a:endParaRPr lang="en-US" sz="2000" dirty="0" smtClean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Current policy is signed by </a:t>
            </a:r>
            <a:r>
              <a:rPr lang="en-US" sz="2000" dirty="0" err="1" smtClean="0"/>
              <a:t>Mr</a:t>
            </a:r>
            <a:r>
              <a:rPr lang="en-US" sz="2000" dirty="0" smtClean="0"/>
              <a:t> </a:t>
            </a:r>
            <a:r>
              <a:rPr lang="en-US" sz="2000" dirty="0" err="1" smtClean="0"/>
              <a:t>Vinod</a:t>
            </a:r>
            <a:r>
              <a:rPr lang="en-US" sz="2000" dirty="0" smtClean="0"/>
              <a:t> Gupta which needs to be review for change.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00050" lvl="1" indent="0">
              <a:buNone/>
            </a:pPr>
            <a:endParaRPr lang="en-US" sz="2000" dirty="0" smtClean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hlinkClick r:id="rId3" action="ppaction://hlinkfile"/>
              </a:rPr>
              <a:t>Environment Policy </a:t>
            </a:r>
            <a:endParaRPr lang="en-US" sz="2000" dirty="0" smtClean="0"/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Current policy is signed by </a:t>
            </a:r>
            <a:r>
              <a:rPr lang="en-US" sz="2000" dirty="0" err="1"/>
              <a:t>Mr</a:t>
            </a:r>
            <a:r>
              <a:rPr lang="en-US" sz="2000" dirty="0"/>
              <a:t> </a:t>
            </a:r>
            <a:r>
              <a:rPr lang="en-US" sz="2000" dirty="0" err="1" smtClean="0"/>
              <a:t>Vinod</a:t>
            </a:r>
            <a:r>
              <a:rPr lang="en-US" sz="2000" dirty="0" smtClean="0"/>
              <a:t> </a:t>
            </a:r>
            <a:r>
              <a:rPr lang="en-US" sz="2000" dirty="0"/>
              <a:t>Gupta which needs to be review for change.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lvl="1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endParaRPr lang="en-US" sz="2000" dirty="0" smtClean="0"/>
          </a:p>
        </p:txBody>
      </p:sp>
      <p:pic>
        <p:nvPicPr>
          <p:cNvPr id="4" name="Picture 5" descr="cid:image005.jpg@01CD9509.ACE670C0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155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9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Employee Participation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hlinkClick r:id="rId2" action="ppaction://hlinkfile"/>
              </a:rPr>
              <a:t>Safety Committee Meeting </a:t>
            </a:r>
            <a:r>
              <a:rPr lang="en-US" sz="2400" dirty="0"/>
              <a:t>are being conducted very month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     July 2016 – Dec 2016. (6 meetings)</a:t>
            </a:r>
            <a:endParaRPr lang="en-US" sz="2400" dirty="0" smtClean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Employee Participation  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algn="just"/>
            <a:r>
              <a:rPr lang="en-US" sz="2400" dirty="0" smtClean="0"/>
              <a:t>Participation of employees in Aspect Impact &amp; Hazard Identification and Risk Assessment by Core committee members. Further this needs to review &amp; approved by HOD’s. Also this needs to percolate down the line.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76825"/>
              </p:ext>
            </p:extLst>
          </p:nvPr>
        </p:nvGraphicFramePr>
        <p:xfrm>
          <a:off x="685800" y="2458720"/>
          <a:ext cx="777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214"/>
                <a:gridCol w="3423557"/>
                <a:gridCol w="20356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Points</a:t>
                      </a:r>
                      <a:r>
                        <a:rPr lang="en-US" baseline="0" dirty="0" smtClean="0"/>
                        <a:t> discussed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 Taken &amp; completed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progress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5" descr="cid:image005.jpg@01CD9509.ACE670C0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155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5671"/>
              </p:ext>
            </p:extLst>
          </p:nvPr>
        </p:nvGraphicFramePr>
        <p:xfrm>
          <a:off x="762000" y="3677920"/>
          <a:ext cx="7772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Safety Week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World Environment Day 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19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of Certification Audit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7526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hlinkClick r:id="rId2" action="ppaction://hlinkfile"/>
              </a:rPr>
              <a:t>ISO 14001: 2004</a:t>
            </a:r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hlinkClick r:id="rId3" action="ppaction://hlinkfile"/>
              </a:rPr>
              <a:t>BS OHSAS 18001:2007</a:t>
            </a:r>
            <a:endParaRPr lang="en-US" sz="2000" b="1" dirty="0" smtClean="0">
              <a:hlinkClick r:id="rId4" action="ppaction://hlinkfil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hlinkClick r:id="rId4" action="ppaction://hlinkfil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 smtClean="0">
              <a:hlinkClick r:id="rId4" action="ppaction://hlinkfil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hlinkClick r:id="rId4" action="ppaction://hlinkfile"/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Picture 5" descr="cid:image005.jpg@01CD9509.ACE670C0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155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4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Register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518126"/>
              </p:ext>
            </p:extLst>
          </p:nvPr>
        </p:nvGraphicFramePr>
        <p:xfrm>
          <a:off x="457200" y="1666240"/>
          <a:ext cx="8534400" cy="515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89"/>
                <a:gridCol w="3239911"/>
                <a:gridCol w="1501422"/>
                <a:gridCol w="2765778"/>
              </a:tblGrid>
              <a:tr h="35342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Sr.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License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</a:t>
                      </a:r>
                      <a:r>
                        <a:rPr lang="en-US" dirty="0" err="1" smtClean="0"/>
                        <a:t>upto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61849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Consent to Operate </a:t>
                      </a:r>
                      <a:r>
                        <a:rPr lang="en-US" baseline="0" dirty="0" smtClean="0"/>
                        <a:t>( Coal) - </a:t>
                      </a:r>
                      <a:r>
                        <a:rPr lang="en-US" b="1" baseline="0" dirty="0" smtClean="0"/>
                        <a:t>MPCB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2019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Combine consent granted.</a:t>
                      </a:r>
                      <a:endParaRPr lang="en-US" dirty="0"/>
                    </a:p>
                  </a:txBody>
                  <a:tcPr/>
                </a:tc>
              </a:tr>
              <a:tr h="61849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Hydrogen &amp; Liq. Nitrogen storage  - </a:t>
                      </a:r>
                      <a:r>
                        <a:rPr lang="en-US" b="1" dirty="0" smtClean="0"/>
                        <a:t>PESO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31/03/2016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recommended by </a:t>
                      </a:r>
                      <a:r>
                        <a:rPr lang="en-US" dirty="0" err="1" smtClean="0"/>
                        <a:t>CCoE</a:t>
                      </a:r>
                      <a:r>
                        <a:rPr lang="en-US" dirty="0" smtClean="0"/>
                        <a:t> Safety Audit in form 33 is carried out as p process for name change. </a:t>
                      </a:r>
                      <a:endParaRPr lang="en-US" dirty="0"/>
                    </a:p>
                  </a:txBody>
                  <a:tcPr/>
                </a:tc>
              </a:tr>
              <a:tr h="88355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Provisional</a:t>
                      </a:r>
                      <a:r>
                        <a:rPr lang="en-US" baseline="0" dirty="0" smtClean="0"/>
                        <a:t> Fire NOC - </a:t>
                      </a:r>
                      <a:r>
                        <a:rPr lang="en-US" b="1" dirty="0" smtClean="0"/>
                        <a:t>MIDC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21/06/2017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is in progress for Warehouse 2 &amp; 3 sprinkler system </a:t>
                      </a:r>
                      <a:r>
                        <a:rPr lang="en-US" baseline="0" dirty="0" smtClean="0"/>
                        <a:t>. Erection will be completed by Feb 2017.</a:t>
                      </a:r>
                      <a:endParaRPr lang="en-US" dirty="0"/>
                    </a:p>
                  </a:txBody>
                  <a:tcPr/>
                </a:tc>
              </a:tr>
              <a:tr h="88355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Hazardous Waste Annual Returns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20/06/2016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Submitted</a:t>
                      </a:r>
                      <a:endParaRPr lang="en-US" dirty="0"/>
                    </a:p>
                  </a:txBody>
                  <a:tcPr/>
                </a:tc>
              </a:tr>
              <a:tr h="8835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Annual Environment Statement </a:t>
                      </a:r>
                    </a:p>
                    <a:p>
                      <a:r>
                        <a:rPr lang="en-US" b="1" dirty="0" smtClean="0"/>
                        <a:t>Report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Submitted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5" descr="cid:image005.jpg@01CD9509.ACE670C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155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1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Inspections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836499"/>
              </p:ext>
            </p:extLst>
          </p:nvPr>
        </p:nvGraphicFramePr>
        <p:xfrm>
          <a:off x="228600" y="1295397"/>
          <a:ext cx="8686799" cy="477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64"/>
                <a:gridCol w="2552936"/>
                <a:gridCol w="1600200"/>
                <a:gridCol w="3886199"/>
              </a:tblGrid>
              <a:tr h="457203">
                <a:tc>
                  <a:txBody>
                    <a:bodyPr/>
                    <a:lstStyle/>
                    <a:p>
                      <a:r>
                        <a:rPr lang="en-US" dirty="0" smtClean="0"/>
                        <a:t>Sr.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Tested 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44838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Vessel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Sept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Reports available.</a:t>
                      </a:r>
                      <a:endParaRPr lang="en-US" dirty="0"/>
                    </a:p>
                  </a:txBody>
                  <a:tcPr/>
                </a:tc>
              </a:tr>
              <a:tr h="43956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Lifting tools &amp; Tackles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July  / Aug 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Complied </a:t>
                      </a:r>
                      <a:endParaRPr lang="en-US" dirty="0"/>
                    </a:p>
                  </a:txBody>
                  <a:tcPr/>
                </a:tc>
              </a:tr>
              <a:tr h="40243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Hoist &amp; Lifts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Jan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Complied </a:t>
                      </a:r>
                    </a:p>
                  </a:txBody>
                  <a:tcPr/>
                </a:tc>
              </a:tr>
              <a:tr h="40243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tank calibration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Latest Dec.15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Complied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40243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monitoring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December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Complied 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407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Ambient air</a:t>
                      </a:r>
                      <a:r>
                        <a:rPr lang="en-US" baseline="0" dirty="0" smtClean="0"/>
                        <a:t> 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December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Complied </a:t>
                      </a:r>
                    </a:p>
                  </a:txBody>
                  <a:tcPr/>
                </a:tc>
              </a:tr>
              <a:tr h="402438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Noise Monitoring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December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Complied </a:t>
                      </a:r>
                    </a:p>
                  </a:txBody>
                  <a:tcPr/>
                </a:tc>
              </a:tr>
              <a:tr h="357613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Drinking water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December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Complied </a:t>
                      </a:r>
                    </a:p>
                  </a:txBody>
                  <a:tcPr/>
                </a:tc>
              </a:tr>
              <a:tr h="402438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ETP Inlet &amp;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December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Complied </a:t>
                      </a:r>
                    </a:p>
                  </a:txBody>
                  <a:tcPr/>
                </a:tc>
              </a:tr>
              <a:tr h="402438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Sewage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December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Complied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5" descr="cid:image005.jpg@01CD9509.ACE670C0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155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2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Incident</a:t>
            </a:r>
            <a:endParaRPr lang="en-US" dirty="0"/>
          </a:p>
        </p:txBody>
      </p:sp>
      <p:pic>
        <p:nvPicPr>
          <p:cNvPr id="4" name="Picture 5" descr="cid:image005.jpg@01CD9509.ACE670C0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155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219201"/>
            <a:ext cx="434339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45" y="1219200"/>
            <a:ext cx="45847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022" y="39624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5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671</Words>
  <Application>Microsoft Office PowerPoint</Application>
  <PresentationFormat>On-screen Show (4:3)</PresentationFormat>
  <Paragraphs>243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MRM - 03 ISO14001:2004 &amp; OHSAS18001:2007</vt:lpstr>
      <vt:lpstr>Agenda</vt:lpstr>
      <vt:lpstr>EMS &amp; OHSAS activity status </vt:lpstr>
      <vt:lpstr>Policy Review</vt:lpstr>
      <vt:lpstr>Employee Participation </vt:lpstr>
      <vt:lpstr>Results of Certification Audit</vt:lpstr>
      <vt:lpstr>Legal Register  </vt:lpstr>
      <vt:lpstr>Testing &amp; Inspections</vt:lpstr>
      <vt:lpstr>Incident</vt:lpstr>
      <vt:lpstr>Hazardous Waste Disposal</vt:lpstr>
      <vt:lpstr>Legal Updates for EHS</vt:lpstr>
      <vt:lpstr>Follow-up action  from Previous MRM</vt:lpstr>
      <vt:lpstr>Resource Requirement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MRM  ISO14001:2004 &amp; OHSAS18001:2007</dc:title>
  <dc:creator>Sunil Katekari</dc:creator>
  <cp:lastModifiedBy>Dhairyasheel   Shinde</cp:lastModifiedBy>
  <cp:revision>143</cp:revision>
  <dcterms:created xsi:type="dcterms:W3CDTF">2006-08-16T00:00:00Z</dcterms:created>
  <dcterms:modified xsi:type="dcterms:W3CDTF">2017-04-13T09:13:19Z</dcterms:modified>
</cp:coreProperties>
</file>